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4" r:id="rId1"/>
  </p:sldMasterIdLst>
  <p:notesMasterIdLst>
    <p:notesMasterId r:id="rId15"/>
  </p:notesMasterIdLst>
  <p:sldIdLst>
    <p:sldId id="260" r:id="rId2"/>
    <p:sldId id="433" r:id="rId3"/>
    <p:sldId id="301" r:id="rId4"/>
    <p:sldId id="309" r:id="rId5"/>
    <p:sldId id="318" r:id="rId6"/>
    <p:sldId id="312" r:id="rId7"/>
    <p:sldId id="310" r:id="rId8"/>
    <p:sldId id="313" r:id="rId9"/>
    <p:sldId id="319" r:id="rId10"/>
    <p:sldId id="302" r:id="rId11"/>
    <p:sldId id="315" r:id="rId12"/>
    <p:sldId id="320" r:id="rId13"/>
    <p:sldId id="317" r:id="rId1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81447" autoAdjust="0"/>
  </p:normalViewPr>
  <p:slideViewPr>
    <p:cSldViewPr snapToGrid="0">
      <p:cViewPr varScale="1">
        <p:scale>
          <a:sx n="51" d="100"/>
          <a:sy n="51" d="100"/>
        </p:scale>
        <p:origin x="1092" y="60"/>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0822DE-AE53-44E4-9CC4-A2EE8BE8E3B7}"/>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C7F39385-BF72-4211-8A83-90668F126021}"/>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38652020-ED13-4597-8402-B462E6BF623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B29F71D3-88ED-4981-A3E3-8F47F3C32A39}"/>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38F31889-02E4-4FBF-84E8-6962855CA882}"/>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4011620D-9767-4D4D-8F79-2E887504BAD8}"/>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D5FFA857-3E66-41E1-9BFA-6E61BD4B91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5CB5EE2-E812-4916-9B88-38C4459BC85C}"/>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3D703A0-37A1-4EAB-84D1-DB023CE317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Standard First Aid, CPR, and AED, Eighth Edition</a:t>
            </a:r>
          </a:p>
        </p:txBody>
      </p:sp>
      <p:sp>
        <p:nvSpPr>
          <p:cNvPr id="7172" name="Slide Number Placeholder 3">
            <a:extLst>
              <a:ext uri="{FF2B5EF4-FFF2-40B4-BE49-F238E27FC236}">
                <a16:creationId xmlns:a16="http://schemas.microsoft.com/office/drawing/2014/main" id="{EBB124DC-744A-493E-82A3-B616BB8815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5537D5-752D-479B-9353-8C9F67C64C15}"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36D9AB-92A5-43A7-87A7-75CEF8FC2658}"/>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061FCE30-84DA-476F-9E5D-FDEA8D13AA5B}"/>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F7FC7965-C9FB-43E7-895E-FE016738232F}"/>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22328755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45942-72A9-412F-8439-A2780D489D7D}"/>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5777CEF3-D8FE-4C34-AE92-4121A84E136E}"/>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097164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64106483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24034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29216038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6893984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83319519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35975469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sz="4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4A3EF1C-F911-44E9-BBF8-62BA1F575F0D}"/>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5F5FB3D1-82FF-450B-A54E-013E4C154451}" type="datetimeFigureOut">
              <a:rPr lang="en-US" altLang="en-US"/>
              <a:pPr>
                <a:defRPr/>
              </a:pPr>
              <a:t>4/19/2021</a:t>
            </a:fld>
            <a:endParaRPr lang="en-US" altLang="en-US"/>
          </a:p>
        </p:txBody>
      </p:sp>
      <p:sp>
        <p:nvSpPr>
          <p:cNvPr id="5" name="Footer Placeholder 4">
            <a:extLst>
              <a:ext uri="{FF2B5EF4-FFF2-40B4-BE49-F238E27FC236}">
                <a16:creationId xmlns:a16="http://schemas.microsoft.com/office/drawing/2014/main" id="{21C27A0E-8CBE-43D2-A736-0B148140BC2C}"/>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82D5A6-2337-453D-8C08-1E959B2665D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A2CF7F3-54B7-4E0F-9122-564DF5C6855B}" type="slidenum">
              <a:rPr lang="en-US" altLang="en-US"/>
              <a:pPr>
                <a:defRPr/>
              </a:pPr>
              <a:t>‹#›</a:t>
            </a:fld>
            <a:endParaRPr lang="en-US" altLang="en-US"/>
          </a:p>
        </p:txBody>
      </p:sp>
    </p:spTree>
    <p:extLst>
      <p:ext uri="{BB962C8B-B14F-4D97-AF65-F5344CB8AC3E}">
        <p14:creationId xmlns:p14="http://schemas.microsoft.com/office/powerpoint/2010/main" val="141876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9B385F-692E-47F1-9172-0A79A1180AD7}"/>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BEC7B15C-BA66-4D4A-BB60-6B5888E78039}"/>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4B98534-96ED-49C2-8965-3023B609696E}"/>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F3FC1D1E-4448-4783-B4AB-4366F396B2A4}"/>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193" r:id="rId3"/>
    <p:sldLayoutId id="2147484194" r:id="rId4"/>
    <p:sldLayoutId id="2147484195" r:id="rId5"/>
    <p:sldLayoutId id="2147484196" r:id="rId6"/>
    <p:sldLayoutId id="2147484197" r:id="rId7"/>
    <p:sldLayoutId id="2147484198" r:id="rId8"/>
    <p:sldLayoutId id="2147484201"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8FC05D2-27D4-4F3B-A4E7-0C3A6BBE791D}"/>
              </a:ext>
            </a:extLst>
          </p:cNvPr>
          <p:cNvSpPr>
            <a:spLocks noGrp="1"/>
          </p:cNvSpPr>
          <p:nvPr>
            <p:ph type="ctrTitle"/>
          </p:nvPr>
        </p:nvSpPr>
        <p:spPr>
          <a:xfrm>
            <a:off x="882650" y="2200275"/>
            <a:ext cx="7183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ea typeface="ＭＳ Ｐゴシック" panose="020B0600070205080204" pitchFamily="34" charset="-128"/>
              </a:rPr>
              <a:t>Checking an Injured or Ill Person</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4400" dirty="0">
                <a:ea typeface="ＭＳ Ｐゴシック" panose="020B0600070205080204" pitchFamily="34" charset="-128"/>
              </a:rPr>
              <a:t>Intermediate Course</a:t>
            </a:r>
            <a:endParaRPr lang="en-US" altLang="en-US" sz="4400" dirty="0"/>
          </a:p>
        </p:txBody>
      </p:sp>
      <p:sp>
        <p:nvSpPr>
          <p:cNvPr id="6147" name="Subtitle 2">
            <a:extLst>
              <a:ext uri="{FF2B5EF4-FFF2-40B4-BE49-F238E27FC236}">
                <a16:creationId xmlns:a16="http://schemas.microsoft.com/office/drawing/2014/main" id="{1A84321C-1B89-41A0-879B-048471DDED02}"/>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3</a:t>
            </a:r>
            <a:endParaRPr lang="en-US" altLang="en-US">
              <a:ea typeface="ＭＳ Ｐゴシック" panose="020B0600070205080204" pitchFamily="34" charset="-128"/>
            </a:endParaRPr>
          </a:p>
        </p:txBody>
      </p:sp>
      <p:pic>
        <p:nvPicPr>
          <p:cNvPr id="6148"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32F20345-116B-4177-8238-AB3A5D132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9AA144D-5F9C-4DCB-B9F6-8A875006B003}"/>
              </a:ext>
            </a:extLst>
          </p:cNvPr>
          <p:cNvSpPr>
            <a:spLocks noGrp="1"/>
          </p:cNvSpPr>
          <p:nvPr>
            <p:ph type="title"/>
          </p:nvPr>
        </p:nvSpPr>
        <p:spPr/>
        <p:txBody>
          <a:bodyPr/>
          <a:lstStyle/>
          <a:p>
            <a:pPr eaLnBrk="1" hangingPunct="1"/>
            <a:r>
              <a:rPr lang="en-US" altLang="en-US">
                <a:ea typeface="ＭＳ Ｐゴシック" panose="020B0600070205080204" pitchFamily="34" charset="-128"/>
              </a:rPr>
              <a:t>Interviewing an Injured or Ill Person</a:t>
            </a:r>
          </a:p>
        </p:txBody>
      </p:sp>
      <p:sp>
        <p:nvSpPr>
          <p:cNvPr id="15363" name="Content Placeholder 2">
            <a:extLst>
              <a:ext uri="{FF2B5EF4-FFF2-40B4-BE49-F238E27FC236}">
                <a16:creationId xmlns:a16="http://schemas.microsoft.com/office/drawing/2014/main" id="{82916468-C43D-424E-881D-C96A1F193A8D}"/>
              </a:ext>
            </a:extLst>
          </p:cNvPr>
          <p:cNvSpPr>
            <a:spLocks noGrp="1"/>
          </p:cNvSpPr>
          <p:nvPr>
            <p:ph idx="1"/>
          </p:nvPr>
        </p:nvSpPr>
        <p:spPr>
          <a:xfrm>
            <a:off x="947738" y="1557338"/>
            <a:ext cx="10287000" cy="4699000"/>
          </a:xfrm>
        </p:spPr>
        <p:txBody>
          <a:bodyPr/>
          <a:lstStyle/>
          <a:p>
            <a:pPr eaLnBrk="1" hangingPunct="1"/>
            <a:r>
              <a:rPr lang="en-US" altLang="en-US">
                <a:ea typeface="ＭＳ Ｐゴシック" panose="020B0600070205080204" pitchFamily="34" charset="-128"/>
              </a:rPr>
              <a:t>Gather information using the mnemonic SAMPLE:</a:t>
            </a:r>
          </a:p>
          <a:p>
            <a:pPr lvl="1" eaLnBrk="1" hangingPunct="1"/>
            <a:r>
              <a:rPr lang="en-US" altLang="en-US">
                <a:ea typeface="ＭＳ Ｐゴシック" panose="020B0600070205080204" pitchFamily="34" charset="-128"/>
              </a:rPr>
              <a:t>S = Symptom (main or chief complaint)?</a:t>
            </a:r>
          </a:p>
          <a:p>
            <a:pPr lvl="1" eaLnBrk="1" hangingPunct="1"/>
            <a:r>
              <a:rPr lang="en-US" altLang="en-US">
                <a:ea typeface="ＭＳ Ｐゴシック" panose="020B0600070205080204" pitchFamily="34" charset="-128"/>
              </a:rPr>
              <a:t>A = Allergies?</a:t>
            </a:r>
          </a:p>
          <a:p>
            <a:pPr lvl="1" eaLnBrk="1" hangingPunct="1"/>
            <a:r>
              <a:rPr lang="en-US" altLang="en-US">
                <a:ea typeface="ＭＳ Ｐゴシック" panose="020B0600070205080204" pitchFamily="34" charset="-128"/>
              </a:rPr>
              <a:t>M = Medications?</a:t>
            </a:r>
          </a:p>
          <a:p>
            <a:pPr lvl="1" eaLnBrk="1" hangingPunct="1"/>
            <a:r>
              <a:rPr lang="en-US" altLang="en-US">
                <a:ea typeface="ＭＳ Ｐゴシック" panose="020B0600070205080204" pitchFamily="34" charset="-128"/>
              </a:rPr>
              <a:t>P = Pertinent past medical history?</a:t>
            </a:r>
          </a:p>
          <a:p>
            <a:pPr lvl="1" eaLnBrk="1" hangingPunct="1"/>
            <a:r>
              <a:rPr lang="en-US" altLang="en-US">
                <a:ea typeface="ＭＳ Ｐゴシック" panose="020B0600070205080204" pitchFamily="34" charset="-128"/>
              </a:rPr>
              <a:t>L = Last food or drink?</a:t>
            </a:r>
          </a:p>
          <a:p>
            <a:pPr lvl="1" eaLnBrk="1" hangingPunct="1"/>
            <a:r>
              <a:rPr lang="en-US" altLang="en-US">
                <a:ea typeface="ＭＳ Ｐゴシック" panose="020B0600070205080204" pitchFamily="34" charset="-128"/>
              </a:rPr>
              <a:t>E = Events leading up to the illness or injury?</a:t>
            </a:r>
          </a:p>
          <a:p>
            <a:pPr lvl="2" eaLnBrk="1" hangingPunct="1"/>
            <a:r>
              <a:rPr lang="en-US" altLang="en-US">
                <a:ea typeface="ＭＳ Ｐゴシック" panose="020B0600070205080204" pitchFamily="34" charset="-128"/>
              </a:rPr>
              <a:t>Injury: Ask, “How did you get hurt?”</a:t>
            </a:r>
          </a:p>
          <a:p>
            <a:pPr lvl="2" eaLnBrk="1" hangingPunct="1"/>
            <a:r>
              <a:rPr lang="en-US" altLang="en-US">
                <a:ea typeface="ＭＳ Ｐゴシック" panose="020B0600070205080204" pitchFamily="34" charset="-128"/>
              </a:rPr>
              <a:t>Illness: Ask, “Do you know why you are feeling ill?</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D584DF6-7B7C-459A-8005-6FFF2FFC0090}"/>
              </a:ext>
            </a:extLst>
          </p:cNvPr>
          <p:cNvSpPr>
            <a:spLocks noGrp="1"/>
          </p:cNvSpPr>
          <p:nvPr>
            <p:ph type="title"/>
          </p:nvPr>
        </p:nvSpPr>
        <p:spPr/>
        <p:txBody>
          <a:bodyPr/>
          <a:lstStyle/>
          <a:p>
            <a:pPr eaLnBrk="1" hangingPunct="1"/>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(1 of 3)</a:t>
            </a:r>
          </a:p>
        </p:txBody>
      </p:sp>
      <p:sp>
        <p:nvSpPr>
          <p:cNvPr id="16387" name="Content Placeholder 2">
            <a:extLst>
              <a:ext uri="{FF2B5EF4-FFF2-40B4-BE49-F238E27FC236}">
                <a16:creationId xmlns:a16="http://schemas.microsoft.com/office/drawing/2014/main" id="{E80143F7-92C3-49B2-9B51-9B3166B5C19D}"/>
              </a:ext>
            </a:extLst>
          </p:cNvPr>
          <p:cNvSpPr>
            <a:spLocks noGrp="1"/>
          </p:cNvSpPr>
          <p:nvPr>
            <p:ph idx="1"/>
          </p:nvPr>
        </p:nvSpPr>
        <p:spPr>
          <a:xfrm>
            <a:off x="952500" y="1557338"/>
            <a:ext cx="10287000" cy="4699000"/>
          </a:xfrm>
        </p:spPr>
        <p:txBody>
          <a:bodyPr/>
          <a:lstStyle/>
          <a:p>
            <a:pPr eaLnBrk="1" hangingPunct="1"/>
            <a:r>
              <a:rPr lang="en-US" altLang="en-US">
                <a:ea typeface="ＭＳ Ｐゴシック" panose="020B0600070205080204" pitchFamily="34" charset="-128"/>
              </a:rPr>
              <a:t>As you examine a person from head to toe, look for and</a:t>
            </a:r>
            <a:r>
              <a:rPr lang="en-US" altLang="en-US" b="1">
                <a:ea typeface="ＭＳ Ｐゴシック" panose="020B0600070205080204" pitchFamily="34" charset="-128"/>
              </a:rPr>
              <a:t> </a:t>
            </a:r>
            <a:r>
              <a:rPr lang="en-US" altLang="en-US">
                <a:ea typeface="ＭＳ Ｐゴシック" panose="020B0600070205080204" pitchFamily="34" charset="-128"/>
              </a:rPr>
              <a:t>ask about DOTS:</a:t>
            </a:r>
          </a:p>
          <a:p>
            <a:pPr lvl="1" eaLnBrk="1" hangingPunct="1"/>
            <a:r>
              <a:rPr lang="en-US" altLang="ja-JP">
                <a:ea typeface="ＭＳ Ｐゴシック" panose="020B0600070205080204" pitchFamily="34" charset="-128"/>
              </a:rPr>
              <a:t>D = Deformity</a:t>
            </a:r>
          </a:p>
          <a:p>
            <a:pPr lvl="1" eaLnBrk="1" hangingPunct="1"/>
            <a:r>
              <a:rPr lang="en-US" altLang="ja-JP">
                <a:ea typeface="ＭＳ Ｐゴシック" panose="020B0600070205080204" pitchFamily="34" charset="-128"/>
              </a:rPr>
              <a:t>O = Open wound</a:t>
            </a:r>
          </a:p>
          <a:p>
            <a:pPr lvl="1" eaLnBrk="1" hangingPunct="1"/>
            <a:r>
              <a:rPr lang="en-US" altLang="ja-JP">
                <a:ea typeface="ＭＳ Ｐゴシック" panose="020B0600070205080204" pitchFamily="34" charset="-128"/>
              </a:rPr>
              <a:t>T = Tenderness</a:t>
            </a:r>
          </a:p>
          <a:p>
            <a:pPr lvl="1" eaLnBrk="1" hangingPunct="1"/>
            <a:r>
              <a:rPr lang="en-US" altLang="ja-JP">
                <a:ea typeface="ＭＳ Ｐゴシック" panose="020B0600070205080204" pitchFamily="34" charset="-128"/>
              </a:rPr>
              <a:t>S = Swelling</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607DDFB-F974-4FD5-8B9B-D075F60E61F8}"/>
              </a:ext>
            </a:extLst>
          </p:cNvPr>
          <p:cNvSpPr>
            <a:spLocks noGrp="1"/>
          </p:cNvSpPr>
          <p:nvPr>
            <p:ph type="title"/>
          </p:nvPr>
        </p:nvSpPr>
        <p:spPr/>
        <p:txBody>
          <a:bodyPr/>
          <a:lstStyle/>
          <a:p>
            <a:pPr eaLnBrk="1" hangingPunct="1"/>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(2 of 3)</a:t>
            </a:r>
          </a:p>
        </p:txBody>
      </p:sp>
      <p:pic>
        <p:nvPicPr>
          <p:cNvPr id="17411" name="Picture 3" descr="A pair of feet on a blue surface&#10;&#10;Description automatically generated with medium confidence">
            <a:extLst>
              <a:ext uri="{FF2B5EF4-FFF2-40B4-BE49-F238E27FC236}">
                <a16:creationId xmlns:a16="http://schemas.microsoft.com/office/drawing/2014/main" id="{B4DFACF1-5B36-4D58-9EDB-7276CAA3C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450" y="1670050"/>
            <a:ext cx="2571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A picture containing orange, close&#10;&#10;Description automatically generated">
            <a:extLst>
              <a:ext uri="{FF2B5EF4-FFF2-40B4-BE49-F238E27FC236}">
                <a16:creationId xmlns:a16="http://schemas.microsoft.com/office/drawing/2014/main" id="{644FDEE1-8708-46B0-A6D3-B18518B66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1716088"/>
            <a:ext cx="254158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A person holding a baby&#10;&#10;Description automatically generated with medium confidence">
            <a:extLst>
              <a:ext uri="{FF2B5EF4-FFF2-40B4-BE49-F238E27FC236}">
                <a16:creationId xmlns:a16="http://schemas.microsoft.com/office/drawing/2014/main" id="{BCD04040-DE24-4AEB-AEA6-83F950704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838" y="1717675"/>
            <a:ext cx="2540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A close up of a person's foot&#10;&#10;Description automatically generated with medium confidence">
            <a:extLst>
              <a:ext uri="{FF2B5EF4-FFF2-40B4-BE49-F238E27FC236}">
                <a16:creationId xmlns:a16="http://schemas.microsoft.com/office/drawing/2014/main" id="{4C7DF25E-EAB2-4CB3-81E2-277D76DA8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717675"/>
            <a:ext cx="322421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4">
            <a:extLst>
              <a:ext uri="{FF2B5EF4-FFF2-40B4-BE49-F238E27FC236}">
                <a16:creationId xmlns:a16="http://schemas.microsoft.com/office/drawing/2014/main" id="{D6C463F9-8993-41BE-AF6B-126D9D9C25ED}"/>
              </a:ext>
            </a:extLst>
          </p:cNvPr>
          <p:cNvSpPr txBox="1">
            <a:spLocks noChangeArrowheads="1"/>
          </p:cNvSpPr>
          <p:nvPr/>
        </p:nvSpPr>
        <p:spPr bwMode="auto">
          <a:xfrm>
            <a:off x="254000" y="5741988"/>
            <a:ext cx="11557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3-3</a:t>
            </a:r>
            <a:r>
              <a:rPr lang="en-US" altLang="en-US" sz="1800"/>
              <a:t> Check the person head to toe, looking for and asking about DOTS:</a:t>
            </a:r>
          </a:p>
          <a:p>
            <a:pPr>
              <a:lnSpc>
                <a:spcPct val="100000"/>
              </a:lnSpc>
              <a:spcBef>
                <a:spcPct val="0"/>
              </a:spcBef>
              <a:buFontTx/>
              <a:buNone/>
            </a:pPr>
            <a:r>
              <a:rPr lang="en-US" altLang="en-US" sz="1800" b="1"/>
              <a:t>A. </a:t>
            </a:r>
            <a:r>
              <a:rPr lang="en-US" altLang="en-US" sz="1800"/>
              <a:t>Deformities. </a:t>
            </a:r>
            <a:r>
              <a:rPr lang="en-US" altLang="en-US" sz="1800" b="1"/>
              <a:t>B. </a:t>
            </a:r>
            <a:r>
              <a:rPr lang="en-US" altLang="en-US" sz="1800"/>
              <a:t>Open wounds. </a:t>
            </a:r>
            <a:r>
              <a:rPr lang="en-US" altLang="en-US" sz="1800" b="1"/>
              <a:t>C. </a:t>
            </a:r>
            <a:r>
              <a:rPr lang="en-US" altLang="en-US" sz="1800"/>
              <a:t>Tenderness (pain), and</a:t>
            </a:r>
            <a:r>
              <a:rPr lang="en-US" altLang="en-US" sz="1800" b="1"/>
              <a:t> D. </a:t>
            </a:r>
            <a:r>
              <a:rPr lang="en-US" altLang="en-US" sz="1800"/>
              <a:t>Swelling</a:t>
            </a:r>
            <a:r>
              <a:rPr lang="en-IN" altLang="en-US" sz="1800"/>
              <a:t>.</a:t>
            </a:r>
            <a:endParaRPr lang="en-US" altLang="en-US" sz="1800"/>
          </a:p>
        </p:txBody>
      </p:sp>
      <p:sp>
        <p:nvSpPr>
          <p:cNvPr id="17416" name="TextBox 4">
            <a:extLst>
              <a:ext uri="{FF2B5EF4-FFF2-40B4-BE49-F238E27FC236}">
                <a16:creationId xmlns:a16="http://schemas.microsoft.com/office/drawing/2014/main" id="{65B36E8E-0626-43B3-990A-7E8E2759613F}"/>
              </a:ext>
            </a:extLst>
          </p:cNvPr>
          <p:cNvSpPr txBox="1">
            <a:spLocks noChangeArrowheads="1"/>
          </p:cNvSpPr>
          <p:nvPr/>
        </p:nvSpPr>
        <p:spPr bwMode="auto">
          <a:xfrm>
            <a:off x="254000" y="3892550"/>
            <a:ext cx="839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A</a:t>
            </a:r>
            <a:endParaRPr lang="en-US" altLang="en-US" sz="1800"/>
          </a:p>
        </p:txBody>
      </p:sp>
      <p:sp>
        <p:nvSpPr>
          <p:cNvPr id="17417" name="TextBox 4">
            <a:extLst>
              <a:ext uri="{FF2B5EF4-FFF2-40B4-BE49-F238E27FC236}">
                <a16:creationId xmlns:a16="http://schemas.microsoft.com/office/drawing/2014/main" id="{C35C4017-BC1C-4ADB-B22A-5548A264C317}"/>
              </a:ext>
            </a:extLst>
          </p:cNvPr>
          <p:cNvSpPr txBox="1">
            <a:spLocks noChangeArrowheads="1"/>
          </p:cNvSpPr>
          <p:nvPr/>
        </p:nvSpPr>
        <p:spPr bwMode="auto">
          <a:xfrm>
            <a:off x="3671888" y="510381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B</a:t>
            </a:r>
            <a:endParaRPr lang="en-US" altLang="en-US" sz="1800"/>
          </a:p>
        </p:txBody>
      </p:sp>
      <p:sp>
        <p:nvSpPr>
          <p:cNvPr id="17418" name="TextBox 4">
            <a:extLst>
              <a:ext uri="{FF2B5EF4-FFF2-40B4-BE49-F238E27FC236}">
                <a16:creationId xmlns:a16="http://schemas.microsoft.com/office/drawing/2014/main" id="{9404099B-7732-4A25-AE53-70BF8437027F}"/>
              </a:ext>
            </a:extLst>
          </p:cNvPr>
          <p:cNvSpPr txBox="1">
            <a:spLocks noChangeArrowheads="1"/>
          </p:cNvSpPr>
          <p:nvPr/>
        </p:nvSpPr>
        <p:spPr bwMode="auto">
          <a:xfrm>
            <a:off x="6446838" y="510381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C</a:t>
            </a:r>
            <a:endParaRPr lang="en-US" altLang="en-US" sz="1800"/>
          </a:p>
        </p:txBody>
      </p:sp>
      <p:sp>
        <p:nvSpPr>
          <p:cNvPr id="17419" name="TextBox 4">
            <a:extLst>
              <a:ext uri="{FF2B5EF4-FFF2-40B4-BE49-F238E27FC236}">
                <a16:creationId xmlns:a16="http://schemas.microsoft.com/office/drawing/2014/main" id="{D352058A-FFD5-4A47-A52E-6FD8553E635C}"/>
              </a:ext>
            </a:extLst>
          </p:cNvPr>
          <p:cNvSpPr txBox="1">
            <a:spLocks noChangeArrowheads="1"/>
          </p:cNvSpPr>
          <p:nvPr/>
        </p:nvSpPr>
        <p:spPr bwMode="auto">
          <a:xfrm>
            <a:off x="9169400" y="3846513"/>
            <a:ext cx="83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D</a:t>
            </a:r>
            <a:endParaRPr lang="en-US" altLang="en-US" sz="1800"/>
          </a:p>
        </p:txBody>
      </p:sp>
      <p:sp>
        <p:nvSpPr>
          <p:cNvPr id="17420" name="TextBox 5">
            <a:extLst>
              <a:ext uri="{FF2B5EF4-FFF2-40B4-BE49-F238E27FC236}">
                <a16:creationId xmlns:a16="http://schemas.microsoft.com/office/drawing/2014/main" id="{A107E80E-1766-44A3-8017-672A53C9F166}"/>
              </a:ext>
            </a:extLst>
          </p:cNvPr>
          <p:cNvSpPr txBox="1">
            <a:spLocks noChangeArrowheads="1"/>
          </p:cNvSpPr>
          <p:nvPr/>
        </p:nvSpPr>
        <p:spPr bwMode="auto">
          <a:xfrm>
            <a:off x="254000" y="6323013"/>
            <a:ext cx="7567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A, D. © American Academy of Orthopaedic Surgeons. B. © Talay and Pupha/Shutterstock. C. © Maridav/Shutterstock.</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04FD4EA-F86F-4D1D-B0C6-3B01B790FB96}"/>
              </a:ext>
            </a:extLst>
          </p:cNvPr>
          <p:cNvSpPr>
            <a:spLocks noGrp="1"/>
          </p:cNvSpPr>
          <p:nvPr>
            <p:ph type="title"/>
          </p:nvPr>
        </p:nvSpPr>
        <p:spPr/>
        <p:txBody>
          <a:bodyPr/>
          <a:lstStyle/>
          <a:p>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(3 of 3)</a:t>
            </a:r>
            <a:endParaRPr lang="en-US" altLang="en-US"/>
          </a:p>
        </p:txBody>
      </p:sp>
      <p:sp>
        <p:nvSpPr>
          <p:cNvPr id="18435" name="Content Placeholder 2">
            <a:extLst>
              <a:ext uri="{FF2B5EF4-FFF2-40B4-BE49-F238E27FC236}">
                <a16:creationId xmlns:a16="http://schemas.microsoft.com/office/drawing/2014/main" id="{AC71CB75-5F70-4B0E-896F-3D617FE1D0BA}"/>
              </a:ext>
            </a:extLst>
          </p:cNvPr>
          <p:cNvSpPr>
            <a:spLocks noGrp="1"/>
          </p:cNvSpPr>
          <p:nvPr>
            <p:ph sz="half" idx="1"/>
          </p:nvPr>
        </p:nvSpPr>
        <p:spPr>
          <a:xfrm>
            <a:off x="914400" y="1460500"/>
            <a:ext cx="4856163" cy="4730750"/>
          </a:xfrm>
        </p:spPr>
        <p:txBody>
          <a:bodyPr/>
          <a:lstStyle/>
          <a:p>
            <a:r>
              <a:rPr lang="en-US" altLang="en-US"/>
              <a:t>Check the body area in the following sequence:</a:t>
            </a:r>
          </a:p>
          <a:p>
            <a:pPr lvl="1"/>
            <a:r>
              <a:rPr lang="en-US" altLang="en-US"/>
              <a:t>Head and neck</a:t>
            </a:r>
          </a:p>
          <a:p>
            <a:pPr lvl="1"/>
            <a:r>
              <a:rPr lang="en-US" altLang="en-US"/>
              <a:t>Shoulders</a:t>
            </a:r>
          </a:p>
          <a:p>
            <a:pPr lvl="1"/>
            <a:r>
              <a:rPr lang="en-US" altLang="en-US"/>
              <a:t>Chest and abdomen</a:t>
            </a:r>
          </a:p>
          <a:p>
            <a:pPr marL="687388" lvl="3" indent="-230188" eaLnBrk="1" hangingPunct="1">
              <a:spcBef>
                <a:spcPts val="300"/>
              </a:spcBef>
            </a:pPr>
            <a:r>
              <a:rPr lang="en-US" altLang="en-US" sz="2000">
                <a:ea typeface="ＭＳ Ｐゴシック" panose="020B0600070205080204" pitchFamily="34" charset="-128"/>
              </a:rPr>
              <a:t>Hips</a:t>
            </a:r>
          </a:p>
          <a:p>
            <a:pPr marL="687388" lvl="3" indent="-230188" eaLnBrk="1" hangingPunct="1">
              <a:spcBef>
                <a:spcPts val="300"/>
              </a:spcBef>
            </a:pPr>
            <a:r>
              <a:rPr lang="en-US" altLang="en-US" sz="2000">
                <a:ea typeface="ＭＳ Ｐゴシック" panose="020B0600070205080204" pitchFamily="34" charset="-128"/>
              </a:rPr>
              <a:t>Legs and feet</a:t>
            </a:r>
          </a:p>
          <a:p>
            <a:pPr marL="687388" lvl="3" indent="-230188" eaLnBrk="1" hangingPunct="1">
              <a:spcBef>
                <a:spcPts val="300"/>
              </a:spcBef>
            </a:pPr>
            <a:r>
              <a:rPr lang="en-US" altLang="en-US" sz="2000">
                <a:ea typeface="ＭＳ Ｐゴシック" panose="020B0600070205080204" pitchFamily="34" charset="-128"/>
              </a:rPr>
              <a:t>Arms and hands</a:t>
            </a:r>
            <a:endParaRPr lang="en-US" altLang="en-US"/>
          </a:p>
          <a:p>
            <a:endParaRPr lang="en-US" altLang="en-US"/>
          </a:p>
        </p:txBody>
      </p:sp>
      <p:sp>
        <p:nvSpPr>
          <p:cNvPr id="18436" name="Content Placeholder 3">
            <a:extLst>
              <a:ext uri="{FF2B5EF4-FFF2-40B4-BE49-F238E27FC236}">
                <a16:creationId xmlns:a16="http://schemas.microsoft.com/office/drawing/2014/main" id="{3F2A5F0D-E4E1-4D1E-AA3D-8626B576101E}"/>
              </a:ext>
            </a:extLst>
          </p:cNvPr>
          <p:cNvSpPr>
            <a:spLocks noGrp="1"/>
          </p:cNvSpPr>
          <p:nvPr>
            <p:ph sz="half" idx="2"/>
          </p:nvPr>
        </p:nvSpPr>
        <p:spPr>
          <a:xfrm>
            <a:off x="6415088" y="1460500"/>
            <a:ext cx="4862512" cy="4730750"/>
          </a:xfrm>
        </p:spPr>
        <p:txBody>
          <a:bodyPr/>
          <a:lstStyle/>
          <a:p>
            <a:r>
              <a:rPr lang="en-US" altLang="en-US"/>
              <a:t>If you find a significant problem during the assessment, stop and provide treatment.</a:t>
            </a:r>
          </a:p>
          <a:p>
            <a:r>
              <a:rPr lang="en-US" altLang="en-US"/>
              <a:t>For a complaint involving a sudden illness, you will not always be able to determine the exact cause. Instead, determine if it is serious enough to require professional medical care.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dirty="0"/>
              <a:t>Lecture Outline</a:t>
            </a:r>
          </a:p>
          <a:p>
            <a:r>
              <a:rPr lang="en-US" dirty="0"/>
              <a:t>Flowchart</a:t>
            </a:r>
          </a:p>
          <a:p>
            <a:r>
              <a:rPr lang="en-US" dirty="0"/>
              <a:t>Worksheet</a:t>
            </a:r>
          </a:p>
          <a:p>
            <a:r>
              <a:rPr lang="en-US" dirty="0"/>
              <a:t>Skill Checkoff Sheets</a:t>
            </a:r>
          </a:p>
        </p:txBody>
      </p:sp>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858000" y="4858434"/>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3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858000" y="5164138"/>
            <a:ext cx="36242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 </a:t>
            </a:r>
            <a:r>
              <a:rPr lang="en-IN" altLang="en-US" sz="1000" dirty="0" err="1"/>
              <a:t>Caiaimage</a:t>
            </a:r>
            <a:r>
              <a:rPr lang="en-IN" altLang="en-US" sz="1000" dirty="0"/>
              <a:t>/Paul Bradbury/</a:t>
            </a:r>
            <a:r>
              <a:rPr lang="en-IN" altLang="en-US" sz="1000" dirty="0" err="1"/>
              <a:t>Phototake</a:t>
            </a:r>
            <a:r>
              <a:rPr lang="en-IN" altLang="en-US" sz="1000" dirty="0"/>
              <a:t>.</a:t>
            </a:r>
            <a:endParaRPr lang="en-US" altLang="en-US" sz="1000" dirty="0"/>
          </a:p>
        </p:txBody>
      </p:sp>
      <p:pic>
        <p:nvPicPr>
          <p:cNvPr id="5" name="Picture 4" descr="A group of people playing a board game&#10;&#10;Description automatically generated with medium confidence">
            <a:extLst>
              <a:ext uri="{FF2B5EF4-FFF2-40B4-BE49-F238E27FC236}">
                <a16:creationId xmlns:a16="http://schemas.microsoft.com/office/drawing/2014/main" id="{ACCCCDE4-FB16-4505-9D40-894F56A92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952" y="1717928"/>
            <a:ext cx="4656052" cy="3104423"/>
          </a:xfrm>
          <a:prstGeom prst="rect">
            <a:avLst/>
          </a:prstGeom>
        </p:spPr>
      </p:pic>
    </p:spTree>
    <p:extLst>
      <p:ext uri="{BB962C8B-B14F-4D97-AF65-F5344CB8AC3E}">
        <p14:creationId xmlns:p14="http://schemas.microsoft.com/office/powerpoint/2010/main" val="73041502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9F70099-4FC0-405D-83A7-91C66A3E0DB2}"/>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an Injured or Ill Person</a:t>
            </a:r>
          </a:p>
        </p:txBody>
      </p:sp>
      <p:sp>
        <p:nvSpPr>
          <p:cNvPr id="8195" name="Content Placeholder 2">
            <a:extLst>
              <a:ext uri="{FF2B5EF4-FFF2-40B4-BE49-F238E27FC236}">
                <a16:creationId xmlns:a16="http://schemas.microsoft.com/office/drawing/2014/main" id="{896F1C1B-0AD0-4CA9-8BC9-B9C32CE09272}"/>
              </a:ext>
            </a:extLst>
          </p:cNvPr>
          <p:cNvSpPr>
            <a:spLocks noGrp="1"/>
          </p:cNvSpPr>
          <p:nvPr>
            <p:ph idx="1"/>
          </p:nvPr>
        </p:nvSpPr>
        <p:spPr>
          <a:xfrm>
            <a:off x="942975" y="1550988"/>
            <a:ext cx="6565900" cy="4525962"/>
          </a:xfrm>
        </p:spPr>
        <p:txBody>
          <a:bodyPr/>
          <a:lstStyle/>
          <a:p>
            <a:pPr eaLnBrk="1" hangingPunct="1"/>
            <a:r>
              <a:rPr lang="en-US" altLang="en-US">
                <a:ea typeface="ＭＳ Ｐゴシック" panose="020B0600070205080204" pitchFamily="34" charset="-128"/>
              </a:rPr>
              <a:t>During emergency situations, it is critical that you know what to do and what not to do.</a:t>
            </a:r>
          </a:p>
          <a:p>
            <a:pPr lvl="1" eaLnBrk="1" hangingPunct="1"/>
            <a:r>
              <a:rPr lang="en-US" altLang="en-US" b="1">
                <a:ea typeface="ＭＳ Ｐゴシック" panose="020B0600070205080204" pitchFamily="34" charset="-128"/>
              </a:rPr>
              <a:t>FLOWCHART 3-1 </a:t>
            </a:r>
            <a:r>
              <a:rPr lang="en-US" altLang="en-US">
                <a:ea typeface="ＭＳ Ｐゴシック" panose="020B0600070205080204" pitchFamily="34" charset="-128"/>
              </a:rPr>
              <a:t>Finding What Is Wrong</a:t>
            </a:r>
            <a:endParaRPr lang="en-US" altLang="en-US" b="1">
              <a:ea typeface="ＭＳ Ｐゴシック" panose="020B0600070205080204" pitchFamily="34" charset="-128"/>
            </a:endParaRPr>
          </a:p>
          <a:p>
            <a:pPr eaLnBrk="1" hangingPunct="1">
              <a:buFontTx/>
              <a:buAutoNum type="arabicPeriod"/>
            </a:pP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8196" name="Picture 1" descr="Before helping, take the appropriate actions described on pages 12–19. Is the person unresponsive? If No, confirm the person is alert and breathing. If Yes, position safely and call 9-1-1. Is the person not breathing or only gasping? If Yes, begin cycles of CPR until an AED and/or EMS arrives. If No, place in recovery position; monitor breathing. In this case, as well as alternative of confirming if person is alert and breathing, check: Does severe bleeding exist? If Yes, Control bleeding and call 9-1-1. If No (and Yes), check for: D, Deformity; O, Open wounds; T, Tenderness (pain); S, Swelling. Look for a medical identification tag. Then: Perform a SAMPLE history. Ask about: S, Symptoms (chief complaint); A, Allergies; M, Medications; P, Pertinent past medical history; L, Last oral intake; E, Events leading up to the illness or injury. Then: Care for any found or suspected injuries or a sudden illness. Seek medical care, if needed.&#10;">
            <a:extLst>
              <a:ext uri="{FF2B5EF4-FFF2-40B4-BE49-F238E27FC236}">
                <a16:creationId xmlns:a16="http://schemas.microsoft.com/office/drawing/2014/main" id="{06EAA572-C4FB-4627-AC54-8E0EC88AAB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75" y="1279525"/>
            <a:ext cx="365442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6849BDD-C227-4D01-95D3-43F70D5C637A}"/>
              </a:ext>
            </a:extLst>
          </p:cNvPr>
          <p:cNvSpPr>
            <a:spLocks noGrp="1"/>
          </p:cNvSpPr>
          <p:nvPr>
            <p:ph type="title"/>
          </p:nvPr>
        </p:nvSpPr>
        <p:spPr/>
        <p:txBody>
          <a:bodyPr/>
          <a:lstStyle/>
          <a:p>
            <a:pPr eaLnBrk="1" hangingPunct="1"/>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(1 of 3)</a:t>
            </a:r>
          </a:p>
        </p:txBody>
      </p:sp>
      <p:sp>
        <p:nvSpPr>
          <p:cNvPr id="37890" name="Content Placeholder 2">
            <a:extLst>
              <a:ext uri="{FF2B5EF4-FFF2-40B4-BE49-F238E27FC236}">
                <a16:creationId xmlns:a16="http://schemas.microsoft.com/office/drawing/2014/main" id="{E9DA7044-2444-48D8-8424-4D6A347B834C}"/>
              </a:ext>
            </a:extLst>
          </p:cNvPr>
          <p:cNvSpPr>
            <a:spLocks noGrp="1"/>
          </p:cNvSpPr>
          <p:nvPr>
            <p:ph idx="1"/>
          </p:nvPr>
        </p:nvSpPr>
        <p:spPr>
          <a:xfrm>
            <a:off x="942975" y="1624013"/>
            <a:ext cx="10287000" cy="4699000"/>
          </a:xfrm>
        </p:spPr>
        <p:txBody>
          <a:bodyPr rtlCol="0">
            <a:noAutofit/>
          </a:bodyPr>
          <a:lstStyle/>
          <a:p>
            <a:pPr eaLnBrk="1" fontAlgn="auto" hangingPunct="1">
              <a:spcAft>
                <a:spcPts val="0"/>
              </a:spcAft>
              <a:defRPr/>
            </a:pPr>
            <a:r>
              <a:rPr lang="en-US" altLang="en-US" dirty="0">
                <a:ea typeface="ＭＳ Ｐゴシック" panose="020B0600070205080204" pitchFamily="34" charset="-128"/>
              </a:rPr>
              <a:t>To treat an unresponsive person, follow these steps:</a:t>
            </a:r>
          </a:p>
          <a:p>
            <a:pPr lvl="1" eaLnBrk="1" fontAlgn="auto" hangingPunct="1">
              <a:spcAft>
                <a:spcPts val="0"/>
              </a:spcAft>
              <a:defRPr/>
            </a:pPr>
            <a:r>
              <a:rPr lang="en-US" altLang="en-US" dirty="0">
                <a:ea typeface="ＭＳ Ｐゴシック" panose="020B0600070205080204" pitchFamily="34" charset="-128"/>
              </a:rPr>
              <a:t>Tap the person’s shoulder and shout “Are you okay?”</a:t>
            </a:r>
          </a:p>
          <a:p>
            <a:pPr lvl="1" eaLnBrk="1" fontAlgn="auto" hangingPunct="1">
              <a:spcAft>
                <a:spcPts val="0"/>
              </a:spcAft>
              <a:defRPr/>
            </a:pPr>
            <a:r>
              <a:rPr lang="en-US" altLang="en-US" dirty="0">
                <a:ea typeface="ＭＳ Ｐゴシック" panose="020B0600070205080204" pitchFamily="34" charset="-128"/>
              </a:rPr>
              <a:t>If they do not respond, shout for help.	</a:t>
            </a: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p:txBody>
      </p:sp>
      <p:pic>
        <p:nvPicPr>
          <p:cNvPr id="9220" name="Picture 1" descr="The two column headers are If… and Then. The row entries are as follows. Row 1. Someone arrives to help. Have them call 9-1-1 and also ask them to get a first aid kit and an automated external defibrillator (AED). Row 2. No one arrives to help and you have a mobile phone: 1. Put the mobile phone on speaker and call 9-1-1. Follow the dispatcher’s instructions. 2. Go get the first aid kit and AED yourself. Row 3. No one arrives to help and you do not have a mobile phone. Find and use a phone to call 9-1-1 and get the first aid kit and AED yourself. &#10;">
            <a:extLst>
              <a:ext uri="{FF2B5EF4-FFF2-40B4-BE49-F238E27FC236}">
                <a16:creationId xmlns:a16="http://schemas.microsoft.com/office/drawing/2014/main" id="{CA0FA989-4E70-49F2-A301-85B28B7B15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3181350"/>
            <a:ext cx="95726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51907B2-EC1C-4D16-913E-BF205F16FCC1}"/>
              </a:ext>
            </a:extLst>
          </p:cNvPr>
          <p:cNvSpPr>
            <a:spLocks noGrp="1"/>
          </p:cNvSpPr>
          <p:nvPr>
            <p:ph type="title"/>
          </p:nvPr>
        </p:nvSpPr>
        <p:spPr/>
        <p:txBody>
          <a:bodyPr/>
          <a:lstStyle/>
          <a:p>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(2 of 3)</a:t>
            </a:r>
            <a:endParaRPr lang="en-US" altLang="en-US" sz="2000"/>
          </a:p>
        </p:txBody>
      </p:sp>
      <p:sp>
        <p:nvSpPr>
          <p:cNvPr id="10243" name="Content Placeholder 2">
            <a:extLst>
              <a:ext uri="{FF2B5EF4-FFF2-40B4-BE49-F238E27FC236}">
                <a16:creationId xmlns:a16="http://schemas.microsoft.com/office/drawing/2014/main" id="{29804D37-A0CA-417B-9848-ACDA242C9B2E}"/>
              </a:ext>
            </a:extLst>
          </p:cNvPr>
          <p:cNvSpPr>
            <a:spLocks noGrp="1"/>
          </p:cNvSpPr>
          <p:nvPr>
            <p:ph sz="half" idx="1"/>
          </p:nvPr>
        </p:nvSpPr>
        <p:spPr>
          <a:xfrm>
            <a:off x="914400" y="1460500"/>
            <a:ext cx="5045075" cy="4730750"/>
          </a:xfrm>
        </p:spPr>
        <p:txBody>
          <a:bodyPr/>
          <a:lstStyle/>
          <a:p>
            <a:pPr lvl="1"/>
            <a:r>
              <a:rPr lang="en-US" altLang="en-US"/>
              <a:t>Check for breathing.</a:t>
            </a:r>
          </a:p>
          <a:p>
            <a:pPr lvl="2"/>
            <a:r>
              <a:rPr lang="en-US" altLang="en-US"/>
              <a:t>If the person is breathing normally:</a:t>
            </a:r>
          </a:p>
          <a:p>
            <a:pPr lvl="3"/>
            <a:r>
              <a:rPr lang="en-US" altLang="en-US"/>
              <a:t>Place them on their side in the recovery position</a:t>
            </a:r>
          </a:p>
          <a:p>
            <a:pPr lvl="3"/>
            <a:r>
              <a:rPr lang="en-US" altLang="en-US"/>
              <a:t>Call 9-1-1</a:t>
            </a:r>
          </a:p>
          <a:p>
            <a:pPr lvl="3"/>
            <a:r>
              <a:rPr lang="en-US" altLang="en-US"/>
              <a:t>Stay with the person until EMS arrives</a:t>
            </a:r>
          </a:p>
          <a:p>
            <a:pPr lvl="2"/>
            <a:r>
              <a:rPr lang="en-US" altLang="en-US"/>
              <a:t>If the person is not breathing normally:</a:t>
            </a:r>
          </a:p>
          <a:p>
            <a:pPr lvl="3"/>
            <a:r>
              <a:rPr lang="en-US" altLang="en-US"/>
              <a:t>Call or have someone call 9-1-1</a:t>
            </a:r>
          </a:p>
          <a:p>
            <a:pPr lvl="3"/>
            <a:r>
              <a:rPr lang="en-US" altLang="en-US"/>
              <a:t>Begin CPR and use an AED</a:t>
            </a:r>
          </a:p>
        </p:txBody>
      </p:sp>
      <p:pic>
        <p:nvPicPr>
          <p:cNvPr id="10244" name="Picture 5">
            <a:extLst>
              <a:ext uri="{FF2B5EF4-FFF2-40B4-BE49-F238E27FC236}">
                <a16:creationId xmlns:a16="http://schemas.microsoft.com/office/drawing/2014/main" id="{290C21E1-F8BC-4DF5-A2A2-17748C17A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538" y="1797050"/>
            <a:ext cx="4208462"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a:extLst>
              <a:ext uri="{FF2B5EF4-FFF2-40B4-BE49-F238E27FC236}">
                <a16:creationId xmlns:a16="http://schemas.microsoft.com/office/drawing/2014/main" id="{B111A1E0-B337-4243-B04C-44D359D17FF2}"/>
              </a:ext>
            </a:extLst>
          </p:cNvPr>
          <p:cNvSpPr txBox="1">
            <a:spLocks noChangeArrowheads="1"/>
          </p:cNvSpPr>
          <p:nvPr/>
        </p:nvSpPr>
        <p:spPr bwMode="auto">
          <a:xfrm>
            <a:off x="6840538" y="4081463"/>
            <a:ext cx="44545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3-1</a:t>
            </a:r>
            <a:r>
              <a:rPr lang="en-US" altLang="en-US" sz="1800"/>
              <a:t> Recovery position. Keep the top hand under the cheek to cushion it. To keep the airway open and allow fluids to drain, extend the chin and point the mouth slightly downward. DO NOT move a person with a suspected spinal injury.</a:t>
            </a:r>
          </a:p>
        </p:txBody>
      </p:sp>
      <p:sp>
        <p:nvSpPr>
          <p:cNvPr id="10246" name="TextBox 5">
            <a:extLst>
              <a:ext uri="{FF2B5EF4-FFF2-40B4-BE49-F238E27FC236}">
                <a16:creationId xmlns:a16="http://schemas.microsoft.com/office/drawing/2014/main" id="{2175402E-7A85-40BB-AC97-46D648FA2DFB}"/>
              </a:ext>
            </a:extLst>
          </p:cNvPr>
          <p:cNvSpPr txBox="1">
            <a:spLocks noChangeArrowheads="1"/>
          </p:cNvSpPr>
          <p:nvPr/>
        </p:nvSpPr>
        <p:spPr bwMode="auto">
          <a:xfrm>
            <a:off x="6840538" y="5791200"/>
            <a:ext cx="4498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 Jones &amp; Bartlett Learning.</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25984D2-89C2-4B5E-B6BC-9761500ACD8D}"/>
              </a:ext>
            </a:extLst>
          </p:cNvPr>
          <p:cNvSpPr>
            <a:spLocks noGrp="1"/>
          </p:cNvSpPr>
          <p:nvPr>
            <p:ph type="title"/>
          </p:nvPr>
        </p:nvSpPr>
        <p:spPr/>
        <p:txBody>
          <a:bodyPr/>
          <a:lstStyle/>
          <a:p>
            <a:pPr eaLnBrk="1" hangingPunct="1"/>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(3 of 3)</a:t>
            </a:r>
          </a:p>
        </p:txBody>
      </p:sp>
      <p:sp>
        <p:nvSpPr>
          <p:cNvPr id="37890" name="Content Placeholder 2">
            <a:extLst>
              <a:ext uri="{FF2B5EF4-FFF2-40B4-BE49-F238E27FC236}">
                <a16:creationId xmlns:a16="http://schemas.microsoft.com/office/drawing/2014/main" id="{C54804C8-1B90-4F95-9078-EADAB8A84B19}"/>
              </a:ext>
            </a:extLst>
          </p:cNvPr>
          <p:cNvSpPr>
            <a:spLocks noGrp="1"/>
          </p:cNvSpPr>
          <p:nvPr>
            <p:ph idx="1"/>
          </p:nvPr>
        </p:nvSpPr>
        <p:spPr>
          <a:xfrm>
            <a:off x="963613" y="1490663"/>
            <a:ext cx="10287000" cy="4699000"/>
          </a:xfrm>
        </p:spPr>
        <p:txBody>
          <a:bodyPr rtlCol="0">
            <a:noAutofit/>
          </a:bodyPr>
          <a:lstStyle/>
          <a:p>
            <a:pPr lvl="1" eaLnBrk="1" fontAlgn="auto" hangingPunct="1">
              <a:spcAft>
                <a:spcPts val="0"/>
              </a:spcAft>
              <a:defRPr/>
            </a:pPr>
            <a:r>
              <a:rPr lang="en-US" altLang="en-US" dirty="0">
                <a:ea typeface="ＭＳ Ｐゴシック" panose="020B0600070205080204" pitchFamily="34" charset="-128"/>
              </a:rPr>
              <a:t>Look for flowing or spurting blood. If found, control immediately.</a:t>
            </a:r>
          </a:p>
          <a:p>
            <a:pPr lvl="1" eaLnBrk="1" fontAlgn="auto" hangingPunct="1">
              <a:spcAft>
                <a:spcPts val="0"/>
              </a:spcAft>
              <a:defRPr/>
            </a:pPr>
            <a:r>
              <a:rPr lang="en-US" altLang="en-US" dirty="0">
                <a:ea typeface="ＭＳ Ｐゴシック" panose="020B0600070205080204" pitchFamily="34" charset="-128"/>
              </a:rPr>
              <a:t>Look for a medical identification tag.</a:t>
            </a:r>
          </a:p>
          <a:p>
            <a:pPr lvl="2" eaLnBrk="1" fontAlgn="auto" hangingPunct="1">
              <a:spcAft>
                <a:spcPts val="0"/>
              </a:spcAft>
              <a:defRPr/>
            </a:pPr>
            <a:r>
              <a:rPr lang="en-US" altLang="en-US" dirty="0">
                <a:ea typeface="ＭＳ Ｐゴシック" panose="020B0600070205080204" pitchFamily="34" charset="-128"/>
              </a:rPr>
              <a:t>This tag may be on the person or on their mobile phone.</a:t>
            </a: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32B99EE-F317-483F-BA14-4F3D079BDE78}"/>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(1 of 3) </a:t>
            </a:r>
          </a:p>
        </p:txBody>
      </p:sp>
      <p:sp>
        <p:nvSpPr>
          <p:cNvPr id="12291" name="Content Placeholder 2">
            <a:extLst>
              <a:ext uri="{FF2B5EF4-FFF2-40B4-BE49-F238E27FC236}">
                <a16:creationId xmlns:a16="http://schemas.microsoft.com/office/drawing/2014/main" id="{0A2A4400-70FC-4E72-AA8B-C95652C9CE22}"/>
              </a:ext>
            </a:extLst>
          </p:cNvPr>
          <p:cNvSpPr>
            <a:spLocks noGrp="1"/>
          </p:cNvSpPr>
          <p:nvPr>
            <p:ph idx="1"/>
          </p:nvPr>
        </p:nvSpPr>
        <p:spPr>
          <a:xfrm>
            <a:off x="942975" y="1619250"/>
            <a:ext cx="9890125" cy="4525963"/>
          </a:xfrm>
        </p:spPr>
        <p:txBody>
          <a:bodyPr/>
          <a:lstStyle/>
          <a:p>
            <a:pPr eaLnBrk="1" hangingPunct="1"/>
            <a:r>
              <a:rPr lang="en-US" altLang="en-US">
                <a:ea typeface="ＭＳ Ｐゴシック" panose="020B0600070205080204" pitchFamily="34" charset="-128"/>
              </a:rPr>
              <a:t>To treat a responsive person, follow these steps:</a:t>
            </a:r>
          </a:p>
          <a:p>
            <a:pPr lvl="1" eaLnBrk="1" hangingPunct="1"/>
            <a:r>
              <a:rPr lang="en-US" altLang="en-US">
                <a:ea typeface="ＭＳ Ｐゴシック" panose="020B0600070205080204" pitchFamily="34" charset="-128"/>
              </a:rPr>
              <a:t>Ask the person, “Are you okay?”  </a:t>
            </a:r>
          </a:p>
          <a:p>
            <a:pPr lvl="1" eaLnBrk="1" hangingPunct="1"/>
            <a:r>
              <a:rPr lang="en-US" altLang="en-US">
                <a:ea typeface="ＭＳ Ｐゴシック" panose="020B0600070205080204" pitchFamily="34" charset="-128"/>
              </a:rPr>
              <a:t>If they respond, introduce yourself.</a:t>
            </a:r>
          </a:p>
          <a:p>
            <a:pPr marL="1143000" lvl="3" eaLnBrk="1" hangingPunct="1">
              <a:spcBef>
                <a:spcPts val="300"/>
              </a:spcBef>
              <a:buFont typeface="Courier New" panose="02070309020205020404" pitchFamily="49" charset="0"/>
              <a:buChar char="o"/>
            </a:pPr>
            <a:r>
              <a:rPr lang="en-US" altLang="en-US">
                <a:ea typeface="ＭＳ Ｐゴシック" panose="020B0600070205080204" pitchFamily="34" charset="-128"/>
              </a:rPr>
              <a:t>Ask for the person’s name and use it when speaking to them.</a:t>
            </a:r>
          </a:p>
          <a:p>
            <a:pPr marL="1143000" lvl="3" eaLnBrk="1" hangingPunct="1">
              <a:spcBef>
                <a:spcPts val="300"/>
              </a:spcBef>
              <a:buFont typeface="Courier New" panose="02070309020205020404" pitchFamily="49" charset="0"/>
              <a:buChar char="o"/>
            </a:pPr>
            <a:r>
              <a:rPr lang="en-US" altLang="en-US">
                <a:ea typeface="ＭＳ Ｐゴシック" panose="020B0600070205080204" pitchFamily="34" charset="-128"/>
              </a:rPr>
              <a:t>Tell them that you are trained in first aid.</a:t>
            </a:r>
          </a:p>
          <a:p>
            <a:pPr lvl="1" eaLnBrk="1" hangingPunct="1"/>
            <a:r>
              <a:rPr lang="en-US" altLang="en-US">
                <a:ea typeface="ＭＳ Ｐゴシック" panose="020B0600070205080204" pitchFamily="34" charset="-128"/>
              </a:rPr>
              <a:t>Obtain their consent to give care by asking if you can help them.</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9A1061D-F421-4340-8700-55B3E762ED31}"/>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(2 of 3) </a:t>
            </a:r>
          </a:p>
        </p:txBody>
      </p:sp>
      <p:sp>
        <p:nvSpPr>
          <p:cNvPr id="13315" name="Content Placeholder 2">
            <a:extLst>
              <a:ext uri="{FF2B5EF4-FFF2-40B4-BE49-F238E27FC236}">
                <a16:creationId xmlns:a16="http://schemas.microsoft.com/office/drawing/2014/main" id="{8CFB4ABD-582D-4D8E-9BE0-9772960CEF9E}"/>
              </a:ext>
            </a:extLst>
          </p:cNvPr>
          <p:cNvSpPr>
            <a:spLocks noGrp="1"/>
          </p:cNvSpPr>
          <p:nvPr>
            <p:ph idx="1"/>
          </p:nvPr>
        </p:nvSpPr>
        <p:spPr>
          <a:xfrm>
            <a:off x="971550" y="1524000"/>
            <a:ext cx="10044113" cy="4525963"/>
          </a:xfrm>
        </p:spPr>
        <p:txBody>
          <a:bodyPr/>
          <a:lstStyle/>
          <a:p>
            <a:pPr lvl="1" eaLnBrk="1" hangingPunct="1"/>
            <a:r>
              <a:rPr lang="en-US" altLang="en-US">
                <a:ea typeface="ＭＳ Ｐゴシック" panose="020B0600070205080204" pitchFamily="34" charset="-128"/>
              </a:rPr>
              <a:t>Ask the person where they are now and for the current day or date—not being able to recall basic facts can reflect their</a:t>
            </a:r>
            <a:br>
              <a:rPr lang="en-US" altLang="en-US">
                <a:ea typeface="ＭＳ Ｐゴシック" panose="020B0600070205080204" pitchFamily="34" charset="-128"/>
              </a:rPr>
            </a:br>
            <a:r>
              <a:rPr lang="en-US" altLang="en-US">
                <a:ea typeface="ＭＳ Ｐゴシック" panose="020B0600070205080204" pitchFamily="34" charset="-128"/>
              </a:rPr>
              <a:t>mental status.</a:t>
            </a:r>
          </a:p>
          <a:p>
            <a:pPr lvl="1" eaLnBrk="1" hangingPunct="1"/>
            <a:r>
              <a:rPr lang="en-US" altLang="en-US">
                <a:ea typeface="ＭＳ Ｐゴシック" panose="020B0600070205080204" pitchFamily="34" charset="-128"/>
              </a:rPr>
              <a:t>Quickly check for any breathing difficulty.</a:t>
            </a:r>
          </a:p>
          <a:p>
            <a:pPr lvl="1" eaLnBrk="1" hangingPunct="1"/>
            <a:r>
              <a:rPr lang="en-US" altLang="en-US">
                <a:ea typeface="ＭＳ Ｐゴシック" panose="020B0600070205080204" pitchFamily="34" charset="-128"/>
              </a:rPr>
              <a:t>Scan the person for massive bleeding. If a wound has blood flowing or spurting, control it.</a:t>
            </a:r>
          </a:p>
          <a:p>
            <a:pPr lvl="1" eaLnBrk="1" hangingPunct="1"/>
            <a:r>
              <a:rPr lang="en-US" altLang="en-US">
                <a:ea typeface="ＭＳ Ｐゴシック" panose="020B0600070205080204" pitchFamily="34" charset="-128"/>
              </a:rPr>
              <a:t>If any life-threatening conditions are found or suspected, then</a:t>
            </a:r>
            <a:br>
              <a:rPr lang="en-US" altLang="en-US">
                <a:ea typeface="ＭＳ Ｐゴシック" panose="020B0600070205080204" pitchFamily="34" charset="-128"/>
              </a:rPr>
            </a:br>
            <a:r>
              <a:rPr lang="en-US" altLang="en-US">
                <a:ea typeface="ＭＳ Ｐゴシック" panose="020B0600070205080204" pitchFamily="34" charset="-128"/>
              </a:rPr>
              <a:t>treat them.</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63A10EF-B678-4326-942F-3CD1AE3FA51E}"/>
              </a:ext>
            </a:extLst>
          </p:cNvPr>
          <p:cNvSpPr>
            <a:spLocks noGrp="1"/>
          </p:cNvSpPr>
          <p:nvPr>
            <p:ph type="title"/>
          </p:nvPr>
        </p:nvSpPr>
        <p:spPr/>
        <p:txBody>
          <a:bodyPr/>
          <a:lstStyle/>
          <a:p>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(3 of 3) </a:t>
            </a:r>
            <a:endParaRPr lang="en-US" altLang="en-US"/>
          </a:p>
        </p:txBody>
      </p:sp>
      <p:sp>
        <p:nvSpPr>
          <p:cNvPr id="14339" name="Content Placeholder 2">
            <a:extLst>
              <a:ext uri="{FF2B5EF4-FFF2-40B4-BE49-F238E27FC236}">
                <a16:creationId xmlns:a16="http://schemas.microsoft.com/office/drawing/2014/main" id="{7A4E3CE9-A74D-4AE2-9DEE-120FAA1DEAF3}"/>
              </a:ext>
            </a:extLst>
          </p:cNvPr>
          <p:cNvSpPr>
            <a:spLocks noGrp="1"/>
          </p:cNvSpPr>
          <p:nvPr>
            <p:ph sz="half" idx="1"/>
          </p:nvPr>
        </p:nvSpPr>
        <p:spPr>
          <a:xfrm>
            <a:off x="914400" y="1411288"/>
            <a:ext cx="5181600" cy="4730750"/>
          </a:xfrm>
        </p:spPr>
        <p:txBody>
          <a:bodyPr/>
          <a:lstStyle/>
          <a:p>
            <a:pPr lvl="1"/>
            <a:r>
              <a:rPr lang="en-US" altLang="en-US"/>
              <a:t>Shout for help.</a:t>
            </a:r>
          </a:p>
          <a:p>
            <a:pPr lvl="2"/>
            <a:r>
              <a:rPr lang="en-US" altLang="en-US"/>
              <a:t>If someone arrives to help, have them call 9-1-1 and get a first aid kit.</a:t>
            </a:r>
          </a:p>
          <a:p>
            <a:pPr lvl="2"/>
            <a:r>
              <a:rPr lang="en-US" altLang="en-US"/>
              <a:t>If no one arrives to help and you have mobile phone, treat life-threatening conditions while simultaneously calling 9-1-1 and following the dispatcher’s instructions.</a:t>
            </a:r>
          </a:p>
          <a:p>
            <a:pPr lvl="1"/>
            <a:r>
              <a:rPr lang="en-US" altLang="en-US"/>
              <a:t>Look for or ask about a medical identification tag.</a:t>
            </a:r>
          </a:p>
        </p:txBody>
      </p:sp>
      <p:pic>
        <p:nvPicPr>
          <p:cNvPr id="14340" name="Picture 4">
            <a:extLst>
              <a:ext uri="{FF2B5EF4-FFF2-40B4-BE49-F238E27FC236}">
                <a16:creationId xmlns:a16="http://schemas.microsoft.com/office/drawing/2014/main" id="{732A1DE6-5C18-429C-89F8-9E54CDA890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1628775"/>
            <a:ext cx="373856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a:extLst>
              <a:ext uri="{FF2B5EF4-FFF2-40B4-BE49-F238E27FC236}">
                <a16:creationId xmlns:a16="http://schemas.microsoft.com/office/drawing/2014/main" id="{1317CD15-97A3-42AA-A41B-ED20E1164171}"/>
              </a:ext>
            </a:extLst>
          </p:cNvPr>
          <p:cNvSpPr txBox="1">
            <a:spLocks noChangeArrowheads="1"/>
          </p:cNvSpPr>
          <p:nvPr/>
        </p:nvSpPr>
        <p:spPr bwMode="auto">
          <a:xfrm>
            <a:off x="6992938" y="4806950"/>
            <a:ext cx="445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3-2</a:t>
            </a:r>
            <a:r>
              <a:rPr lang="en-US" altLang="en-US" sz="1800"/>
              <a:t> </a:t>
            </a:r>
            <a:r>
              <a:rPr lang="en-IN" altLang="en-US" sz="1800"/>
              <a:t>Medical identification tag.</a:t>
            </a:r>
            <a:endParaRPr lang="en-US" altLang="en-US" sz="1800"/>
          </a:p>
        </p:txBody>
      </p:sp>
      <p:sp>
        <p:nvSpPr>
          <p:cNvPr id="14342" name="TextBox 5">
            <a:extLst>
              <a:ext uri="{FF2B5EF4-FFF2-40B4-BE49-F238E27FC236}">
                <a16:creationId xmlns:a16="http://schemas.microsoft.com/office/drawing/2014/main" id="{D603E4C6-7037-455D-A2DC-872EE5E4AB20}"/>
              </a:ext>
            </a:extLst>
          </p:cNvPr>
          <p:cNvSpPr txBox="1">
            <a:spLocks noChangeArrowheads="1"/>
          </p:cNvSpPr>
          <p:nvPr/>
        </p:nvSpPr>
        <p:spPr bwMode="auto">
          <a:xfrm>
            <a:off x="6992938" y="5176838"/>
            <a:ext cx="449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Courtesy of the MedicAlert Foundation®.  © 2006, All Rights Reserved.  MedicAlert® is a federally registered trademark and service mark.</a:t>
            </a:r>
          </a:p>
        </p:txBody>
      </p:sp>
    </p:spTree>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TotalTime>
  <Words>809</Words>
  <Application>Microsoft Office PowerPoint</Application>
  <PresentationFormat>Widescreen</PresentationFormat>
  <Paragraphs>97</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Courier New</vt:lpstr>
      <vt:lpstr>Wingdings</vt:lpstr>
      <vt:lpstr>Educational subjects 16x9</vt:lpstr>
      <vt:lpstr>Checking an Injured or Ill Person  Intermediate Course</vt:lpstr>
      <vt:lpstr>Support Materials</vt:lpstr>
      <vt:lpstr>Checking an Injured or Ill Person</vt:lpstr>
      <vt:lpstr>Checking a Person Appearing to Be Unresponsive (1 of 3)</vt:lpstr>
      <vt:lpstr>Checking a Person Appearing to Be Unresponsive (2 of 3)</vt:lpstr>
      <vt:lpstr>Checking a Person Appearing to Be Unresponsive (3 of 3)</vt:lpstr>
      <vt:lpstr>Checking a Responsive Person (1 of 3) </vt:lpstr>
      <vt:lpstr>Checking a Responsive Person (2 of 3) </vt:lpstr>
      <vt:lpstr>Checking a Responsive Person (3 of 3) </vt:lpstr>
      <vt:lpstr>Interviewing an Injured or Ill Person</vt:lpstr>
      <vt:lpstr>Physical Exam (Head-to-Toe Check) (1 of 3)</vt:lpstr>
      <vt:lpstr>Physical Exam (Head-to-Toe Check) (2 of 3)</vt:lpstr>
      <vt:lpstr>Physical Exam (Head-to-Toe Check) (3 of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an Injured or Ill Person  Comprehensive Lecture</dc:title>
  <dc:creator>Emergency Care &amp; Safety Institute</dc:creator>
  <cp:lastModifiedBy>Ashley Procum</cp:lastModifiedBy>
  <cp:revision>62</cp:revision>
  <dcterms:created xsi:type="dcterms:W3CDTF">2016-02-02T15:29:27Z</dcterms:created>
  <dcterms:modified xsi:type="dcterms:W3CDTF">2021-04-20T03:17:44Z</dcterms:modified>
</cp:coreProperties>
</file>