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048" r:id="rId1"/>
  </p:sldMasterIdLst>
  <p:notesMasterIdLst>
    <p:notesMasterId r:id="rId38"/>
  </p:notesMasterIdLst>
  <p:sldIdLst>
    <p:sldId id="260" r:id="rId2"/>
    <p:sldId id="411" r:id="rId3"/>
    <p:sldId id="412" r:id="rId4"/>
    <p:sldId id="413" r:id="rId5"/>
    <p:sldId id="414" r:id="rId6"/>
    <p:sldId id="415" r:id="rId7"/>
    <p:sldId id="309" r:id="rId8"/>
    <p:sldId id="416" r:id="rId9"/>
    <p:sldId id="365" r:id="rId10"/>
    <p:sldId id="366" r:id="rId11"/>
    <p:sldId id="417" r:id="rId12"/>
    <p:sldId id="418" r:id="rId13"/>
    <p:sldId id="308" r:id="rId14"/>
    <p:sldId id="367" r:id="rId15"/>
    <p:sldId id="419" r:id="rId16"/>
    <p:sldId id="420" r:id="rId17"/>
    <p:sldId id="421" r:id="rId18"/>
    <p:sldId id="422" r:id="rId19"/>
    <p:sldId id="424" r:id="rId20"/>
    <p:sldId id="423" r:id="rId21"/>
    <p:sldId id="437" r:id="rId22"/>
    <p:sldId id="438" r:id="rId23"/>
    <p:sldId id="324" r:id="rId24"/>
    <p:sldId id="331" r:id="rId25"/>
    <p:sldId id="386" r:id="rId26"/>
    <p:sldId id="439" r:id="rId27"/>
    <p:sldId id="440" r:id="rId28"/>
    <p:sldId id="441" r:id="rId29"/>
    <p:sldId id="442" r:id="rId30"/>
    <p:sldId id="443" r:id="rId31"/>
    <p:sldId id="388" r:id="rId32"/>
    <p:sldId id="389" r:id="rId33"/>
    <p:sldId id="445" r:id="rId34"/>
    <p:sldId id="444" r:id="rId35"/>
    <p:sldId id="390" r:id="rId36"/>
    <p:sldId id="391" r:id="rId37"/>
  </p:sldIdLst>
  <p:sldSz cx="121920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1488">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ather Ehlers"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58"/>
    <p:restoredTop sz="82931" autoAdjust="0"/>
  </p:normalViewPr>
  <p:slideViewPr>
    <p:cSldViewPr>
      <p:cViewPr varScale="1">
        <p:scale>
          <a:sx n="60" d="100"/>
          <a:sy n="60" d="100"/>
        </p:scale>
        <p:origin x="1116" y="60"/>
      </p:cViewPr>
      <p:guideLst>
        <p:guide orient="horz" pos="1488"/>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61D253EE-0350-401B-BC10-4A2E89D1FB24}"/>
              </a:ext>
            </a:extLst>
          </p:cNvPr>
          <p:cNvSpPr>
            <a:spLocks noGrp="1" noChangeArrowheads="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128"/>
                <a:cs typeface="+mn-cs"/>
              </a:defRPr>
            </a:lvl1pPr>
          </a:lstStyle>
          <a:p>
            <a:pPr>
              <a:defRPr/>
            </a:pPr>
            <a:endParaRPr lang="en-US"/>
          </a:p>
        </p:txBody>
      </p:sp>
      <p:sp>
        <p:nvSpPr>
          <p:cNvPr id="37891" name="Rectangle 3">
            <a:extLst>
              <a:ext uri="{FF2B5EF4-FFF2-40B4-BE49-F238E27FC236}">
                <a16:creationId xmlns:a16="http://schemas.microsoft.com/office/drawing/2014/main" id="{B2FBC064-40EA-40FA-BEE0-BF4FFC6C17D6}"/>
              </a:ext>
            </a:extLst>
          </p:cNvPr>
          <p:cNvSpPr>
            <a:spLocks noGrp="1" noChangeArrowheads="1"/>
          </p:cNvSpPr>
          <p:nvPr>
            <p:ph type="dt" idx="1"/>
          </p:nvPr>
        </p:nvSpPr>
        <p:spPr bwMode="auto">
          <a:xfrm>
            <a:off x="388620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128"/>
                <a:cs typeface="+mn-cs"/>
              </a:defRPr>
            </a:lvl1pPr>
          </a:lstStyle>
          <a:p>
            <a:pPr>
              <a:defRPr/>
            </a:pPr>
            <a:endParaRPr lang="en-US"/>
          </a:p>
        </p:txBody>
      </p:sp>
      <p:sp>
        <p:nvSpPr>
          <p:cNvPr id="5124" name="Rectangle 4">
            <a:extLst>
              <a:ext uri="{FF2B5EF4-FFF2-40B4-BE49-F238E27FC236}">
                <a16:creationId xmlns:a16="http://schemas.microsoft.com/office/drawing/2014/main" id="{885BF8F7-B532-48D3-B251-1B0823DD2A86}"/>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3" name="Rectangle 5">
            <a:extLst>
              <a:ext uri="{FF2B5EF4-FFF2-40B4-BE49-F238E27FC236}">
                <a16:creationId xmlns:a16="http://schemas.microsoft.com/office/drawing/2014/main" id="{F09A714F-77D4-4351-98C6-90D46D16E996}"/>
              </a:ext>
            </a:extLst>
          </p:cNvPr>
          <p:cNvSpPr>
            <a:spLocks noGrp="1" noChangeArrowheads="1"/>
          </p:cNvSpPr>
          <p:nvPr>
            <p:ph type="body" sz="quarter" idx="3"/>
          </p:nvPr>
        </p:nvSpPr>
        <p:spPr bwMode="auto">
          <a:xfrm>
            <a:off x="914400" y="4343400"/>
            <a:ext cx="5029200" cy="4114800"/>
          </a:xfrm>
          <a:prstGeom prst="rect">
            <a:avLst/>
          </a:prstGeom>
          <a:noFill/>
          <a:ln>
            <a:noFill/>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7894" name="Rectangle 6">
            <a:extLst>
              <a:ext uri="{FF2B5EF4-FFF2-40B4-BE49-F238E27FC236}">
                <a16:creationId xmlns:a16="http://schemas.microsoft.com/office/drawing/2014/main" id="{D8E9B2F2-453B-459A-8AD9-1FD159EB8E6A}"/>
              </a:ext>
            </a:extLst>
          </p:cNvPr>
          <p:cNvSpPr>
            <a:spLocks noGrp="1" noChangeArrowheads="1"/>
          </p:cNvSpPr>
          <p:nvPr>
            <p:ph type="ftr" sz="quarter" idx="4"/>
          </p:nvPr>
        </p:nvSpPr>
        <p:spPr bwMode="auto">
          <a:xfrm>
            <a:off x="0" y="8686800"/>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128"/>
                <a:cs typeface="+mn-cs"/>
              </a:defRPr>
            </a:lvl1pPr>
          </a:lstStyle>
          <a:p>
            <a:pPr>
              <a:defRPr/>
            </a:pPr>
            <a:endParaRPr lang="en-US"/>
          </a:p>
        </p:txBody>
      </p:sp>
      <p:sp>
        <p:nvSpPr>
          <p:cNvPr id="37895" name="Rectangle 7">
            <a:extLst>
              <a:ext uri="{FF2B5EF4-FFF2-40B4-BE49-F238E27FC236}">
                <a16:creationId xmlns:a16="http://schemas.microsoft.com/office/drawing/2014/main" id="{AB7E316D-BC15-49D5-88E2-09B63377DDA9}"/>
              </a:ext>
            </a:extLst>
          </p:cNvPr>
          <p:cNvSpPr>
            <a:spLocks noGrp="1" noChangeArrowheads="1"/>
          </p:cNvSpPr>
          <p:nvPr>
            <p:ph type="sldNum" sz="quarter" idx="5"/>
          </p:nvPr>
        </p:nvSpPr>
        <p:spPr bwMode="auto">
          <a:xfrm>
            <a:off x="3886200" y="8686800"/>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algn="r">
              <a:defRPr sz="1200" smtClean="0"/>
            </a:lvl1pPr>
          </a:lstStyle>
          <a:p>
            <a:pPr>
              <a:defRPr/>
            </a:pPr>
            <a:fld id="{BB8D3060-C45D-43A8-BAA8-B6B9B4E6A45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a:extLst>
              <a:ext uri="{FF2B5EF4-FFF2-40B4-BE49-F238E27FC236}">
                <a16:creationId xmlns:a16="http://schemas.microsoft.com/office/drawing/2014/main" id="{59241970-345C-4B7B-882C-8A27891A2468}"/>
              </a:ext>
            </a:extLst>
          </p:cNvPr>
          <p:cNvSpPr>
            <a:spLocks noGrp="1" noRot="1" noChangeAspect="1" noChangeArrowheads="1" noTextEdit="1"/>
          </p:cNvSpPr>
          <p:nvPr>
            <p:ph type="sldImg"/>
          </p:nvPr>
        </p:nvSpPr>
        <p:spPr>
          <a:ln/>
        </p:spPr>
      </p:sp>
      <p:sp>
        <p:nvSpPr>
          <p:cNvPr id="7170" name="Notes Placeholder 2">
            <a:extLst>
              <a:ext uri="{FF2B5EF4-FFF2-40B4-BE49-F238E27FC236}">
                <a16:creationId xmlns:a16="http://schemas.microsoft.com/office/drawing/2014/main" id="{A797F1CA-ABE0-4FEA-B8CF-0C90D38268D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i="1" dirty="0">
                <a:latin typeface="Arial" panose="020B0604020202020204" pitchFamily="34" charset="0"/>
              </a:rPr>
              <a:t>Standard First Aid, CPR, and AED, Eighth Edition</a:t>
            </a:r>
          </a:p>
        </p:txBody>
      </p:sp>
      <p:sp>
        <p:nvSpPr>
          <p:cNvPr id="7171" name="Slide Number Placeholder 3">
            <a:extLst>
              <a:ext uri="{FF2B5EF4-FFF2-40B4-BE49-F238E27FC236}">
                <a16:creationId xmlns:a16="http://schemas.microsoft.com/office/drawing/2014/main" id="{495268B1-EC9C-46DE-8E9E-00FADB54013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4DC991F-E488-4CF9-BA70-7E1AB43F1774}" type="slidenum">
              <a:rPr lang="en-US" altLang="en-US" sz="1200"/>
              <a:pPr/>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a:extLst>
              <a:ext uri="{FF2B5EF4-FFF2-40B4-BE49-F238E27FC236}">
                <a16:creationId xmlns:a16="http://schemas.microsoft.com/office/drawing/2014/main" id="{CC9912DB-196B-4EF3-951C-A6C499E5B04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75BF123-5072-4A80-8830-608F2F7A42A2}" type="slidenum">
              <a:rPr lang="en-US" altLang="en-US" sz="1200"/>
              <a:pPr/>
              <a:t>24</a:t>
            </a:fld>
            <a:endParaRPr lang="en-US" altLang="en-US" sz="1200"/>
          </a:p>
        </p:txBody>
      </p:sp>
      <p:sp>
        <p:nvSpPr>
          <p:cNvPr id="78850" name="Rectangle 2">
            <a:extLst>
              <a:ext uri="{FF2B5EF4-FFF2-40B4-BE49-F238E27FC236}">
                <a16:creationId xmlns:a16="http://schemas.microsoft.com/office/drawing/2014/main" id="{F9DB9CE1-010C-412F-85E2-0C8071784858}"/>
              </a:ext>
            </a:extLst>
          </p:cNvPr>
          <p:cNvSpPr>
            <a:spLocks noGrp="1" noRot="1" noChangeAspect="1" noChangeArrowheads="1" noTextEdit="1"/>
          </p:cNvSpPr>
          <p:nvPr>
            <p:ph type="sldImg"/>
          </p:nvPr>
        </p:nvSpPr>
        <p:spPr>
          <a:ln/>
        </p:spPr>
      </p:sp>
      <p:sp>
        <p:nvSpPr>
          <p:cNvPr id="78851" name="Rectangle 3">
            <a:extLst>
              <a:ext uri="{FF2B5EF4-FFF2-40B4-BE49-F238E27FC236}">
                <a16:creationId xmlns:a16="http://schemas.microsoft.com/office/drawing/2014/main" id="{6424E98A-E62B-4690-8145-7A63451377E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a:extLst>
              <a:ext uri="{FF2B5EF4-FFF2-40B4-BE49-F238E27FC236}">
                <a16:creationId xmlns:a16="http://schemas.microsoft.com/office/drawing/2014/main" id="{3D752AB6-3C1F-4324-BEA4-38057771621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2404AF5-B24F-4B8C-80DE-E6C17E3E0EB3}" type="slidenum">
              <a:rPr lang="en-US" altLang="en-US" sz="1200"/>
              <a:pPr/>
              <a:t>25</a:t>
            </a:fld>
            <a:endParaRPr lang="en-US" altLang="en-US" sz="1200"/>
          </a:p>
        </p:txBody>
      </p:sp>
      <p:sp>
        <p:nvSpPr>
          <p:cNvPr id="80898" name="Rectangle 2">
            <a:extLst>
              <a:ext uri="{FF2B5EF4-FFF2-40B4-BE49-F238E27FC236}">
                <a16:creationId xmlns:a16="http://schemas.microsoft.com/office/drawing/2014/main" id="{6D4B58A5-606D-412B-8557-67F0876EA008}"/>
              </a:ext>
            </a:extLst>
          </p:cNvPr>
          <p:cNvSpPr>
            <a:spLocks noGrp="1" noRot="1" noChangeAspect="1" noChangeArrowheads="1" noTextEdit="1"/>
          </p:cNvSpPr>
          <p:nvPr>
            <p:ph type="sldImg"/>
          </p:nvPr>
        </p:nvSpPr>
        <p:spPr>
          <a:ln/>
        </p:spPr>
      </p:sp>
      <p:sp>
        <p:nvSpPr>
          <p:cNvPr id="80899" name="Rectangle 3">
            <a:extLst>
              <a:ext uri="{FF2B5EF4-FFF2-40B4-BE49-F238E27FC236}">
                <a16:creationId xmlns:a16="http://schemas.microsoft.com/office/drawing/2014/main" id="{28FC2CD8-7700-4DC2-B074-8385875E061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a:extLst>
              <a:ext uri="{FF2B5EF4-FFF2-40B4-BE49-F238E27FC236}">
                <a16:creationId xmlns:a16="http://schemas.microsoft.com/office/drawing/2014/main" id="{1287550E-8EB9-4C53-B845-00C7D77DC02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C675487-F777-4592-9270-CC5678E086A9}" type="slidenum">
              <a:rPr lang="en-US" altLang="en-US" sz="1200"/>
              <a:pPr/>
              <a:t>31</a:t>
            </a:fld>
            <a:endParaRPr lang="en-US" altLang="en-US" sz="1200"/>
          </a:p>
        </p:txBody>
      </p:sp>
      <p:sp>
        <p:nvSpPr>
          <p:cNvPr id="91138" name="Rectangle 2">
            <a:extLst>
              <a:ext uri="{FF2B5EF4-FFF2-40B4-BE49-F238E27FC236}">
                <a16:creationId xmlns:a16="http://schemas.microsoft.com/office/drawing/2014/main" id="{5FE97BDC-92D3-487C-A0EE-F40E636D11F4}"/>
              </a:ext>
            </a:extLst>
          </p:cNvPr>
          <p:cNvSpPr>
            <a:spLocks noGrp="1" noRot="1" noChangeAspect="1" noChangeArrowheads="1" noTextEdit="1"/>
          </p:cNvSpPr>
          <p:nvPr>
            <p:ph type="sldImg"/>
          </p:nvPr>
        </p:nvSpPr>
        <p:spPr>
          <a:ln/>
        </p:spPr>
      </p:sp>
      <p:sp>
        <p:nvSpPr>
          <p:cNvPr id="91139" name="Rectangle 3">
            <a:extLst>
              <a:ext uri="{FF2B5EF4-FFF2-40B4-BE49-F238E27FC236}">
                <a16:creationId xmlns:a16="http://schemas.microsoft.com/office/drawing/2014/main" id="{98BA8A41-C635-42E4-82C6-D4437282E71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a:extLst>
              <a:ext uri="{FF2B5EF4-FFF2-40B4-BE49-F238E27FC236}">
                <a16:creationId xmlns:a16="http://schemas.microsoft.com/office/drawing/2014/main" id="{6C053CB5-507A-4364-BBEC-3CECCC1F2E0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CC2A70A-0402-4D0B-B9EF-9EB8D0A3D8FC}" type="slidenum">
              <a:rPr lang="en-US" altLang="en-US" sz="1200"/>
              <a:pPr/>
              <a:t>32</a:t>
            </a:fld>
            <a:endParaRPr lang="en-US" altLang="en-US" sz="1200"/>
          </a:p>
        </p:txBody>
      </p:sp>
      <p:sp>
        <p:nvSpPr>
          <p:cNvPr id="93186" name="Rectangle 2">
            <a:extLst>
              <a:ext uri="{FF2B5EF4-FFF2-40B4-BE49-F238E27FC236}">
                <a16:creationId xmlns:a16="http://schemas.microsoft.com/office/drawing/2014/main" id="{C5656AA8-1FEF-4EF1-BA3C-7C04B9D30EBB}"/>
              </a:ext>
            </a:extLst>
          </p:cNvPr>
          <p:cNvSpPr>
            <a:spLocks noGrp="1" noRot="1" noChangeAspect="1" noChangeArrowheads="1" noTextEdit="1"/>
          </p:cNvSpPr>
          <p:nvPr>
            <p:ph type="sldImg"/>
          </p:nvPr>
        </p:nvSpPr>
        <p:spPr>
          <a:ln/>
        </p:spPr>
      </p:sp>
      <p:sp>
        <p:nvSpPr>
          <p:cNvPr id="93187" name="Rectangle 3">
            <a:extLst>
              <a:ext uri="{FF2B5EF4-FFF2-40B4-BE49-F238E27FC236}">
                <a16:creationId xmlns:a16="http://schemas.microsoft.com/office/drawing/2014/main" id="{9BE59832-BD72-4E09-9E0F-5CCF41603CB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a:extLst>
              <a:ext uri="{FF2B5EF4-FFF2-40B4-BE49-F238E27FC236}">
                <a16:creationId xmlns:a16="http://schemas.microsoft.com/office/drawing/2014/main" id="{6C053CB5-507A-4364-BBEC-3CECCC1F2E0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CC2A70A-0402-4D0B-B9EF-9EB8D0A3D8FC}" type="slidenum">
              <a:rPr lang="en-US" altLang="en-US" sz="1200"/>
              <a:pPr/>
              <a:t>34</a:t>
            </a:fld>
            <a:endParaRPr lang="en-US" altLang="en-US" sz="1200"/>
          </a:p>
        </p:txBody>
      </p:sp>
      <p:sp>
        <p:nvSpPr>
          <p:cNvPr id="93186" name="Rectangle 2">
            <a:extLst>
              <a:ext uri="{FF2B5EF4-FFF2-40B4-BE49-F238E27FC236}">
                <a16:creationId xmlns:a16="http://schemas.microsoft.com/office/drawing/2014/main" id="{C5656AA8-1FEF-4EF1-BA3C-7C04B9D30EBB}"/>
              </a:ext>
            </a:extLst>
          </p:cNvPr>
          <p:cNvSpPr>
            <a:spLocks noGrp="1" noRot="1" noChangeAspect="1" noChangeArrowheads="1" noTextEdit="1"/>
          </p:cNvSpPr>
          <p:nvPr>
            <p:ph type="sldImg"/>
          </p:nvPr>
        </p:nvSpPr>
        <p:spPr>
          <a:ln/>
        </p:spPr>
      </p:sp>
      <p:sp>
        <p:nvSpPr>
          <p:cNvPr id="93187" name="Rectangle 3">
            <a:extLst>
              <a:ext uri="{FF2B5EF4-FFF2-40B4-BE49-F238E27FC236}">
                <a16:creationId xmlns:a16="http://schemas.microsoft.com/office/drawing/2014/main" id="{9BE59832-BD72-4E09-9E0F-5CCF41603CB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4926402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a:extLst>
              <a:ext uri="{FF2B5EF4-FFF2-40B4-BE49-F238E27FC236}">
                <a16:creationId xmlns:a16="http://schemas.microsoft.com/office/drawing/2014/main" id="{FBE0EA16-2896-4ED4-878C-A64578BB7F4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D3AE398-12F3-4253-BFEB-3A29BC1B3A18}" type="slidenum">
              <a:rPr lang="en-US" altLang="en-US" sz="1200"/>
              <a:pPr/>
              <a:t>35</a:t>
            </a:fld>
            <a:endParaRPr lang="en-US" altLang="en-US" sz="1200"/>
          </a:p>
        </p:txBody>
      </p:sp>
      <p:sp>
        <p:nvSpPr>
          <p:cNvPr id="95234" name="Rectangle 2">
            <a:extLst>
              <a:ext uri="{FF2B5EF4-FFF2-40B4-BE49-F238E27FC236}">
                <a16:creationId xmlns:a16="http://schemas.microsoft.com/office/drawing/2014/main" id="{532E4E36-CBE3-4569-BE25-C69D36D72633}"/>
              </a:ext>
            </a:extLst>
          </p:cNvPr>
          <p:cNvSpPr>
            <a:spLocks noGrp="1" noRot="1" noChangeAspect="1" noChangeArrowheads="1" noTextEdit="1"/>
          </p:cNvSpPr>
          <p:nvPr>
            <p:ph type="sldImg"/>
          </p:nvPr>
        </p:nvSpPr>
        <p:spPr>
          <a:ln/>
        </p:spPr>
      </p:sp>
      <p:sp>
        <p:nvSpPr>
          <p:cNvPr id="95235" name="Rectangle 3">
            <a:extLst>
              <a:ext uri="{FF2B5EF4-FFF2-40B4-BE49-F238E27FC236}">
                <a16:creationId xmlns:a16="http://schemas.microsoft.com/office/drawing/2014/main" id="{8B253087-1142-4AC2-953D-EBF6BDF131D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a:extLst>
              <a:ext uri="{FF2B5EF4-FFF2-40B4-BE49-F238E27FC236}">
                <a16:creationId xmlns:a16="http://schemas.microsoft.com/office/drawing/2014/main" id="{4DAA8493-0BFA-46CC-9F34-A7F48381144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34643BB-D305-45C3-9B05-93820232BDB7}" type="slidenum">
              <a:rPr lang="en-US" altLang="en-US" sz="1200"/>
              <a:pPr/>
              <a:t>36</a:t>
            </a:fld>
            <a:endParaRPr lang="en-US" altLang="en-US" sz="1200"/>
          </a:p>
        </p:txBody>
      </p:sp>
      <p:sp>
        <p:nvSpPr>
          <p:cNvPr id="97282" name="Rectangle 2">
            <a:extLst>
              <a:ext uri="{FF2B5EF4-FFF2-40B4-BE49-F238E27FC236}">
                <a16:creationId xmlns:a16="http://schemas.microsoft.com/office/drawing/2014/main" id="{AEBFE791-32AF-412E-9D52-7AE63A2CAEA9}"/>
              </a:ext>
            </a:extLst>
          </p:cNvPr>
          <p:cNvSpPr>
            <a:spLocks noGrp="1" noRot="1" noChangeAspect="1" noChangeArrowheads="1" noTextEdit="1"/>
          </p:cNvSpPr>
          <p:nvPr>
            <p:ph type="sldImg"/>
          </p:nvPr>
        </p:nvSpPr>
        <p:spPr>
          <a:ln/>
        </p:spPr>
      </p:sp>
      <p:sp>
        <p:nvSpPr>
          <p:cNvPr id="97283" name="Rectangle 3">
            <a:extLst>
              <a:ext uri="{FF2B5EF4-FFF2-40B4-BE49-F238E27FC236}">
                <a16:creationId xmlns:a16="http://schemas.microsoft.com/office/drawing/2014/main" id="{EC8C245A-52C5-419D-BA80-2C9D60CAF88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a:extLst>
              <a:ext uri="{FF2B5EF4-FFF2-40B4-BE49-F238E27FC236}">
                <a16:creationId xmlns:a16="http://schemas.microsoft.com/office/drawing/2014/main" id="{76A09A4E-81E6-4353-B392-9C9406D56BC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0DFD79E-89BB-4095-8A22-FC6897574483}" type="slidenum">
              <a:rPr lang="en-US" altLang="en-US" sz="1200"/>
              <a:pPr/>
              <a:t>7</a:t>
            </a:fld>
            <a:endParaRPr lang="en-US" altLang="en-US" sz="1200"/>
          </a:p>
        </p:txBody>
      </p:sp>
      <p:sp>
        <p:nvSpPr>
          <p:cNvPr id="9218" name="Rectangle 2">
            <a:extLst>
              <a:ext uri="{FF2B5EF4-FFF2-40B4-BE49-F238E27FC236}">
                <a16:creationId xmlns:a16="http://schemas.microsoft.com/office/drawing/2014/main" id="{D5F44738-72E8-4461-B2D0-C230A21213A7}"/>
              </a:ext>
            </a:extLst>
          </p:cNvPr>
          <p:cNvSpPr>
            <a:spLocks noGrp="1" noRot="1" noChangeAspect="1" noChangeArrowheads="1" noTextEdit="1"/>
          </p:cNvSpPr>
          <p:nvPr>
            <p:ph type="sldImg"/>
          </p:nvPr>
        </p:nvSpPr>
        <p:spPr>
          <a:ln/>
        </p:spPr>
      </p:sp>
      <p:sp>
        <p:nvSpPr>
          <p:cNvPr id="9219" name="Rectangle 3">
            <a:extLst>
              <a:ext uri="{FF2B5EF4-FFF2-40B4-BE49-F238E27FC236}">
                <a16:creationId xmlns:a16="http://schemas.microsoft.com/office/drawing/2014/main" id="{AF1CC4D5-4812-45FC-B30A-1E08F881359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a:extLst>
              <a:ext uri="{FF2B5EF4-FFF2-40B4-BE49-F238E27FC236}">
                <a16:creationId xmlns:a16="http://schemas.microsoft.com/office/drawing/2014/main" id="{76A09A4E-81E6-4353-B392-9C9406D56BC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0DFD79E-89BB-4095-8A22-FC6897574483}" type="slidenum">
              <a:rPr lang="en-US" altLang="en-US" sz="1200"/>
              <a:pPr/>
              <a:t>8</a:t>
            </a:fld>
            <a:endParaRPr lang="en-US" altLang="en-US" sz="1200"/>
          </a:p>
        </p:txBody>
      </p:sp>
      <p:sp>
        <p:nvSpPr>
          <p:cNvPr id="9218" name="Rectangle 2">
            <a:extLst>
              <a:ext uri="{FF2B5EF4-FFF2-40B4-BE49-F238E27FC236}">
                <a16:creationId xmlns:a16="http://schemas.microsoft.com/office/drawing/2014/main" id="{D5F44738-72E8-4461-B2D0-C230A21213A7}"/>
              </a:ext>
            </a:extLst>
          </p:cNvPr>
          <p:cNvSpPr>
            <a:spLocks noGrp="1" noRot="1" noChangeAspect="1" noChangeArrowheads="1" noTextEdit="1"/>
          </p:cNvSpPr>
          <p:nvPr>
            <p:ph type="sldImg"/>
          </p:nvPr>
        </p:nvSpPr>
        <p:spPr>
          <a:ln/>
        </p:spPr>
      </p:sp>
      <p:sp>
        <p:nvSpPr>
          <p:cNvPr id="9219" name="Rectangle 3">
            <a:extLst>
              <a:ext uri="{FF2B5EF4-FFF2-40B4-BE49-F238E27FC236}">
                <a16:creationId xmlns:a16="http://schemas.microsoft.com/office/drawing/2014/main" id="{AF1CC4D5-4812-45FC-B30A-1E08F881359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466654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7">
            <a:extLst>
              <a:ext uri="{FF2B5EF4-FFF2-40B4-BE49-F238E27FC236}">
                <a16:creationId xmlns:a16="http://schemas.microsoft.com/office/drawing/2014/main" id="{1117E428-5A37-4CE2-B25D-79404757715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7673EBC-E71A-47B7-AE4C-F58E812AD2F1}" type="slidenum">
              <a:rPr lang="en-US" altLang="en-US" sz="1200"/>
              <a:pPr/>
              <a:t>9</a:t>
            </a:fld>
            <a:endParaRPr lang="en-US" altLang="en-US" sz="1200"/>
          </a:p>
        </p:txBody>
      </p:sp>
      <p:sp>
        <p:nvSpPr>
          <p:cNvPr id="13314" name="Rectangle 2">
            <a:extLst>
              <a:ext uri="{FF2B5EF4-FFF2-40B4-BE49-F238E27FC236}">
                <a16:creationId xmlns:a16="http://schemas.microsoft.com/office/drawing/2014/main" id="{74E84E49-AE99-4773-8C52-93EEC6866B9E}"/>
              </a:ext>
            </a:extLst>
          </p:cNvPr>
          <p:cNvSpPr>
            <a:spLocks noGrp="1" noRot="1" noChangeAspect="1" noChangeArrowheads="1" noTextEdit="1"/>
          </p:cNvSpPr>
          <p:nvPr>
            <p:ph type="sldImg"/>
          </p:nvPr>
        </p:nvSpPr>
        <p:spPr>
          <a:ln/>
        </p:spPr>
      </p:sp>
      <p:sp>
        <p:nvSpPr>
          <p:cNvPr id="13315" name="Rectangle 3">
            <a:extLst>
              <a:ext uri="{FF2B5EF4-FFF2-40B4-BE49-F238E27FC236}">
                <a16:creationId xmlns:a16="http://schemas.microsoft.com/office/drawing/2014/main" id="{A465FB20-99D0-4E95-8A21-9E7FD68D162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a:extLst>
              <a:ext uri="{FF2B5EF4-FFF2-40B4-BE49-F238E27FC236}">
                <a16:creationId xmlns:a16="http://schemas.microsoft.com/office/drawing/2014/main" id="{1051142A-EB7F-49E8-83D1-BB023660764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5AF9AAD-F489-4448-AC69-86B0FFD39FAD}" type="slidenum">
              <a:rPr lang="en-US" altLang="en-US" sz="1200"/>
              <a:pPr/>
              <a:t>10</a:t>
            </a:fld>
            <a:endParaRPr lang="en-US" altLang="en-US" sz="1200"/>
          </a:p>
        </p:txBody>
      </p:sp>
      <p:sp>
        <p:nvSpPr>
          <p:cNvPr id="15362" name="Rectangle 2">
            <a:extLst>
              <a:ext uri="{FF2B5EF4-FFF2-40B4-BE49-F238E27FC236}">
                <a16:creationId xmlns:a16="http://schemas.microsoft.com/office/drawing/2014/main" id="{DB435BA3-4787-477D-B445-BAE5BA06B003}"/>
              </a:ext>
            </a:extLst>
          </p:cNvPr>
          <p:cNvSpPr>
            <a:spLocks noGrp="1" noRot="1" noChangeAspect="1" noChangeArrowheads="1" noTextEdit="1"/>
          </p:cNvSpPr>
          <p:nvPr>
            <p:ph type="sldImg"/>
          </p:nvPr>
        </p:nvSpPr>
        <p:spPr>
          <a:ln/>
        </p:spPr>
      </p:sp>
      <p:sp>
        <p:nvSpPr>
          <p:cNvPr id="15363" name="Rectangle 3">
            <a:extLst>
              <a:ext uri="{FF2B5EF4-FFF2-40B4-BE49-F238E27FC236}">
                <a16:creationId xmlns:a16="http://schemas.microsoft.com/office/drawing/2014/main" id="{7627BD29-7A96-4EB3-B1AF-9557B4BC7AA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a:extLst>
              <a:ext uri="{FF2B5EF4-FFF2-40B4-BE49-F238E27FC236}">
                <a16:creationId xmlns:a16="http://schemas.microsoft.com/office/drawing/2014/main" id="{8F978AEC-85DE-44D4-829B-9068749C7DF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529383A-8F4E-4CD4-AEA9-15DF86DAE23C}" type="slidenum">
              <a:rPr lang="en-US" altLang="en-US" sz="1200"/>
              <a:pPr/>
              <a:t>13</a:t>
            </a:fld>
            <a:endParaRPr lang="en-US" altLang="en-US" sz="1200"/>
          </a:p>
        </p:txBody>
      </p:sp>
      <p:sp>
        <p:nvSpPr>
          <p:cNvPr id="17410" name="Rectangle 2">
            <a:extLst>
              <a:ext uri="{FF2B5EF4-FFF2-40B4-BE49-F238E27FC236}">
                <a16:creationId xmlns:a16="http://schemas.microsoft.com/office/drawing/2014/main" id="{A222B445-F66F-46DF-BFBD-ACB503701224}"/>
              </a:ext>
            </a:extLst>
          </p:cNvPr>
          <p:cNvSpPr>
            <a:spLocks noGrp="1" noRot="1" noChangeAspect="1" noChangeArrowheads="1" noTextEdit="1"/>
          </p:cNvSpPr>
          <p:nvPr>
            <p:ph type="sldImg"/>
          </p:nvPr>
        </p:nvSpPr>
        <p:spPr>
          <a:ln/>
        </p:spPr>
      </p:sp>
      <p:sp>
        <p:nvSpPr>
          <p:cNvPr id="17411" name="Rectangle 3">
            <a:extLst>
              <a:ext uri="{FF2B5EF4-FFF2-40B4-BE49-F238E27FC236}">
                <a16:creationId xmlns:a16="http://schemas.microsoft.com/office/drawing/2014/main" id="{2C48FCFA-73BD-44F1-BAA8-D6BD249747B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a:extLst>
              <a:ext uri="{FF2B5EF4-FFF2-40B4-BE49-F238E27FC236}">
                <a16:creationId xmlns:a16="http://schemas.microsoft.com/office/drawing/2014/main" id="{480C4615-CE6B-4AD0-9A13-79794AA9276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C88DD36-4F07-43BD-B6D4-349C9F3F12B9}" type="slidenum">
              <a:rPr lang="en-US" altLang="en-US" sz="1200"/>
              <a:pPr/>
              <a:t>14</a:t>
            </a:fld>
            <a:endParaRPr lang="en-US" altLang="en-US" sz="1200"/>
          </a:p>
        </p:txBody>
      </p:sp>
      <p:sp>
        <p:nvSpPr>
          <p:cNvPr id="19458" name="Rectangle 2">
            <a:extLst>
              <a:ext uri="{FF2B5EF4-FFF2-40B4-BE49-F238E27FC236}">
                <a16:creationId xmlns:a16="http://schemas.microsoft.com/office/drawing/2014/main" id="{5144532F-23A8-42B2-80F8-FCD5A4667CDA}"/>
              </a:ext>
            </a:extLst>
          </p:cNvPr>
          <p:cNvSpPr>
            <a:spLocks noGrp="1" noRot="1" noChangeAspect="1" noChangeArrowheads="1" noTextEdit="1"/>
          </p:cNvSpPr>
          <p:nvPr>
            <p:ph type="sldImg"/>
          </p:nvPr>
        </p:nvSpPr>
        <p:spPr>
          <a:ln/>
        </p:spPr>
      </p:sp>
      <p:sp>
        <p:nvSpPr>
          <p:cNvPr id="19459" name="Rectangle 3">
            <a:extLst>
              <a:ext uri="{FF2B5EF4-FFF2-40B4-BE49-F238E27FC236}">
                <a16:creationId xmlns:a16="http://schemas.microsoft.com/office/drawing/2014/main" id="{D503FDE6-79BC-4195-9C9B-E6CFEC896E0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a:extLst>
              <a:ext uri="{FF2B5EF4-FFF2-40B4-BE49-F238E27FC236}">
                <a16:creationId xmlns:a16="http://schemas.microsoft.com/office/drawing/2014/main" id="{98859B8E-0E7D-42AE-828A-AE9F283E3DC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A28712F-B7EE-4545-ACCA-58A8561B87FC}" type="slidenum">
              <a:rPr lang="en-US" altLang="en-US" sz="1200"/>
              <a:pPr/>
              <a:t>20</a:t>
            </a:fld>
            <a:endParaRPr lang="en-US" altLang="en-US" sz="1200"/>
          </a:p>
        </p:txBody>
      </p:sp>
      <p:sp>
        <p:nvSpPr>
          <p:cNvPr id="27650" name="Rectangle 2">
            <a:extLst>
              <a:ext uri="{FF2B5EF4-FFF2-40B4-BE49-F238E27FC236}">
                <a16:creationId xmlns:a16="http://schemas.microsoft.com/office/drawing/2014/main" id="{DE69CA3D-03C0-4C63-A5A8-D006F5E3310C}"/>
              </a:ext>
            </a:extLst>
          </p:cNvPr>
          <p:cNvSpPr>
            <a:spLocks noGrp="1" noRot="1" noChangeAspect="1" noChangeArrowheads="1" noTextEdit="1"/>
          </p:cNvSpPr>
          <p:nvPr>
            <p:ph type="sldImg"/>
          </p:nvPr>
        </p:nvSpPr>
        <p:spPr>
          <a:ln/>
        </p:spPr>
      </p:sp>
      <p:sp>
        <p:nvSpPr>
          <p:cNvPr id="27651" name="Rectangle 3">
            <a:extLst>
              <a:ext uri="{FF2B5EF4-FFF2-40B4-BE49-F238E27FC236}">
                <a16:creationId xmlns:a16="http://schemas.microsoft.com/office/drawing/2014/main" id="{23F890B3-A840-43E0-AF35-A2617D2ACE7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626941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a:extLst>
              <a:ext uri="{FF2B5EF4-FFF2-40B4-BE49-F238E27FC236}">
                <a16:creationId xmlns:a16="http://schemas.microsoft.com/office/drawing/2014/main" id="{9988A421-2F5D-48BC-BCF1-26070CFEA74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6D13EFF-B733-4640-8CB2-684C07848073}" type="slidenum">
              <a:rPr lang="en-US" altLang="en-US" sz="1200"/>
              <a:pPr/>
              <a:t>23</a:t>
            </a:fld>
            <a:endParaRPr lang="en-US" altLang="en-US" sz="1200"/>
          </a:p>
        </p:txBody>
      </p:sp>
      <p:sp>
        <p:nvSpPr>
          <p:cNvPr id="76802" name="Rectangle 2">
            <a:extLst>
              <a:ext uri="{FF2B5EF4-FFF2-40B4-BE49-F238E27FC236}">
                <a16:creationId xmlns:a16="http://schemas.microsoft.com/office/drawing/2014/main" id="{E997298B-E8B7-4730-852C-736C9F13BA2A}"/>
              </a:ext>
            </a:extLst>
          </p:cNvPr>
          <p:cNvSpPr>
            <a:spLocks noGrp="1" noRot="1" noChangeAspect="1" noChangeArrowheads="1" noTextEdit="1"/>
          </p:cNvSpPr>
          <p:nvPr>
            <p:ph type="sldImg"/>
          </p:nvPr>
        </p:nvSpPr>
        <p:spPr>
          <a:ln/>
        </p:spPr>
      </p:sp>
      <p:sp>
        <p:nvSpPr>
          <p:cNvPr id="76803" name="Rectangle 3">
            <a:extLst>
              <a:ext uri="{FF2B5EF4-FFF2-40B4-BE49-F238E27FC236}">
                <a16:creationId xmlns:a16="http://schemas.microsoft.com/office/drawing/2014/main" id="{02DA039A-D432-4433-9662-FB64A161BE9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sz="2000" b="0" dirty="0">
              <a:solidFill>
                <a:srgbClr val="FF0000"/>
              </a:solidFill>
              <a:latin typeface="Arial Rounded MT Bold" panose="020F07040305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invGray">
      <p:bgPr>
        <a:solidFill>
          <a:srgbClr val="432B6F"/>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F2F1F0C-1250-4298-A277-1D1FB7A84F70}"/>
              </a:ext>
            </a:extLst>
          </p:cNvPr>
          <p:cNvSpPr/>
          <p:nvPr/>
        </p:nvSpPr>
        <p:spPr>
          <a:xfrm>
            <a:off x="0" y="1851025"/>
            <a:ext cx="12192000" cy="377190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sz="1800">
              <a:solidFill>
                <a:srgbClr val="E1E1E1"/>
              </a:solidFill>
              <a:latin typeface="Arial" panose="020B0604020202020204" pitchFamily="34" charset="0"/>
            </a:endParaRPr>
          </a:p>
        </p:txBody>
      </p:sp>
      <p:sp>
        <p:nvSpPr>
          <p:cNvPr id="6" name="Rectangle 5">
            <a:extLst>
              <a:ext uri="{FF2B5EF4-FFF2-40B4-BE49-F238E27FC236}">
                <a16:creationId xmlns:a16="http://schemas.microsoft.com/office/drawing/2014/main" id="{493F69FB-34B3-4DF3-A4EF-728E1DFA47A4}"/>
              </a:ext>
            </a:extLst>
          </p:cNvPr>
          <p:cNvSpPr/>
          <p:nvPr/>
        </p:nvSpPr>
        <p:spPr>
          <a:xfrm>
            <a:off x="0" y="701675"/>
            <a:ext cx="12192000" cy="1033463"/>
          </a:xfrm>
          <a:prstGeom prst="rect">
            <a:avLst/>
          </a:prstGeom>
          <a:solidFill>
            <a:srgbClr val="F47836">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sz="1800">
              <a:solidFill>
                <a:srgbClr val="E1E1E1"/>
              </a:solidFill>
              <a:latin typeface="Arial" panose="020B0604020202020204" pitchFamily="34" charset="0"/>
            </a:endParaRPr>
          </a:p>
        </p:txBody>
      </p:sp>
      <p:sp>
        <p:nvSpPr>
          <p:cNvPr id="8" name="Rectangle 9">
            <a:extLst>
              <a:ext uri="{FF2B5EF4-FFF2-40B4-BE49-F238E27FC236}">
                <a16:creationId xmlns:a16="http://schemas.microsoft.com/office/drawing/2014/main" id="{84D7E722-94DA-4CDF-B469-62182088E744}"/>
              </a:ext>
            </a:extLst>
          </p:cNvPr>
          <p:cNvSpPr>
            <a:spLocks noChangeArrowheads="1"/>
          </p:cNvSpPr>
          <p:nvPr userDrawn="1"/>
        </p:nvSpPr>
        <p:spPr bwMode="auto">
          <a:xfrm>
            <a:off x="0" y="6503988"/>
            <a:ext cx="12192000" cy="215900"/>
          </a:xfrm>
          <a:prstGeom prst="rect">
            <a:avLst/>
          </a:prstGeom>
          <a:noFill/>
          <a:ln>
            <a:noFill/>
          </a:ln>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en-US" altLang="en-US" sz="800" dirty="0">
                <a:solidFill>
                  <a:srgbClr val="FFFFFF"/>
                </a:solidFill>
                <a:cs typeface="Arial" panose="020B0604020202020204" pitchFamily="34" charset="0"/>
              </a:rPr>
              <a:t>Copyright © 2022 by Public Safety Group, A Division of Jones &amp; Bartlett Learning. </a:t>
            </a:r>
            <a:r>
              <a:rPr lang="en-US" altLang="en-US" sz="800" dirty="0" err="1">
                <a:solidFill>
                  <a:srgbClr val="FFFFFF"/>
                </a:solidFill>
                <a:cs typeface="Arial" panose="020B0604020202020204" pitchFamily="34" charset="0"/>
              </a:rPr>
              <a:t>www.psglearning.com</a:t>
            </a:r>
            <a:r>
              <a:rPr lang="en-US" altLang="en-US" sz="800" dirty="0">
                <a:solidFill>
                  <a:srgbClr val="FFFFFF"/>
                </a:solidFill>
                <a:cs typeface="Arial" panose="020B0604020202020204" pitchFamily="34" charset="0"/>
              </a:rPr>
              <a:t>.</a:t>
            </a:r>
          </a:p>
        </p:txBody>
      </p:sp>
      <p:sp>
        <p:nvSpPr>
          <p:cNvPr id="2" name="Title 1"/>
          <p:cNvSpPr>
            <a:spLocks noGrp="1"/>
          </p:cNvSpPr>
          <p:nvPr>
            <p:ph type="ctrTitle"/>
          </p:nvPr>
        </p:nvSpPr>
        <p:spPr bwMode="black">
          <a:xfrm>
            <a:off x="882217" y="2200275"/>
            <a:ext cx="6421553" cy="3074670"/>
          </a:xfrm>
          <a:noFill/>
        </p:spPr>
        <p:txBody>
          <a:bodyPr lIns="0" tIns="0" rIns="0" bIns="0">
            <a:normAutofit/>
          </a:bodyPr>
          <a:lstStyle>
            <a:lvl1pPr algn="l">
              <a:lnSpc>
                <a:spcPct val="90000"/>
              </a:lnSpc>
              <a:defRPr sz="6000" b="1">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882217" y="845820"/>
            <a:ext cx="6524423" cy="777639"/>
          </a:xfrm>
        </p:spPr>
        <p:txBody>
          <a:bodyPr lIns="0" tIns="0" rIns="0" bIns="0" anchor="ctr">
            <a:normAutofit/>
          </a:bodyPr>
          <a:lstStyle>
            <a:lvl1pPr marL="0" indent="0" algn="l">
              <a:spcBef>
                <a:spcPts val="0"/>
              </a:spcBef>
              <a:buNone/>
              <a:defRPr sz="32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7" name="Picture Placeholder 6"/>
          <p:cNvSpPr>
            <a:spLocks noGrp="1"/>
          </p:cNvSpPr>
          <p:nvPr>
            <p:ph type="pic" sz="quarter" idx="10"/>
          </p:nvPr>
        </p:nvSpPr>
        <p:spPr>
          <a:xfrm>
            <a:off x="8100060" y="388500"/>
            <a:ext cx="3604981" cy="6081000"/>
          </a:xfrm>
        </p:spPr>
        <p:txBody>
          <a:bodyPr rtlCol="0">
            <a:noAutofit/>
          </a:bodyPr>
          <a:lstStyle/>
          <a:p>
            <a:pPr lvl="0"/>
            <a:endParaRPr lang="en-US" noProof="0"/>
          </a:p>
        </p:txBody>
      </p:sp>
    </p:spTree>
    <p:extLst>
      <p:ext uri="{BB962C8B-B14F-4D97-AF65-F5344CB8AC3E}">
        <p14:creationId xmlns:p14="http://schemas.microsoft.com/office/powerpoint/2010/main" val="1032157391"/>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A741D5-56A1-4099-B40F-39C1889981D6}"/>
              </a:ext>
            </a:extLst>
          </p:cNvPr>
          <p:cNvSpPr>
            <a:spLocks noChangeArrowheads="1"/>
          </p:cNvSpPr>
          <p:nvPr userDrawn="1"/>
        </p:nvSpPr>
        <p:spPr bwMode="auto">
          <a:xfrm>
            <a:off x="0" y="6503988"/>
            <a:ext cx="12192000" cy="215900"/>
          </a:xfrm>
          <a:prstGeom prst="rect">
            <a:avLst/>
          </a:prstGeom>
          <a:noFill/>
          <a:ln>
            <a:noFill/>
          </a:ln>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en-US" altLang="en-US" sz="800">
                <a:solidFill>
                  <a:srgbClr val="3C4743"/>
                </a:solidFill>
                <a:cs typeface="Arial" panose="020B0604020202020204" pitchFamily="34" charset="0"/>
              </a:rPr>
              <a:t>Copyright © 2021 by Public Safety Group, A Division of Jones &amp; Bartlett Learning. www.psglearning.com. Background texture © Bunphot/Getty Images.</a:t>
            </a:r>
          </a:p>
        </p:txBody>
      </p:sp>
      <p:sp>
        <p:nvSpPr>
          <p:cNvPr id="4" name="Rectangle 3">
            <a:extLst>
              <a:ext uri="{FF2B5EF4-FFF2-40B4-BE49-F238E27FC236}">
                <a16:creationId xmlns:a16="http://schemas.microsoft.com/office/drawing/2014/main" id="{78A08F61-7DF3-4FD5-9BBC-429EC08DD725}"/>
              </a:ext>
            </a:extLst>
          </p:cNvPr>
          <p:cNvSpPr/>
          <p:nvPr userDrawn="1"/>
        </p:nvSpPr>
        <p:spPr>
          <a:xfrm>
            <a:off x="0" y="2274888"/>
            <a:ext cx="12192000" cy="1760537"/>
          </a:xfrm>
          <a:prstGeom prst="rect">
            <a:avLst/>
          </a:prstGeom>
          <a:solidFill>
            <a:srgbClr val="003B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srgbClr val="E1E1E1"/>
              </a:solidFill>
            </a:endParaRPr>
          </a:p>
        </p:txBody>
      </p:sp>
      <p:sp>
        <p:nvSpPr>
          <p:cNvPr id="8" name="Text Placeholder 7"/>
          <p:cNvSpPr>
            <a:spLocks noGrp="1"/>
          </p:cNvSpPr>
          <p:nvPr>
            <p:ph type="body" sz="quarter" idx="10"/>
          </p:nvPr>
        </p:nvSpPr>
        <p:spPr>
          <a:xfrm>
            <a:off x="935038" y="2571750"/>
            <a:ext cx="10321925" cy="1165225"/>
          </a:xfrm>
        </p:spPr>
        <p:txBody>
          <a:bodyPr anchor="ctr"/>
          <a:lstStyle>
            <a:lvl1pPr marL="0" indent="0" algn="ctr">
              <a:buNone/>
              <a:defRPr sz="4800" b="1">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1790501303"/>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400"/>
            </a:lvl1pPr>
          </a:lstStyle>
          <a:p>
            <a:r>
              <a:rPr lang="en-US" dirty="0"/>
              <a:t>Click to edit Master title style</a:t>
            </a:r>
            <a:endParaRPr dirty="0"/>
          </a:p>
        </p:txBody>
      </p:sp>
      <p:sp>
        <p:nvSpPr>
          <p:cNvPr id="3" name="Content Placeholder 2"/>
          <p:cNvSpPr>
            <a:spLocks noGrp="1"/>
          </p:cNvSpPr>
          <p:nvPr>
            <p:ph idx="1"/>
          </p:nvPr>
        </p:nvSpPr>
        <p:spPr>
          <a:xfrm>
            <a:off x="925830" y="1490870"/>
            <a:ext cx="10287000" cy="4699047"/>
          </a:xfrm>
        </p:spPr>
        <p:txBody>
          <a:bodyPr/>
          <a:lstStyle>
            <a:lvl1pPr>
              <a:lnSpc>
                <a:spcPts val="3200"/>
              </a:lnSpc>
              <a:defRPr sz="2800">
                <a:latin typeface="Arial" panose="020B0604020202020204" pitchFamily="34" charset="0"/>
                <a:cs typeface="Arial" panose="020B0604020202020204" pitchFamily="34" charset="0"/>
              </a:defRPr>
            </a:lvl1pPr>
            <a:lvl2pPr marL="685800" indent="-228600">
              <a:lnSpc>
                <a:spcPts val="3200"/>
              </a:lnSpc>
              <a:buFont typeface="Arial" panose="020B0604020202020204" pitchFamily="34" charset="0"/>
              <a:buChar char="•"/>
              <a:defRPr sz="2400">
                <a:latin typeface="Arial" panose="020B0604020202020204" pitchFamily="34" charset="0"/>
                <a:cs typeface="Arial" panose="020B0604020202020204" pitchFamily="34" charset="0"/>
              </a:defRPr>
            </a:lvl2pPr>
            <a:lvl3pPr marL="1143000" indent="-228600">
              <a:lnSpc>
                <a:spcPts val="3200"/>
              </a:lnSpc>
              <a:buFont typeface="Arial" panose="020B0604020202020204" pitchFamily="34" charset="0"/>
              <a:buChar char="○"/>
              <a:defRPr sz="2200">
                <a:latin typeface="Arial" panose="020B0604020202020204" pitchFamily="34" charset="0"/>
                <a:cs typeface="Arial" panose="020B0604020202020204" pitchFamily="34" charset="0"/>
              </a:defRPr>
            </a:lvl3pPr>
            <a:lvl4pPr marL="1600200" indent="-228600">
              <a:lnSpc>
                <a:spcPts val="3200"/>
              </a:lnSpc>
              <a:buSzPct val="90000"/>
              <a:buFont typeface="Arial" panose="020B0604020202020204" pitchFamily="34" charset="0"/>
              <a:buChar char="•"/>
              <a:defRPr sz="2000">
                <a:latin typeface="Arial" panose="020B0604020202020204" pitchFamily="34" charset="0"/>
                <a:cs typeface="Arial" panose="020B0604020202020204" pitchFamily="34" charset="0"/>
              </a:defRPr>
            </a:lvl4pPr>
            <a:lvl5pPr>
              <a:lnSpc>
                <a:spcPts val="3200"/>
              </a:lnSpc>
              <a:defRPr sz="18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1254155845"/>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400"/>
            </a:lvl1pPr>
          </a:lstStyle>
          <a:p>
            <a:r>
              <a:rPr lang="en-US" dirty="0"/>
              <a:t>Click to edit Master title style</a:t>
            </a:r>
            <a:endParaRPr dirty="0"/>
          </a:p>
        </p:txBody>
      </p:sp>
      <p:sp>
        <p:nvSpPr>
          <p:cNvPr id="3" name="Content Placeholder 2"/>
          <p:cNvSpPr>
            <a:spLocks noGrp="1"/>
          </p:cNvSpPr>
          <p:nvPr>
            <p:ph sz="half" idx="1"/>
          </p:nvPr>
        </p:nvSpPr>
        <p:spPr>
          <a:xfrm>
            <a:off x="914400" y="1461052"/>
            <a:ext cx="4855464" cy="4729436"/>
          </a:xfrm>
        </p:spPr>
        <p:txBody>
          <a:bodyPr/>
          <a:lstStyle>
            <a:lvl1pPr>
              <a:defRPr sz="2400"/>
            </a:lvl1pPr>
            <a:lvl2pPr>
              <a:defRPr sz="2200"/>
            </a:lvl2pPr>
            <a:lvl3pPr>
              <a:defRPr sz="2000"/>
            </a:lvl3pPr>
            <a:lvl4pPr>
              <a:defRPr sz="18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6415368" y="1461052"/>
            <a:ext cx="4862232" cy="4729436"/>
          </a:xfrm>
        </p:spPr>
        <p:txBody>
          <a:bodyPr/>
          <a:lstStyle>
            <a:lvl1pPr>
              <a:defRPr sz="2400"/>
            </a:lvl1pPr>
            <a:lvl2pPr>
              <a:defRPr sz="2200"/>
            </a:lvl2pPr>
            <a:lvl3pPr>
              <a:defRPr sz="2000"/>
            </a:lvl3pPr>
            <a:lvl4pPr>
              <a:defRPr sz="18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39576742"/>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400"/>
            </a:lvl1pPr>
          </a:lstStyle>
          <a:p>
            <a:r>
              <a:rPr lang="en-US" dirty="0"/>
              <a:t>Click to edit Master title style</a:t>
            </a:r>
            <a:endParaRPr dirty="0"/>
          </a:p>
        </p:txBody>
      </p:sp>
      <p:sp>
        <p:nvSpPr>
          <p:cNvPr id="3" name="Text Placeholder 2"/>
          <p:cNvSpPr>
            <a:spLocks noGrp="1"/>
          </p:cNvSpPr>
          <p:nvPr>
            <p:ph type="body" idx="1"/>
          </p:nvPr>
        </p:nvSpPr>
        <p:spPr>
          <a:xfrm>
            <a:off x="777240" y="1496187"/>
            <a:ext cx="4992624" cy="470916"/>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77240" y="2077278"/>
            <a:ext cx="4992624" cy="439083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1" name="Picture Placeholder 10"/>
          <p:cNvSpPr>
            <a:spLocks noGrp="1"/>
          </p:cNvSpPr>
          <p:nvPr>
            <p:ph type="pic" sz="quarter" idx="10"/>
          </p:nvPr>
        </p:nvSpPr>
        <p:spPr>
          <a:xfrm>
            <a:off x="6096000" y="1496186"/>
            <a:ext cx="5208588" cy="4556743"/>
          </a:xfrm>
        </p:spPr>
        <p:txBody>
          <a:bodyPr rtlCol="0">
            <a:noAutofit/>
          </a:bodyPr>
          <a:lstStyle/>
          <a:p>
            <a:pPr lvl="0"/>
            <a:endParaRPr lang="en-US" noProof="0"/>
          </a:p>
        </p:txBody>
      </p:sp>
      <p:sp>
        <p:nvSpPr>
          <p:cNvPr id="12" name="Text Placeholder 8"/>
          <p:cNvSpPr>
            <a:spLocks noGrp="1"/>
          </p:cNvSpPr>
          <p:nvPr>
            <p:ph type="body" sz="quarter" idx="11"/>
          </p:nvPr>
        </p:nvSpPr>
        <p:spPr>
          <a:xfrm>
            <a:off x="6096000" y="6142515"/>
            <a:ext cx="5208588" cy="651192"/>
          </a:xfrm>
        </p:spPr>
        <p:txBody>
          <a:bodyPr/>
          <a:lstStyle>
            <a:lvl1pPr marL="0" indent="0">
              <a:buNone/>
              <a:defRPr sz="1000"/>
            </a:lvl1pPr>
          </a:lstStyle>
          <a:p>
            <a:pPr lvl="0"/>
            <a:r>
              <a:rPr lang="en-US"/>
              <a:t>Click to edit Master text styles</a:t>
            </a:r>
          </a:p>
        </p:txBody>
      </p:sp>
    </p:spTree>
    <p:extLst>
      <p:ext uri="{BB962C8B-B14F-4D97-AF65-F5344CB8AC3E}">
        <p14:creationId xmlns:p14="http://schemas.microsoft.com/office/powerpoint/2010/main" val="2337132976"/>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400"/>
            </a:lvl1pPr>
          </a:lstStyle>
          <a:p>
            <a:r>
              <a:rPr lang="en-US" dirty="0"/>
              <a:t>Click to edit Master title style</a:t>
            </a:r>
            <a:endParaRPr dirty="0"/>
          </a:p>
        </p:txBody>
      </p:sp>
    </p:spTree>
    <p:extLst>
      <p:ext uri="{BB962C8B-B14F-4D97-AF65-F5344CB8AC3E}">
        <p14:creationId xmlns:p14="http://schemas.microsoft.com/office/powerpoint/2010/main" val="2787864459"/>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400"/>
            </a:lvl1pPr>
          </a:lstStyle>
          <a:p>
            <a:r>
              <a:rPr lang="en-US" dirty="0"/>
              <a:t>Click to edit Master title style</a:t>
            </a:r>
            <a:endParaRPr dirty="0"/>
          </a:p>
        </p:txBody>
      </p:sp>
      <p:sp>
        <p:nvSpPr>
          <p:cNvPr id="4" name="Text Placeholder 2"/>
          <p:cNvSpPr>
            <a:spLocks noGrp="1"/>
          </p:cNvSpPr>
          <p:nvPr>
            <p:ph type="body" sz="half" idx="2"/>
          </p:nvPr>
        </p:nvSpPr>
        <p:spPr>
          <a:xfrm>
            <a:off x="880110" y="1510748"/>
            <a:ext cx="4246582" cy="4404625"/>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ext Placeholder 8"/>
          <p:cNvSpPr>
            <a:spLocks noGrp="1"/>
          </p:cNvSpPr>
          <p:nvPr>
            <p:ph type="body" sz="quarter" idx="10"/>
          </p:nvPr>
        </p:nvSpPr>
        <p:spPr>
          <a:xfrm>
            <a:off x="5518150" y="6046788"/>
            <a:ext cx="5792992" cy="651192"/>
          </a:xfrm>
        </p:spPr>
        <p:txBody>
          <a:bodyPr/>
          <a:lstStyle>
            <a:lvl1pPr marL="0" indent="0">
              <a:buNone/>
              <a:defRPr sz="1000"/>
            </a:lvl1pPr>
          </a:lstStyle>
          <a:p>
            <a:pPr lvl="0"/>
            <a:r>
              <a:rPr lang="en-US"/>
              <a:t>Click to edit Master text styles</a:t>
            </a:r>
          </a:p>
        </p:txBody>
      </p:sp>
      <p:sp>
        <p:nvSpPr>
          <p:cNvPr id="11" name="Picture Placeholder 10"/>
          <p:cNvSpPr>
            <a:spLocks noGrp="1"/>
          </p:cNvSpPr>
          <p:nvPr>
            <p:ph type="pic" sz="quarter" idx="11"/>
          </p:nvPr>
        </p:nvSpPr>
        <p:spPr>
          <a:xfrm>
            <a:off x="5518150" y="1508815"/>
            <a:ext cx="5792788" cy="4404624"/>
          </a:xfrm>
        </p:spPr>
        <p:txBody>
          <a:bodyPr rtlCol="0">
            <a:noAutofit/>
          </a:bodyPr>
          <a:lstStyle/>
          <a:p>
            <a:pPr lvl="0"/>
            <a:endParaRPr lang="en-US" noProof="0"/>
          </a:p>
        </p:txBody>
      </p:sp>
    </p:spTree>
    <p:extLst>
      <p:ext uri="{BB962C8B-B14F-4D97-AF65-F5344CB8AC3E}">
        <p14:creationId xmlns:p14="http://schemas.microsoft.com/office/powerpoint/2010/main" val="2404322406"/>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400"/>
            </a:lvl1pPr>
          </a:lstStyle>
          <a:p>
            <a:r>
              <a:rPr lang="en-US" dirty="0"/>
              <a:t>Click to edit Master title style</a:t>
            </a:r>
            <a:endParaRPr dirty="0"/>
          </a:p>
        </p:txBody>
      </p:sp>
      <p:sp>
        <p:nvSpPr>
          <p:cNvPr id="3" name="Content Placeholder 3"/>
          <p:cNvSpPr>
            <a:spLocks noGrp="1"/>
          </p:cNvSpPr>
          <p:nvPr>
            <p:ph idx="1"/>
          </p:nvPr>
        </p:nvSpPr>
        <p:spPr>
          <a:xfrm>
            <a:off x="921496" y="1461052"/>
            <a:ext cx="3181874" cy="4895328"/>
          </a:xfrm>
        </p:spPr>
        <p:txBody>
          <a:bodyPr>
            <a:normAutofit/>
          </a:bodyPr>
          <a:lstStyle>
            <a:lvl1pPr marL="0" indent="0">
              <a:buNone/>
              <a:defRPr sz="2200"/>
            </a:lvl1pPr>
            <a:lvl2pPr marL="457200" indent="0">
              <a:buNone/>
              <a:defRPr sz="2000"/>
            </a:lvl2pPr>
            <a:lvl3pPr marL="914400" indent="0">
              <a:buNone/>
              <a:defRPr sz="1800"/>
            </a:lvl3pPr>
            <a:lvl4pPr marL="1371600" indent="0">
              <a:buNone/>
              <a:defRPr sz="1600"/>
            </a:lvl4pPr>
            <a:lvl5pPr marL="1828800" indent="0">
              <a:buNone/>
              <a:defRPr sz="1600"/>
            </a:lvl5pPr>
            <a:lvl6pPr>
              <a:defRPr sz="1600"/>
            </a:lvl6pPr>
            <a:lvl7pPr>
              <a:defRPr sz="1600"/>
            </a:lvl7pPr>
            <a:lvl8pPr>
              <a:defRPr sz="1600"/>
            </a:lvl8pPr>
            <a:lvl9pPr>
              <a:defRPr sz="1600"/>
            </a:lvl9pPr>
          </a:lstStyle>
          <a:p>
            <a:pPr lvl="0"/>
            <a:r>
              <a:rPr lang="en-US"/>
              <a:t>Click to edit Master text styles</a:t>
            </a:r>
          </a:p>
        </p:txBody>
      </p:sp>
      <p:sp>
        <p:nvSpPr>
          <p:cNvPr id="7" name="Content Placeholder 3"/>
          <p:cNvSpPr>
            <a:spLocks noGrp="1"/>
          </p:cNvSpPr>
          <p:nvPr>
            <p:ph idx="10"/>
          </p:nvPr>
        </p:nvSpPr>
        <p:spPr>
          <a:xfrm>
            <a:off x="448765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
        <p:nvSpPr>
          <p:cNvPr id="8" name="Content Placeholder 3"/>
          <p:cNvSpPr>
            <a:spLocks noGrp="1"/>
          </p:cNvSpPr>
          <p:nvPr>
            <p:ph idx="11"/>
          </p:nvPr>
        </p:nvSpPr>
        <p:spPr>
          <a:xfrm>
            <a:off x="805381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Tree>
    <p:extLst>
      <p:ext uri="{BB962C8B-B14F-4D97-AF65-F5344CB8AC3E}">
        <p14:creationId xmlns:p14="http://schemas.microsoft.com/office/powerpoint/2010/main" val="3179151439"/>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407AF1E2-E053-469A-A4E7-5939B2080703}"/>
              </a:ext>
            </a:extLst>
          </p:cNvPr>
          <p:cNvSpPr>
            <a:spLocks noGrp="1"/>
          </p:cNvSpPr>
          <p:nvPr>
            <p:ph type="dt" sz="half" idx="10"/>
          </p:nvPr>
        </p:nvSpPr>
        <p:spPr>
          <a:xfrm>
            <a:off x="609600" y="6356350"/>
            <a:ext cx="2844800" cy="365125"/>
          </a:xfrm>
          <a:prstGeom prst="rect">
            <a:avLst/>
          </a:prstGeom>
        </p:spPr>
        <p:txBody>
          <a:bodyPr/>
          <a:lstStyle>
            <a:lvl1pPr>
              <a:defRPr/>
            </a:lvl1pPr>
          </a:lstStyle>
          <a:p>
            <a:pPr>
              <a:defRPr/>
            </a:pPr>
            <a:fld id="{16EE7A60-4A63-41CA-AAB9-5F6FA11740C4}" type="datetimeFigureOut">
              <a:rPr lang="en-US" altLang="en-US"/>
              <a:pPr>
                <a:defRPr/>
              </a:pPr>
              <a:t>4/19/2021</a:t>
            </a:fld>
            <a:endParaRPr lang="en-US" altLang="en-US"/>
          </a:p>
        </p:txBody>
      </p:sp>
      <p:sp>
        <p:nvSpPr>
          <p:cNvPr id="5" name="Footer Placeholder 4">
            <a:extLst>
              <a:ext uri="{FF2B5EF4-FFF2-40B4-BE49-F238E27FC236}">
                <a16:creationId xmlns:a16="http://schemas.microsoft.com/office/drawing/2014/main" id="{4CDA7166-6C57-46A9-A41C-7C01953E39D2}"/>
              </a:ext>
            </a:extLst>
          </p:cNvPr>
          <p:cNvSpPr>
            <a:spLocks noGrp="1"/>
          </p:cNvSpPr>
          <p:nvPr>
            <p:ph type="ftr" sz="quarter" idx="11"/>
          </p:nvPr>
        </p:nvSpPr>
        <p:spPr>
          <a:xfrm>
            <a:off x="4165600" y="6356350"/>
            <a:ext cx="3860800" cy="365125"/>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8F3B213-1064-44D4-BFAD-7F9A6510D7E4}"/>
              </a:ext>
            </a:extLst>
          </p:cNvPr>
          <p:cNvSpPr>
            <a:spLocks noGrp="1"/>
          </p:cNvSpPr>
          <p:nvPr>
            <p:ph type="sldNum" sz="quarter" idx="12"/>
          </p:nvPr>
        </p:nvSpPr>
        <p:spPr>
          <a:xfrm>
            <a:off x="8737600" y="6356350"/>
            <a:ext cx="28448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4FDD43E6-DA84-4F46-9912-A724A692F2FE}" type="slidenum">
              <a:rPr lang="en-US" altLang="en-US"/>
              <a:pPr>
                <a:defRPr/>
              </a:pPr>
              <a:t>‹#›</a:t>
            </a:fld>
            <a:endParaRPr lang="en-US" altLang="en-US"/>
          </a:p>
        </p:txBody>
      </p:sp>
    </p:spTree>
    <p:extLst>
      <p:ext uri="{BB962C8B-B14F-4D97-AF65-F5344CB8AC3E}">
        <p14:creationId xmlns:p14="http://schemas.microsoft.com/office/powerpoint/2010/main" val="4249579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7799B01-B11E-45AE-A444-D8B2A9968909}"/>
              </a:ext>
            </a:extLst>
          </p:cNvPr>
          <p:cNvSpPr/>
          <p:nvPr/>
        </p:nvSpPr>
        <p:spPr>
          <a:xfrm>
            <a:off x="0" y="0"/>
            <a:ext cx="12188825" cy="119063"/>
          </a:xfrm>
          <a:prstGeom prst="rect">
            <a:avLst/>
          </a:prstGeom>
          <a:solidFill>
            <a:srgbClr val="F478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sz="1800">
              <a:solidFill>
                <a:srgbClr val="E1E1E1"/>
              </a:solidFill>
              <a:latin typeface="Arial" panose="020B0604020202020204" pitchFamily="34" charset="0"/>
            </a:endParaRPr>
          </a:p>
        </p:txBody>
      </p:sp>
      <p:sp>
        <p:nvSpPr>
          <p:cNvPr id="1027" name="Title Placeholder 1">
            <a:extLst>
              <a:ext uri="{FF2B5EF4-FFF2-40B4-BE49-F238E27FC236}">
                <a16:creationId xmlns:a16="http://schemas.microsoft.com/office/drawing/2014/main" id="{CC297A59-D8B6-4C9E-BD05-D966FDF069C5}"/>
              </a:ext>
            </a:extLst>
          </p:cNvPr>
          <p:cNvSpPr>
            <a:spLocks noGrp="1"/>
          </p:cNvSpPr>
          <p:nvPr>
            <p:ph type="title"/>
          </p:nvPr>
        </p:nvSpPr>
        <p:spPr bwMode="black">
          <a:xfrm>
            <a:off x="0" y="120650"/>
            <a:ext cx="12192000" cy="1001713"/>
          </a:xfrm>
          <a:prstGeom prst="rect">
            <a:avLst/>
          </a:prstGeom>
          <a:solidFill>
            <a:srgbClr val="432B6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0" tIns="45720" rIns="914400" bIns="45720" numCol="1" anchor="ctr"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id="{BA709B06-E643-4696-911F-0D4C8723DAC3}"/>
              </a:ext>
            </a:extLst>
          </p:cNvPr>
          <p:cNvSpPr>
            <a:spLocks noGrp="1"/>
          </p:cNvSpPr>
          <p:nvPr>
            <p:ph type="body" idx="1"/>
          </p:nvPr>
        </p:nvSpPr>
        <p:spPr bwMode="auto">
          <a:xfrm>
            <a:off x="892175" y="2203450"/>
            <a:ext cx="10434638" cy="398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6">
            <a:extLst>
              <a:ext uri="{FF2B5EF4-FFF2-40B4-BE49-F238E27FC236}">
                <a16:creationId xmlns:a16="http://schemas.microsoft.com/office/drawing/2014/main" id="{0E3033BB-3CBE-4698-9C56-EDCA07BFEF4C}"/>
              </a:ext>
            </a:extLst>
          </p:cNvPr>
          <p:cNvSpPr>
            <a:spLocks noChangeArrowheads="1"/>
          </p:cNvSpPr>
          <p:nvPr userDrawn="1"/>
        </p:nvSpPr>
        <p:spPr bwMode="auto">
          <a:xfrm rot="5400000">
            <a:off x="9544050" y="4244975"/>
            <a:ext cx="5010150" cy="215900"/>
          </a:xfrm>
          <a:prstGeom prst="rect">
            <a:avLst/>
          </a:prstGeom>
          <a:noFill/>
          <a:ln>
            <a:noFill/>
          </a:ln>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800" dirty="0">
                <a:solidFill>
                  <a:srgbClr val="3C4743"/>
                </a:solidFill>
                <a:cs typeface="Arial" panose="020B0604020202020204" pitchFamily="34" charset="0"/>
              </a:rPr>
              <a:t>Copyright © 2022 by Public Safety Group, A Division of Jones &amp; Bartlett Learning. </a:t>
            </a:r>
            <a:r>
              <a:rPr lang="en-US" altLang="en-US" sz="800" dirty="0" err="1">
                <a:solidFill>
                  <a:srgbClr val="3C4743"/>
                </a:solidFill>
                <a:cs typeface="Arial" panose="020B0604020202020204" pitchFamily="34" charset="0"/>
              </a:rPr>
              <a:t>www.psglearning.com</a:t>
            </a:r>
            <a:r>
              <a:rPr lang="en-US" altLang="en-US" sz="800" dirty="0">
                <a:solidFill>
                  <a:srgbClr val="3C4743"/>
                </a:solidFill>
                <a:cs typeface="Arial" panose="020B0604020202020204" pitchFamily="34" charset="0"/>
              </a:rPr>
              <a:t>.</a:t>
            </a:r>
          </a:p>
        </p:txBody>
      </p:sp>
    </p:spTree>
  </p:cSld>
  <p:clrMap bg1="lt1" tx1="dk1" bg2="lt2" tx2="dk2" accent1="accent1" accent2="accent2" accent3="accent3" accent4="accent4" accent5="accent5" accent6="accent6" hlink="hlink" folHlink="folHlink"/>
  <p:sldLayoutIdLst>
    <p:sldLayoutId id="2147484175" r:id="rId1"/>
    <p:sldLayoutId id="2147484176" r:id="rId2"/>
    <p:sldLayoutId id="2147484169" r:id="rId3"/>
    <p:sldLayoutId id="2147484170" r:id="rId4"/>
    <p:sldLayoutId id="2147484171" r:id="rId5"/>
    <p:sldLayoutId id="2147484172" r:id="rId6"/>
    <p:sldLayoutId id="2147484173" r:id="rId7"/>
    <p:sldLayoutId id="2147484174" r:id="rId8"/>
    <p:sldLayoutId id="2147484177" r:id="rId9"/>
  </p:sldLayoutIdLst>
  <p:transition spd="med">
    <p:fade/>
  </p:transition>
  <p:txStyles>
    <p:titleStyle>
      <a:lvl1pPr algn="l" rtl="0" eaLnBrk="0" fontAlgn="base" hangingPunct="0">
        <a:lnSpc>
          <a:spcPct val="95000"/>
        </a:lnSpc>
        <a:spcBef>
          <a:spcPct val="0"/>
        </a:spcBef>
        <a:spcAft>
          <a:spcPct val="0"/>
        </a:spcAft>
        <a:defRPr sz="3400" b="1" kern="1200">
          <a:solidFill>
            <a:schemeClr val="bg2"/>
          </a:solidFill>
          <a:latin typeface="Arial" panose="020B0604020202020204" pitchFamily="34" charset="0"/>
          <a:ea typeface="+mj-ea"/>
          <a:cs typeface="Arial" panose="020B0604020202020204" pitchFamily="34" charset="0"/>
        </a:defRPr>
      </a:lvl1pPr>
      <a:lvl2pPr algn="l" rtl="0" eaLnBrk="0" fontAlgn="base" hangingPunct="0">
        <a:lnSpc>
          <a:spcPct val="95000"/>
        </a:lnSpc>
        <a:spcBef>
          <a:spcPct val="0"/>
        </a:spcBef>
        <a:spcAft>
          <a:spcPct val="0"/>
        </a:spcAft>
        <a:defRPr sz="3400" b="1">
          <a:solidFill>
            <a:schemeClr val="bg2"/>
          </a:solidFill>
          <a:latin typeface="Arial" panose="020B0604020202020204" pitchFamily="34" charset="0"/>
          <a:cs typeface="Arial" panose="020B0604020202020204" pitchFamily="34" charset="0"/>
        </a:defRPr>
      </a:lvl2pPr>
      <a:lvl3pPr algn="l" rtl="0" eaLnBrk="0" fontAlgn="base" hangingPunct="0">
        <a:lnSpc>
          <a:spcPct val="95000"/>
        </a:lnSpc>
        <a:spcBef>
          <a:spcPct val="0"/>
        </a:spcBef>
        <a:spcAft>
          <a:spcPct val="0"/>
        </a:spcAft>
        <a:defRPr sz="3400" b="1">
          <a:solidFill>
            <a:schemeClr val="bg2"/>
          </a:solidFill>
          <a:latin typeface="Arial" panose="020B0604020202020204" pitchFamily="34" charset="0"/>
          <a:cs typeface="Arial" panose="020B0604020202020204" pitchFamily="34" charset="0"/>
        </a:defRPr>
      </a:lvl3pPr>
      <a:lvl4pPr algn="l" rtl="0" eaLnBrk="0" fontAlgn="base" hangingPunct="0">
        <a:lnSpc>
          <a:spcPct val="95000"/>
        </a:lnSpc>
        <a:spcBef>
          <a:spcPct val="0"/>
        </a:spcBef>
        <a:spcAft>
          <a:spcPct val="0"/>
        </a:spcAft>
        <a:defRPr sz="3400" b="1">
          <a:solidFill>
            <a:schemeClr val="bg2"/>
          </a:solidFill>
          <a:latin typeface="Arial" panose="020B0604020202020204" pitchFamily="34" charset="0"/>
          <a:cs typeface="Arial" panose="020B0604020202020204" pitchFamily="34" charset="0"/>
        </a:defRPr>
      </a:lvl4pPr>
      <a:lvl5pPr algn="l" rtl="0" eaLnBrk="0" fontAlgn="base" hangingPunct="0">
        <a:lnSpc>
          <a:spcPct val="95000"/>
        </a:lnSpc>
        <a:spcBef>
          <a:spcPct val="0"/>
        </a:spcBef>
        <a:spcAft>
          <a:spcPct val="0"/>
        </a:spcAft>
        <a:defRPr sz="3400" b="1">
          <a:solidFill>
            <a:schemeClr val="bg2"/>
          </a:solidFill>
          <a:latin typeface="Arial" panose="020B0604020202020204" pitchFamily="34" charset="0"/>
          <a:cs typeface="Arial" panose="020B0604020202020204" pitchFamily="34" charset="0"/>
        </a:defRPr>
      </a:lvl5pPr>
      <a:lvl6pPr marL="457200" algn="l" rtl="0" fontAlgn="base">
        <a:lnSpc>
          <a:spcPct val="95000"/>
        </a:lnSpc>
        <a:spcBef>
          <a:spcPct val="0"/>
        </a:spcBef>
        <a:spcAft>
          <a:spcPct val="0"/>
        </a:spcAft>
        <a:defRPr sz="3400" b="1">
          <a:solidFill>
            <a:schemeClr val="bg2"/>
          </a:solidFill>
          <a:latin typeface="Arial" panose="020B0604020202020204" pitchFamily="34" charset="0"/>
          <a:cs typeface="Arial" panose="020B0604020202020204" pitchFamily="34" charset="0"/>
        </a:defRPr>
      </a:lvl6pPr>
      <a:lvl7pPr marL="914400" algn="l" rtl="0" fontAlgn="base">
        <a:lnSpc>
          <a:spcPct val="95000"/>
        </a:lnSpc>
        <a:spcBef>
          <a:spcPct val="0"/>
        </a:spcBef>
        <a:spcAft>
          <a:spcPct val="0"/>
        </a:spcAft>
        <a:defRPr sz="3400" b="1">
          <a:solidFill>
            <a:schemeClr val="bg2"/>
          </a:solidFill>
          <a:latin typeface="Arial" panose="020B0604020202020204" pitchFamily="34" charset="0"/>
          <a:cs typeface="Arial" panose="020B0604020202020204" pitchFamily="34" charset="0"/>
        </a:defRPr>
      </a:lvl7pPr>
      <a:lvl8pPr marL="1371600" algn="l" rtl="0" fontAlgn="base">
        <a:lnSpc>
          <a:spcPct val="95000"/>
        </a:lnSpc>
        <a:spcBef>
          <a:spcPct val="0"/>
        </a:spcBef>
        <a:spcAft>
          <a:spcPct val="0"/>
        </a:spcAft>
        <a:defRPr sz="3400" b="1">
          <a:solidFill>
            <a:schemeClr val="bg2"/>
          </a:solidFill>
          <a:latin typeface="Arial" panose="020B0604020202020204" pitchFamily="34" charset="0"/>
          <a:cs typeface="Arial" panose="020B0604020202020204" pitchFamily="34" charset="0"/>
        </a:defRPr>
      </a:lvl8pPr>
      <a:lvl9pPr marL="1828800" algn="l" rtl="0" fontAlgn="base">
        <a:lnSpc>
          <a:spcPct val="95000"/>
        </a:lnSpc>
        <a:spcBef>
          <a:spcPct val="0"/>
        </a:spcBef>
        <a:spcAft>
          <a:spcPct val="0"/>
        </a:spcAft>
        <a:defRPr sz="3400" b="1">
          <a:solidFill>
            <a:schemeClr val="bg2"/>
          </a:solidFill>
          <a:latin typeface="Arial" panose="020B0604020202020204" pitchFamily="34" charset="0"/>
          <a:cs typeface="Arial" panose="020B0604020202020204" pitchFamily="34" charset="0"/>
        </a:defRPr>
      </a:lvl9pPr>
    </p:titleStyle>
    <p:bodyStyle>
      <a:lvl1pPr marL="228600" indent="-228600" algn="l" rtl="0" eaLnBrk="0" fontAlgn="base" hangingPunct="0">
        <a:lnSpc>
          <a:spcPts val="3200"/>
        </a:lnSpc>
        <a:spcBef>
          <a:spcPts val="1500"/>
        </a:spcBef>
        <a:spcAft>
          <a:spcPct val="0"/>
        </a:spcAft>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rtl="0" eaLnBrk="0" fontAlgn="base" hangingPunct="0">
        <a:lnSpc>
          <a:spcPts val="3200"/>
        </a:lnSpc>
        <a:spcBef>
          <a:spcPts val="3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ts val="3200"/>
        </a:lnSpc>
        <a:spcBef>
          <a:spcPts val="300"/>
        </a:spcBef>
        <a:spcAft>
          <a:spcPct val="0"/>
        </a:spcAft>
        <a:buFont typeface="Courier New" panose="02070309020205020404" pitchFamily="49" charset="0"/>
        <a:buChar char="o"/>
        <a:defRPr sz="22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ts val="3200"/>
        </a:lnSpc>
        <a:spcBef>
          <a:spcPct val="0"/>
        </a:spcBef>
        <a:spcAft>
          <a:spcPct val="0"/>
        </a:spcAft>
        <a:buSzPct val="90000"/>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ts val="3200"/>
        </a:lnSpc>
        <a:spcBef>
          <a:spcPct val="0"/>
        </a:spcBef>
        <a:spcAft>
          <a:spcPct val="0"/>
        </a:spcAft>
        <a:buSzPct val="85000"/>
        <a:buFont typeface="Courier New" panose="02070309020205020404" pitchFamily="49" charset="0"/>
        <a:buChar char="o"/>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a:extLst>
              <a:ext uri="{FF2B5EF4-FFF2-40B4-BE49-F238E27FC236}">
                <a16:creationId xmlns:a16="http://schemas.microsoft.com/office/drawing/2014/main" id="{6E96216C-81B1-4E90-A578-7FED533D0CB1}"/>
              </a:ext>
            </a:extLst>
          </p:cNvPr>
          <p:cNvSpPr>
            <a:spLocks noGrp="1"/>
          </p:cNvSpPr>
          <p:nvPr>
            <p:ph type="ctrTitle"/>
          </p:nvPr>
        </p:nvSpPr>
        <p:spPr>
          <a:xfrm>
            <a:off x="882650" y="2200275"/>
            <a:ext cx="6421438" cy="3074988"/>
          </a:xfrm>
          <a:noFill/>
          <a:extLst>
            <a:ext uri="{909E8E84-426E-40DD-AFC4-6F175D3DCCD1}">
              <a14:hiddenFill xmlns:a14="http://schemas.microsoft.com/office/drawing/2010/main">
                <a:solidFill>
                  <a:srgbClr val="432B6F"/>
                </a:solidFill>
              </a14:hiddenFill>
            </a:ext>
          </a:extLst>
        </p:spPr>
        <p:txBody>
          <a:bodyPr/>
          <a:lstStyle/>
          <a:p>
            <a:pPr eaLnBrk="1" hangingPunct="1"/>
            <a:r>
              <a:rPr lang="en-US" altLang="en-US" dirty="0"/>
              <a:t>Environmental Emergencies</a:t>
            </a:r>
            <a:br>
              <a:rPr lang="en-US" altLang="en-US" dirty="0"/>
            </a:br>
            <a:br>
              <a:rPr lang="en-US" altLang="en-US" dirty="0"/>
            </a:br>
            <a:r>
              <a:rPr lang="en-US" altLang="en-US" sz="4400" dirty="0"/>
              <a:t>Core Course + Infants</a:t>
            </a:r>
          </a:p>
        </p:txBody>
      </p:sp>
      <p:sp>
        <p:nvSpPr>
          <p:cNvPr id="6146" name="Subtitle 2">
            <a:extLst>
              <a:ext uri="{FF2B5EF4-FFF2-40B4-BE49-F238E27FC236}">
                <a16:creationId xmlns:a16="http://schemas.microsoft.com/office/drawing/2014/main" id="{C015D9A4-14CB-4A9E-BA34-7756B84883DD}"/>
              </a:ext>
            </a:extLst>
          </p:cNvPr>
          <p:cNvSpPr>
            <a:spLocks noGrp="1"/>
          </p:cNvSpPr>
          <p:nvPr>
            <p:ph type="subTitle" idx="1"/>
          </p:nvPr>
        </p:nvSpPr>
        <p:spPr>
          <a:xfrm>
            <a:off x="882650" y="846138"/>
            <a:ext cx="6524625" cy="777875"/>
          </a:xfrm>
        </p:spPr>
        <p:txBody>
          <a:bodyPr/>
          <a:lstStyle/>
          <a:p>
            <a:pPr eaLnBrk="1" hangingPunct="1">
              <a:spcBef>
                <a:spcPct val="0"/>
              </a:spcBef>
            </a:pPr>
            <a:r>
              <a:rPr lang="en-US" altLang="en-US"/>
              <a:t>CHAPTER 6</a:t>
            </a:r>
            <a:endParaRPr lang="en-US" altLang="en-US">
              <a:solidFill>
                <a:schemeClr val="bg1"/>
              </a:solidFill>
            </a:endParaRPr>
          </a:p>
        </p:txBody>
      </p:sp>
      <p:pic>
        <p:nvPicPr>
          <p:cNvPr id="6147" name="Picture 4" descr="A full-title page shows the logo of A A O S with the text American Academy of Orthopaedic Surgeons on the top left and the logo of E C S I with the text Emergency Care and Safety Institute on the top right. Book title reads, First Aid, C P R, and A E D Standard, Eighth Edition. Authored by Medical writers: Alton L. Thygerson, Ed D, F A W M; Steven M, Thygerson, P h D, M S P H, C I H; Justin S. Thygerson, P h D, C S P. Medical Editors: Alfonso Mejia, M D, M P H, F A A O S; Howard L. Mell, M D, M P H, F A C E P; Bob Elling, M P A, E M T-P. The logo of American College of Emergency Physicians, registered, Advancing Emergency Care is printed below. At the bottom of the page is the Jones and Bartlett Learning logo.&#10;">
            <a:extLst>
              <a:ext uri="{FF2B5EF4-FFF2-40B4-BE49-F238E27FC236}">
                <a16:creationId xmlns:a16="http://schemas.microsoft.com/office/drawing/2014/main" id="{4E7B28A0-EC62-4C92-9919-EAD5363F910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92950" y="0"/>
            <a:ext cx="56181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a:extLst>
              <a:ext uri="{FF2B5EF4-FFF2-40B4-BE49-F238E27FC236}">
                <a16:creationId xmlns:a16="http://schemas.microsoft.com/office/drawing/2014/main" id="{0CA0CFBE-40AC-43F4-BBCE-802EFC9805A2}"/>
              </a:ext>
            </a:extLst>
          </p:cNvPr>
          <p:cNvSpPr>
            <a:spLocks noGrp="1"/>
          </p:cNvSpPr>
          <p:nvPr>
            <p:ph type="title"/>
          </p:nvPr>
        </p:nvSpPr>
        <p:spPr>
          <a:xfrm>
            <a:off x="0" y="120650"/>
            <a:ext cx="12192000" cy="1001713"/>
          </a:xfrm>
        </p:spPr>
        <p:txBody>
          <a:bodyPr/>
          <a:lstStyle/>
          <a:p>
            <a:r>
              <a:rPr lang="en-US" altLang="en-US" dirty="0"/>
              <a:t>Heatstroke: What to Do </a:t>
            </a:r>
            <a:r>
              <a:rPr lang="en-US" altLang="en-US" sz="2000" dirty="0"/>
              <a:t>(4 of 4)</a:t>
            </a:r>
          </a:p>
        </p:txBody>
      </p:sp>
      <p:sp>
        <p:nvSpPr>
          <p:cNvPr id="14338" name="Content Placeholder 2">
            <a:extLst>
              <a:ext uri="{FF2B5EF4-FFF2-40B4-BE49-F238E27FC236}">
                <a16:creationId xmlns:a16="http://schemas.microsoft.com/office/drawing/2014/main" id="{1E39688D-5CC9-49C8-B9A9-44C8A74A26B0}"/>
              </a:ext>
            </a:extLst>
          </p:cNvPr>
          <p:cNvSpPr>
            <a:spLocks noGrp="1"/>
          </p:cNvSpPr>
          <p:nvPr>
            <p:ph idx="1"/>
          </p:nvPr>
        </p:nvSpPr>
        <p:spPr>
          <a:xfrm>
            <a:off x="925830" y="1490870"/>
            <a:ext cx="10287000" cy="4699047"/>
          </a:xfrm>
        </p:spPr>
        <p:txBody>
          <a:bodyPr/>
          <a:lstStyle/>
          <a:p>
            <a:r>
              <a:rPr lang="en-US" altLang="en-US" dirty="0"/>
              <a:t>Stop cooling when mental status improves, after 20 minutes, or when emergency medical services (EMS) arrives.</a:t>
            </a:r>
          </a:p>
          <a:p>
            <a:r>
              <a:rPr lang="en-US" altLang="en-US" b="1" dirty="0"/>
              <a:t>DO NOT </a:t>
            </a:r>
            <a:r>
              <a:rPr lang="en-US" altLang="en-US" dirty="0"/>
              <a:t>give ibuprofen or aspirin. While helpful in cases of high body temperatures caused by infectious diseases, they are not effective in heat-related illnesses.</a:t>
            </a:r>
          </a:p>
        </p:txBody>
      </p:sp>
    </p:spTree>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9CA8D-4BB3-491A-8FAA-4EBED5D8E9D2}"/>
              </a:ext>
            </a:extLst>
          </p:cNvPr>
          <p:cNvSpPr>
            <a:spLocks noGrp="1"/>
          </p:cNvSpPr>
          <p:nvPr>
            <p:ph type="title"/>
          </p:nvPr>
        </p:nvSpPr>
        <p:spPr/>
        <p:txBody>
          <a:bodyPr/>
          <a:lstStyle/>
          <a:p>
            <a:r>
              <a:rPr lang="en-US" dirty="0"/>
              <a:t>Heat Exhaustion</a:t>
            </a:r>
          </a:p>
        </p:txBody>
      </p:sp>
      <p:sp>
        <p:nvSpPr>
          <p:cNvPr id="3" name="Content Placeholder 2">
            <a:extLst>
              <a:ext uri="{FF2B5EF4-FFF2-40B4-BE49-F238E27FC236}">
                <a16:creationId xmlns:a16="http://schemas.microsoft.com/office/drawing/2014/main" id="{829D2BE3-6A18-4053-9A01-B96AC088944B}"/>
              </a:ext>
            </a:extLst>
          </p:cNvPr>
          <p:cNvSpPr>
            <a:spLocks noGrp="1"/>
          </p:cNvSpPr>
          <p:nvPr>
            <p:ph idx="1"/>
          </p:nvPr>
        </p:nvSpPr>
        <p:spPr/>
        <p:txBody>
          <a:bodyPr/>
          <a:lstStyle/>
          <a:p>
            <a:r>
              <a:rPr lang="en-US" dirty="0"/>
              <a:t>Heat exhaustion differs from heatstroke because the person has no altered mental status and their skin is clammy, not hot.</a:t>
            </a:r>
          </a:p>
          <a:p>
            <a:pPr lvl="1"/>
            <a:r>
              <a:rPr lang="en-US" dirty="0"/>
              <a:t>Like heatstroke, you should still cool the person, just not as aggressively as for heatstroke.</a:t>
            </a:r>
          </a:p>
          <a:p>
            <a:pPr lvl="1"/>
            <a:r>
              <a:rPr lang="en-US" dirty="0"/>
              <a:t>Uncontrolled heat exhaustion can evolve into heatstroke.</a:t>
            </a:r>
          </a:p>
        </p:txBody>
      </p:sp>
    </p:spTree>
    <p:extLst>
      <p:ext uri="{BB962C8B-B14F-4D97-AF65-F5344CB8AC3E}">
        <p14:creationId xmlns:p14="http://schemas.microsoft.com/office/powerpoint/2010/main" val="340478373"/>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9C158-20D5-4D34-80D9-F1DA186B1E63}"/>
              </a:ext>
            </a:extLst>
          </p:cNvPr>
          <p:cNvSpPr>
            <a:spLocks noGrp="1"/>
          </p:cNvSpPr>
          <p:nvPr>
            <p:ph type="title"/>
          </p:nvPr>
        </p:nvSpPr>
        <p:spPr/>
        <p:txBody>
          <a:bodyPr/>
          <a:lstStyle/>
          <a:p>
            <a:r>
              <a:rPr lang="en-US" dirty="0"/>
              <a:t>Heat Exhaustion: What to Look For</a:t>
            </a:r>
          </a:p>
        </p:txBody>
      </p:sp>
      <p:sp>
        <p:nvSpPr>
          <p:cNvPr id="3" name="Content Placeholder 2">
            <a:extLst>
              <a:ext uri="{FF2B5EF4-FFF2-40B4-BE49-F238E27FC236}">
                <a16:creationId xmlns:a16="http://schemas.microsoft.com/office/drawing/2014/main" id="{42DAC7EE-38A2-497A-A858-401326FFBF85}"/>
              </a:ext>
            </a:extLst>
          </p:cNvPr>
          <p:cNvSpPr>
            <a:spLocks noGrp="1"/>
          </p:cNvSpPr>
          <p:nvPr>
            <p:ph sz="half" idx="1"/>
          </p:nvPr>
        </p:nvSpPr>
        <p:spPr/>
        <p:txBody>
          <a:bodyPr/>
          <a:lstStyle/>
          <a:p>
            <a:r>
              <a:rPr lang="en-US" dirty="0"/>
              <a:t>Pale or ashen skin</a:t>
            </a:r>
          </a:p>
          <a:p>
            <a:r>
              <a:rPr lang="en-US" dirty="0"/>
              <a:t>Clammy or sweaty skin, but not hot</a:t>
            </a:r>
          </a:p>
          <a:p>
            <a:r>
              <a:rPr lang="en-US" dirty="0"/>
              <a:t>Severe thirst</a:t>
            </a:r>
          </a:p>
          <a:p>
            <a:r>
              <a:rPr lang="en-US" dirty="0"/>
              <a:t>Fatigue</a:t>
            </a:r>
          </a:p>
          <a:p>
            <a:endParaRPr lang="en-US" dirty="0"/>
          </a:p>
        </p:txBody>
      </p:sp>
      <p:sp>
        <p:nvSpPr>
          <p:cNvPr id="4" name="Content Placeholder 3">
            <a:extLst>
              <a:ext uri="{FF2B5EF4-FFF2-40B4-BE49-F238E27FC236}">
                <a16:creationId xmlns:a16="http://schemas.microsoft.com/office/drawing/2014/main" id="{59AF4A3C-E3B8-4583-831A-D24E8D36134C}"/>
              </a:ext>
            </a:extLst>
          </p:cNvPr>
          <p:cNvSpPr>
            <a:spLocks noGrp="1"/>
          </p:cNvSpPr>
          <p:nvPr>
            <p:ph sz="half" idx="2"/>
          </p:nvPr>
        </p:nvSpPr>
        <p:spPr/>
        <p:txBody>
          <a:bodyPr/>
          <a:lstStyle/>
          <a:p>
            <a:r>
              <a:rPr lang="en-US" dirty="0"/>
              <a:t>Dizzy</a:t>
            </a:r>
          </a:p>
          <a:p>
            <a:r>
              <a:rPr lang="en-US" dirty="0"/>
              <a:t>Flulike symptoms (headache, body aches, nausea, and sometimes vomiting)</a:t>
            </a:r>
          </a:p>
          <a:p>
            <a:r>
              <a:rPr lang="en-US" dirty="0"/>
              <a:t>Shortness of breath</a:t>
            </a:r>
          </a:p>
          <a:p>
            <a:r>
              <a:rPr lang="en-US" dirty="0"/>
              <a:t>Rapid heart rate</a:t>
            </a:r>
          </a:p>
        </p:txBody>
      </p:sp>
    </p:spTree>
    <p:extLst>
      <p:ext uri="{BB962C8B-B14F-4D97-AF65-F5344CB8AC3E}">
        <p14:creationId xmlns:p14="http://schemas.microsoft.com/office/powerpoint/2010/main" val="2079980286"/>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B84259BD-A621-4F9B-8EE4-F1B4510DE21E}"/>
              </a:ext>
            </a:extLst>
          </p:cNvPr>
          <p:cNvSpPr>
            <a:spLocks noGrp="1"/>
          </p:cNvSpPr>
          <p:nvPr>
            <p:ph type="title"/>
          </p:nvPr>
        </p:nvSpPr>
        <p:spPr/>
        <p:txBody>
          <a:bodyPr/>
          <a:lstStyle/>
          <a:p>
            <a:pPr eaLnBrk="1" hangingPunct="1"/>
            <a:r>
              <a:rPr lang="en-US" altLang="en-US"/>
              <a:t>Heat Exhaustion: What to Do </a:t>
            </a:r>
            <a:r>
              <a:rPr lang="en-US" altLang="en-US" sz="2000"/>
              <a:t>(1 of 2)</a:t>
            </a:r>
          </a:p>
        </p:txBody>
      </p:sp>
      <p:sp>
        <p:nvSpPr>
          <p:cNvPr id="16386" name="Content Placeholder 2">
            <a:extLst>
              <a:ext uri="{FF2B5EF4-FFF2-40B4-BE49-F238E27FC236}">
                <a16:creationId xmlns:a16="http://schemas.microsoft.com/office/drawing/2014/main" id="{147921C1-3DFE-4E06-B296-DB0DF975CF54}"/>
              </a:ext>
            </a:extLst>
          </p:cNvPr>
          <p:cNvSpPr>
            <a:spLocks noGrp="1"/>
          </p:cNvSpPr>
          <p:nvPr>
            <p:ph idx="1"/>
          </p:nvPr>
        </p:nvSpPr>
        <p:spPr>
          <a:xfrm>
            <a:off x="925513" y="1490663"/>
            <a:ext cx="9894887" cy="4699000"/>
          </a:xfrm>
        </p:spPr>
        <p:txBody>
          <a:bodyPr/>
          <a:lstStyle/>
          <a:p>
            <a:pPr eaLnBrk="1" hangingPunct="1"/>
            <a:r>
              <a:rPr lang="en-US" altLang="en-US"/>
              <a:t>Move the person from the hot environment to a cooler, shaded place.</a:t>
            </a:r>
          </a:p>
          <a:p>
            <a:pPr eaLnBrk="1" hangingPunct="1"/>
            <a:r>
              <a:rPr lang="en-US" altLang="en-US"/>
              <a:t>Remove excess clothing.</a:t>
            </a:r>
          </a:p>
          <a:p>
            <a:pPr eaLnBrk="1" hangingPunct="1"/>
            <a:r>
              <a:rPr lang="en-US" altLang="en-US"/>
              <a:t>Spray or douse cold water on the person’s skin and fan vigorously.</a:t>
            </a:r>
          </a:p>
        </p:txBody>
      </p:sp>
    </p:spTree>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a:extLst>
              <a:ext uri="{FF2B5EF4-FFF2-40B4-BE49-F238E27FC236}">
                <a16:creationId xmlns:a16="http://schemas.microsoft.com/office/drawing/2014/main" id="{568B68CA-7CDE-47BE-B701-7CAA59079383}"/>
              </a:ext>
            </a:extLst>
          </p:cNvPr>
          <p:cNvSpPr>
            <a:spLocks noGrp="1"/>
          </p:cNvSpPr>
          <p:nvPr>
            <p:ph type="title"/>
          </p:nvPr>
        </p:nvSpPr>
        <p:spPr/>
        <p:txBody>
          <a:bodyPr/>
          <a:lstStyle/>
          <a:p>
            <a:pPr eaLnBrk="1" hangingPunct="1"/>
            <a:r>
              <a:rPr lang="en-US" altLang="en-US"/>
              <a:t>Heat Exhaustion: What to Do </a:t>
            </a:r>
            <a:r>
              <a:rPr lang="en-US" altLang="en-US" sz="2000"/>
              <a:t>(2 of 2)</a:t>
            </a:r>
          </a:p>
        </p:txBody>
      </p:sp>
      <p:sp>
        <p:nvSpPr>
          <p:cNvPr id="18434" name="Content Placeholder 2">
            <a:extLst>
              <a:ext uri="{FF2B5EF4-FFF2-40B4-BE49-F238E27FC236}">
                <a16:creationId xmlns:a16="http://schemas.microsoft.com/office/drawing/2014/main" id="{1BFB87E2-5362-4590-98D1-76977C7ADFB7}"/>
              </a:ext>
            </a:extLst>
          </p:cNvPr>
          <p:cNvSpPr>
            <a:spLocks noGrp="1"/>
          </p:cNvSpPr>
          <p:nvPr>
            <p:ph idx="1"/>
          </p:nvPr>
        </p:nvSpPr>
        <p:spPr>
          <a:xfrm>
            <a:off x="925513" y="1490663"/>
            <a:ext cx="10287000" cy="4699000"/>
          </a:xfrm>
        </p:spPr>
        <p:txBody>
          <a:bodyPr/>
          <a:lstStyle/>
          <a:p>
            <a:pPr eaLnBrk="1" hangingPunct="1"/>
            <a:r>
              <a:rPr lang="en-US" altLang="en-US">
                <a:ea typeface="ＭＳ Ｐゴシック" panose="020B0600070205080204" pitchFamily="34" charset="-128"/>
              </a:rPr>
              <a:t>If the person is able to swallow, give a commercial sports drink, fruit juice, or lightly salted water; if none of these options are available, give cold water. </a:t>
            </a:r>
            <a:r>
              <a:rPr lang="en-US" altLang="en-US" b="1">
                <a:ea typeface="ＭＳ Ｐゴシック" panose="020B0600070205080204" pitchFamily="34" charset="-128"/>
              </a:rPr>
              <a:t>DO NOT </a:t>
            </a:r>
            <a:r>
              <a:rPr lang="en-US" altLang="en-US">
                <a:ea typeface="ＭＳ Ｐゴシック" panose="020B0600070205080204" pitchFamily="34" charset="-128"/>
              </a:rPr>
              <a:t>give salt tablets. </a:t>
            </a:r>
          </a:p>
          <a:p>
            <a:pPr eaLnBrk="1" hangingPunct="1"/>
            <a:r>
              <a:rPr lang="en-US" altLang="en-US">
                <a:ea typeface="ＭＳ Ｐゴシック" panose="020B0600070205080204" pitchFamily="34" charset="-128"/>
              </a:rPr>
              <a:t>Call 9-1-1 if improvement does not occur within 30 minutes. </a:t>
            </a:r>
          </a:p>
        </p:txBody>
      </p:sp>
    </p:spTree>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10DC3-1553-4636-84FA-E64F9BD966C5}"/>
              </a:ext>
            </a:extLst>
          </p:cNvPr>
          <p:cNvSpPr>
            <a:spLocks noGrp="1"/>
          </p:cNvSpPr>
          <p:nvPr>
            <p:ph type="title"/>
          </p:nvPr>
        </p:nvSpPr>
        <p:spPr/>
        <p:txBody>
          <a:bodyPr/>
          <a:lstStyle/>
          <a:p>
            <a:r>
              <a:rPr lang="en-US" dirty="0"/>
              <a:t>Heat Cramps</a:t>
            </a:r>
          </a:p>
        </p:txBody>
      </p:sp>
      <p:sp>
        <p:nvSpPr>
          <p:cNvPr id="3" name="Content Placeholder 2">
            <a:extLst>
              <a:ext uri="{FF2B5EF4-FFF2-40B4-BE49-F238E27FC236}">
                <a16:creationId xmlns:a16="http://schemas.microsoft.com/office/drawing/2014/main" id="{2D545EC2-5184-4C88-A3F3-4EAD06CE5D52}"/>
              </a:ext>
            </a:extLst>
          </p:cNvPr>
          <p:cNvSpPr>
            <a:spLocks noGrp="1"/>
          </p:cNvSpPr>
          <p:nvPr>
            <p:ph sz="half" idx="1"/>
          </p:nvPr>
        </p:nvSpPr>
        <p:spPr/>
        <p:txBody>
          <a:bodyPr/>
          <a:lstStyle/>
          <a:p>
            <a:r>
              <a:rPr lang="en-US" dirty="0"/>
              <a:t>What to look for:</a:t>
            </a:r>
          </a:p>
          <a:p>
            <a:pPr lvl="1"/>
            <a:r>
              <a:rPr lang="en-US" dirty="0"/>
              <a:t>Painful cramps in abdominal muscles or extremities</a:t>
            </a:r>
          </a:p>
          <a:p>
            <a:pPr lvl="1"/>
            <a:r>
              <a:rPr lang="en-US" dirty="0"/>
              <a:t>Heavy sweating</a:t>
            </a:r>
          </a:p>
          <a:p>
            <a:r>
              <a:rPr lang="en-US" dirty="0"/>
              <a:t>What to do:</a:t>
            </a:r>
          </a:p>
          <a:p>
            <a:pPr lvl="1"/>
            <a:r>
              <a:rPr lang="en-US" dirty="0"/>
              <a:t>Have the person rest in a cool place. </a:t>
            </a:r>
          </a:p>
        </p:txBody>
      </p:sp>
      <p:sp>
        <p:nvSpPr>
          <p:cNvPr id="4" name="Content Placeholder 3">
            <a:extLst>
              <a:ext uri="{FF2B5EF4-FFF2-40B4-BE49-F238E27FC236}">
                <a16:creationId xmlns:a16="http://schemas.microsoft.com/office/drawing/2014/main" id="{574EC0FA-8D5F-44B3-853F-3AECE9C51BCC}"/>
              </a:ext>
            </a:extLst>
          </p:cNvPr>
          <p:cNvSpPr>
            <a:spLocks noGrp="1"/>
          </p:cNvSpPr>
          <p:nvPr>
            <p:ph sz="half" idx="2"/>
          </p:nvPr>
        </p:nvSpPr>
        <p:spPr>
          <a:xfrm>
            <a:off x="6415368" y="1461052"/>
            <a:ext cx="4855464" cy="4729436"/>
          </a:xfrm>
        </p:spPr>
        <p:txBody>
          <a:bodyPr/>
          <a:lstStyle/>
          <a:p>
            <a:r>
              <a:rPr lang="en-US" dirty="0"/>
              <a:t>What to do (cont.)</a:t>
            </a:r>
          </a:p>
          <a:p>
            <a:pPr lvl="1"/>
            <a:r>
              <a:rPr lang="en-US" dirty="0"/>
              <a:t>Give lightly salted cool water</a:t>
            </a:r>
          </a:p>
          <a:p>
            <a:pPr lvl="2"/>
            <a:r>
              <a:rPr lang="en-US" dirty="0"/>
              <a:t>Dissolve a quarter teaspoon  salt in 1 quart of water or a commercial sports drink.</a:t>
            </a:r>
          </a:p>
          <a:p>
            <a:pPr lvl="1"/>
            <a:r>
              <a:rPr lang="en-US" b="1" dirty="0"/>
              <a:t>DO NOT </a:t>
            </a:r>
            <a:r>
              <a:rPr lang="en-US" dirty="0"/>
              <a:t>give salt tablets.</a:t>
            </a:r>
          </a:p>
          <a:p>
            <a:pPr lvl="1"/>
            <a:r>
              <a:rPr lang="en-US" dirty="0"/>
              <a:t>Lightly stretch and massage the cramped muscles.</a:t>
            </a:r>
          </a:p>
          <a:p>
            <a:pPr lvl="1"/>
            <a:r>
              <a:rPr lang="en-US" dirty="0"/>
              <a:t>Apply an ice pack to the cramped muscles.</a:t>
            </a:r>
          </a:p>
          <a:p>
            <a:pPr lvl="1"/>
            <a:endParaRPr lang="en-US" dirty="0"/>
          </a:p>
        </p:txBody>
      </p:sp>
    </p:spTree>
    <p:extLst>
      <p:ext uri="{BB962C8B-B14F-4D97-AF65-F5344CB8AC3E}">
        <p14:creationId xmlns:p14="http://schemas.microsoft.com/office/powerpoint/2010/main" val="156452584"/>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10DC3-1553-4636-84FA-E64F9BD966C5}"/>
              </a:ext>
            </a:extLst>
          </p:cNvPr>
          <p:cNvSpPr>
            <a:spLocks noGrp="1"/>
          </p:cNvSpPr>
          <p:nvPr>
            <p:ph type="title"/>
          </p:nvPr>
        </p:nvSpPr>
        <p:spPr/>
        <p:txBody>
          <a:bodyPr/>
          <a:lstStyle/>
          <a:p>
            <a:r>
              <a:rPr lang="en-US" dirty="0"/>
              <a:t>Heat Syncope</a:t>
            </a:r>
          </a:p>
        </p:txBody>
      </p:sp>
      <p:sp>
        <p:nvSpPr>
          <p:cNvPr id="3" name="Content Placeholder 2">
            <a:extLst>
              <a:ext uri="{FF2B5EF4-FFF2-40B4-BE49-F238E27FC236}">
                <a16:creationId xmlns:a16="http://schemas.microsoft.com/office/drawing/2014/main" id="{2D545EC2-5184-4C88-A3F3-4EAD06CE5D52}"/>
              </a:ext>
            </a:extLst>
          </p:cNvPr>
          <p:cNvSpPr>
            <a:spLocks noGrp="1"/>
          </p:cNvSpPr>
          <p:nvPr>
            <p:ph sz="half" idx="1"/>
          </p:nvPr>
        </p:nvSpPr>
        <p:spPr/>
        <p:txBody>
          <a:bodyPr/>
          <a:lstStyle/>
          <a:p>
            <a:r>
              <a:rPr lang="en-US" dirty="0"/>
              <a:t>What to look for:</a:t>
            </a:r>
          </a:p>
          <a:p>
            <a:pPr lvl="1"/>
            <a:r>
              <a:rPr lang="en-US" dirty="0"/>
              <a:t>Dizziness</a:t>
            </a:r>
          </a:p>
          <a:p>
            <a:pPr lvl="1"/>
            <a:r>
              <a:rPr lang="en-US" dirty="0"/>
              <a:t>Fainting</a:t>
            </a:r>
          </a:p>
          <a:p>
            <a:r>
              <a:rPr lang="en-US" dirty="0"/>
              <a:t>What to do:</a:t>
            </a:r>
          </a:p>
          <a:p>
            <a:pPr lvl="1"/>
            <a:r>
              <a:rPr lang="en-US" dirty="0"/>
              <a:t>If the person is unresponsive, check their breathing. A person with heat syncope will usually recover quickly.</a:t>
            </a:r>
          </a:p>
          <a:p>
            <a:pPr lvl="1"/>
            <a:r>
              <a:rPr lang="en-US" dirty="0"/>
              <a:t>If the person fell, check for injuries.</a:t>
            </a:r>
          </a:p>
        </p:txBody>
      </p:sp>
      <p:sp>
        <p:nvSpPr>
          <p:cNvPr id="4" name="Content Placeholder 3">
            <a:extLst>
              <a:ext uri="{FF2B5EF4-FFF2-40B4-BE49-F238E27FC236}">
                <a16:creationId xmlns:a16="http://schemas.microsoft.com/office/drawing/2014/main" id="{574EC0FA-8D5F-44B3-853F-3AECE9C51BCC}"/>
              </a:ext>
            </a:extLst>
          </p:cNvPr>
          <p:cNvSpPr>
            <a:spLocks noGrp="1"/>
          </p:cNvSpPr>
          <p:nvPr>
            <p:ph sz="half" idx="2"/>
          </p:nvPr>
        </p:nvSpPr>
        <p:spPr>
          <a:xfrm>
            <a:off x="6415368" y="1461052"/>
            <a:ext cx="4855464" cy="4729436"/>
          </a:xfrm>
        </p:spPr>
        <p:txBody>
          <a:bodyPr/>
          <a:lstStyle/>
          <a:p>
            <a:r>
              <a:rPr lang="en-US" dirty="0"/>
              <a:t>What to do (cont.)</a:t>
            </a:r>
          </a:p>
          <a:p>
            <a:pPr lvl="1"/>
            <a:r>
              <a:rPr lang="en-US" dirty="0"/>
              <a:t>Have the person rest and lie down in a cool area.</a:t>
            </a:r>
          </a:p>
          <a:p>
            <a:pPr lvl="1"/>
            <a:r>
              <a:rPr lang="en-US" dirty="0"/>
              <a:t>Wet the skin with a cool, damp cloth or by splashing water on the face.</a:t>
            </a:r>
          </a:p>
          <a:p>
            <a:pPr lvl="1"/>
            <a:r>
              <a:rPr lang="en-US" dirty="0"/>
              <a:t>If the person is not nauseated and is alert and able to swallow, give lightly salted cool water</a:t>
            </a:r>
          </a:p>
          <a:p>
            <a:pPr lvl="1"/>
            <a:r>
              <a:rPr lang="en-US" b="1" dirty="0"/>
              <a:t>DO NOT </a:t>
            </a:r>
            <a:r>
              <a:rPr lang="en-US" dirty="0"/>
              <a:t>give salt tablets.</a:t>
            </a:r>
          </a:p>
          <a:p>
            <a:pPr lvl="1"/>
            <a:endParaRPr lang="en-US" dirty="0"/>
          </a:p>
        </p:txBody>
      </p:sp>
    </p:spTree>
    <p:extLst>
      <p:ext uri="{BB962C8B-B14F-4D97-AF65-F5344CB8AC3E}">
        <p14:creationId xmlns:p14="http://schemas.microsoft.com/office/powerpoint/2010/main" val="3619164476"/>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10DC3-1553-4636-84FA-E64F9BD966C5}"/>
              </a:ext>
            </a:extLst>
          </p:cNvPr>
          <p:cNvSpPr>
            <a:spLocks noGrp="1"/>
          </p:cNvSpPr>
          <p:nvPr>
            <p:ph type="title"/>
          </p:nvPr>
        </p:nvSpPr>
        <p:spPr/>
        <p:txBody>
          <a:bodyPr/>
          <a:lstStyle/>
          <a:p>
            <a:r>
              <a:rPr lang="en-US" dirty="0"/>
              <a:t>Heat Edema</a:t>
            </a:r>
          </a:p>
        </p:txBody>
      </p:sp>
      <p:sp>
        <p:nvSpPr>
          <p:cNvPr id="3" name="Content Placeholder 2">
            <a:extLst>
              <a:ext uri="{FF2B5EF4-FFF2-40B4-BE49-F238E27FC236}">
                <a16:creationId xmlns:a16="http://schemas.microsoft.com/office/drawing/2014/main" id="{2D545EC2-5184-4C88-A3F3-4EAD06CE5D52}"/>
              </a:ext>
            </a:extLst>
          </p:cNvPr>
          <p:cNvSpPr>
            <a:spLocks noGrp="1"/>
          </p:cNvSpPr>
          <p:nvPr>
            <p:ph sz="half" idx="1"/>
          </p:nvPr>
        </p:nvSpPr>
        <p:spPr/>
        <p:txBody>
          <a:bodyPr/>
          <a:lstStyle/>
          <a:p>
            <a:r>
              <a:rPr lang="en-US" dirty="0"/>
              <a:t>What to look for:</a:t>
            </a:r>
          </a:p>
          <a:p>
            <a:pPr lvl="1"/>
            <a:r>
              <a:rPr lang="en-US" dirty="0"/>
              <a:t>Swollen ankles and feet that occur during the first few days in a hot environment</a:t>
            </a:r>
          </a:p>
        </p:txBody>
      </p:sp>
      <p:sp>
        <p:nvSpPr>
          <p:cNvPr id="4" name="Content Placeholder 3">
            <a:extLst>
              <a:ext uri="{FF2B5EF4-FFF2-40B4-BE49-F238E27FC236}">
                <a16:creationId xmlns:a16="http://schemas.microsoft.com/office/drawing/2014/main" id="{574EC0FA-8D5F-44B3-853F-3AECE9C51BCC}"/>
              </a:ext>
            </a:extLst>
          </p:cNvPr>
          <p:cNvSpPr>
            <a:spLocks noGrp="1"/>
          </p:cNvSpPr>
          <p:nvPr>
            <p:ph sz="half" idx="2"/>
          </p:nvPr>
        </p:nvSpPr>
        <p:spPr>
          <a:xfrm>
            <a:off x="6415368" y="1461052"/>
            <a:ext cx="4633632" cy="4729436"/>
          </a:xfrm>
        </p:spPr>
        <p:txBody>
          <a:bodyPr/>
          <a:lstStyle/>
          <a:p>
            <a:r>
              <a:rPr lang="en-US" dirty="0"/>
              <a:t>What to do:</a:t>
            </a:r>
          </a:p>
          <a:p>
            <a:pPr lvl="1"/>
            <a:r>
              <a:rPr lang="en-US" dirty="0"/>
              <a:t>Have the person wear support stockings.</a:t>
            </a:r>
          </a:p>
          <a:p>
            <a:pPr lvl="1"/>
            <a:r>
              <a:rPr lang="en-US" dirty="0"/>
              <a:t>Elevate the person’s legs.</a:t>
            </a:r>
          </a:p>
        </p:txBody>
      </p:sp>
    </p:spTree>
    <p:extLst>
      <p:ext uri="{BB962C8B-B14F-4D97-AF65-F5344CB8AC3E}">
        <p14:creationId xmlns:p14="http://schemas.microsoft.com/office/powerpoint/2010/main" val="4259813051"/>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10DC3-1553-4636-84FA-E64F9BD966C5}"/>
              </a:ext>
            </a:extLst>
          </p:cNvPr>
          <p:cNvSpPr>
            <a:spLocks noGrp="1"/>
          </p:cNvSpPr>
          <p:nvPr>
            <p:ph type="title"/>
          </p:nvPr>
        </p:nvSpPr>
        <p:spPr/>
        <p:txBody>
          <a:bodyPr/>
          <a:lstStyle/>
          <a:p>
            <a:r>
              <a:rPr lang="en-US" dirty="0"/>
              <a:t>Heat Rash</a:t>
            </a:r>
          </a:p>
        </p:txBody>
      </p:sp>
      <p:sp>
        <p:nvSpPr>
          <p:cNvPr id="3" name="Content Placeholder 2">
            <a:extLst>
              <a:ext uri="{FF2B5EF4-FFF2-40B4-BE49-F238E27FC236}">
                <a16:creationId xmlns:a16="http://schemas.microsoft.com/office/drawing/2014/main" id="{2D545EC2-5184-4C88-A3F3-4EAD06CE5D52}"/>
              </a:ext>
            </a:extLst>
          </p:cNvPr>
          <p:cNvSpPr>
            <a:spLocks noGrp="1"/>
          </p:cNvSpPr>
          <p:nvPr>
            <p:ph sz="half" idx="1"/>
          </p:nvPr>
        </p:nvSpPr>
        <p:spPr/>
        <p:txBody>
          <a:bodyPr/>
          <a:lstStyle/>
          <a:p>
            <a:r>
              <a:rPr lang="en-US" dirty="0"/>
              <a:t>What to look for:</a:t>
            </a:r>
          </a:p>
          <a:p>
            <a:pPr lvl="1"/>
            <a:r>
              <a:rPr lang="en-US" dirty="0"/>
              <a:t>Itchy rash on skin that is wet from sweating</a:t>
            </a:r>
          </a:p>
        </p:txBody>
      </p:sp>
      <p:sp>
        <p:nvSpPr>
          <p:cNvPr id="4" name="Content Placeholder 3">
            <a:extLst>
              <a:ext uri="{FF2B5EF4-FFF2-40B4-BE49-F238E27FC236}">
                <a16:creationId xmlns:a16="http://schemas.microsoft.com/office/drawing/2014/main" id="{574EC0FA-8D5F-44B3-853F-3AECE9C51BCC}"/>
              </a:ext>
            </a:extLst>
          </p:cNvPr>
          <p:cNvSpPr>
            <a:spLocks noGrp="1"/>
          </p:cNvSpPr>
          <p:nvPr>
            <p:ph sz="half" idx="2"/>
          </p:nvPr>
        </p:nvSpPr>
        <p:spPr>
          <a:xfrm>
            <a:off x="6415368" y="1461052"/>
            <a:ext cx="4633632" cy="4729436"/>
          </a:xfrm>
        </p:spPr>
        <p:txBody>
          <a:bodyPr/>
          <a:lstStyle/>
          <a:p>
            <a:r>
              <a:rPr lang="en-US" dirty="0"/>
              <a:t>What to do:</a:t>
            </a:r>
          </a:p>
          <a:p>
            <a:pPr lvl="1"/>
            <a:r>
              <a:rPr lang="en-US" dirty="0"/>
              <a:t>Dry and cool the person’s skin.</a:t>
            </a:r>
          </a:p>
          <a:p>
            <a:pPr lvl="1"/>
            <a:r>
              <a:rPr lang="en-US" dirty="0"/>
              <a:t>Limit heat exposure.</a:t>
            </a:r>
          </a:p>
        </p:txBody>
      </p:sp>
    </p:spTree>
    <p:extLst>
      <p:ext uri="{BB962C8B-B14F-4D97-AF65-F5344CB8AC3E}">
        <p14:creationId xmlns:p14="http://schemas.microsoft.com/office/powerpoint/2010/main" val="1543941862"/>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18E9B-5E3C-4299-8D4D-1D394BDA73A0}"/>
              </a:ext>
            </a:extLst>
          </p:cNvPr>
          <p:cNvSpPr>
            <a:spLocks noGrp="1"/>
          </p:cNvSpPr>
          <p:nvPr>
            <p:ph type="title"/>
          </p:nvPr>
        </p:nvSpPr>
        <p:spPr/>
        <p:txBody>
          <a:bodyPr/>
          <a:lstStyle/>
          <a:p>
            <a:r>
              <a:rPr lang="en-US" altLang="en-US" dirty="0"/>
              <a:t>Hyponatremia: What to Look For</a:t>
            </a:r>
            <a:endParaRPr lang="en-US" dirty="0"/>
          </a:p>
        </p:txBody>
      </p:sp>
      <p:sp>
        <p:nvSpPr>
          <p:cNvPr id="3" name="Content Placeholder 2">
            <a:extLst>
              <a:ext uri="{FF2B5EF4-FFF2-40B4-BE49-F238E27FC236}">
                <a16:creationId xmlns:a16="http://schemas.microsoft.com/office/drawing/2014/main" id="{AC62FA67-AE49-47D9-BEE0-4101E2E3C297}"/>
              </a:ext>
            </a:extLst>
          </p:cNvPr>
          <p:cNvSpPr>
            <a:spLocks noGrp="1"/>
          </p:cNvSpPr>
          <p:nvPr>
            <p:ph sz="half" idx="1"/>
          </p:nvPr>
        </p:nvSpPr>
        <p:spPr/>
        <p:txBody>
          <a:bodyPr/>
          <a:lstStyle/>
          <a:p>
            <a:r>
              <a:rPr lang="en-US" dirty="0"/>
              <a:t>The person drank too much water (&gt;1 quart [about 1 L] per hour)</a:t>
            </a:r>
          </a:p>
          <a:p>
            <a:r>
              <a:rPr lang="en-US" dirty="0"/>
              <a:t>Vomiting clear fluid </a:t>
            </a:r>
          </a:p>
          <a:p>
            <a:r>
              <a:rPr lang="en-US" dirty="0"/>
              <a:t>Profuse sweating for long periods </a:t>
            </a:r>
          </a:p>
          <a:p>
            <a:r>
              <a:rPr lang="en-US" dirty="0"/>
              <a:t>Frequent urination (clear urine) </a:t>
            </a:r>
          </a:p>
          <a:p>
            <a:endParaRPr lang="en-US" dirty="0"/>
          </a:p>
        </p:txBody>
      </p:sp>
      <p:sp>
        <p:nvSpPr>
          <p:cNvPr id="4" name="Content Placeholder 3">
            <a:extLst>
              <a:ext uri="{FF2B5EF4-FFF2-40B4-BE49-F238E27FC236}">
                <a16:creationId xmlns:a16="http://schemas.microsoft.com/office/drawing/2014/main" id="{544FA43B-147A-4510-A912-5D9F737227DB}"/>
              </a:ext>
            </a:extLst>
          </p:cNvPr>
          <p:cNvSpPr>
            <a:spLocks noGrp="1"/>
          </p:cNvSpPr>
          <p:nvPr>
            <p:ph sz="half" idx="2"/>
          </p:nvPr>
        </p:nvSpPr>
        <p:spPr/>
        <p:txBody>
          <a:bodyPr/>
          <a:lstStyle/>
          <a:p>
            <a:r>
              <a:rPr lang="en-US" dirty="0"/>
              <a:t>Dizziness, weakness, nausea, headache </a:t>
            </a:r>
          </a:p>
          <a:p>
            <a:r>
              <a:rPr lang="en-US" dirty="0"/>
              <a:t>Altered mental status </a:t>
            </a:r>
          </a:p>
          <a:p>
            <a:r>
              <a:rPr lang="en-US" dirty="0"/>
              <a:t>Severe sodium loss may result in seizures or unresponsiveness and can be fatal</a:t>
            </a:r>
          </a:p>
          <a:p>
            <a:endParaRPr lang="en-US" dirty="0"/>
          </a:p>
        </p:txBody>
      </p:sp>
    </p:spTree>
    <p:extLst>
      <p:ext uri="{BB962C8B-B14F-4D97-AF65-F5344CB8AC3E}">
        <p14:creationId xmlns:p14="http://schemas.microsoft.com/office/powerpoint/2010/main" val="948572331"/>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E740A-9A2B-4E1D-97C9-222F20AC346C}"/>
              </a:ext>
            </a:extLst>
          </p:cNvPr>
          <p:cNvSpPr>
            <a:spLocks noGrp="1"/>
          </p:cNvSpPr>
          <p:nvPr>
            <p:ph type="title"/>
          </p:nvPr>
        </p:nvSpPr>
        <p:spPr/>
        <p:txBody>
          <a:bodyPr/>
          <a:lstStyle/>
          <a:p>
            <a:r>
              <a:rPr lang="en-US" dirty="0"/>
              <a:t>Support Materials</a:t>
            </a:r>
          </a:p>
        </p:txBody>
      </p:sp>
      <p:sp>
        <p:nvSpPr>
          <p:cNvPr id="3" name="Content Placeholder 2">
            <a:extLst>
              <a:ext uri="{FF2B5EF4-FFF2-40B4-BE49-F238E27FC236}">
                <a16:creationId xmlns:a16="http://schemas.microsoft.com/office/drawing/2014/main" id="{1366D578-CBA6-483F-918E-1C38ECA672EC}"/>
              </a:ext>
            </a:extLst>
          </p:cNvPr>
          <p:cNvSpPr>
            <a:spLocks noGrp="1"/>
          </p:cNvSpPr>
          <p:nvPr>
            <p:ph sz="half" idx="1"/>
          </p:nvPr>
        </p:nvSpPr>
        <p:spPr/>
        <p:txBody>
          <a:bodyPr/>
          <a:lstStyle/>
          <a:p>
            <a:r>
              <a:rPr lang="en-US" dirty="0"/>
              <a:t>Lecture Outline</a:t>
            </a:r>
          </a:p>
          <a:p>
            <a:r>
              <a:rPr lang="en-US" dirty="0"/>
              <a:t>Worksheet</a:t>
            </a:r>
          </a:p>
          <a:p>
            <a:r>
              <a:rPr lang="en-US" dirty="0"/>
              <a:t>Videos</a:t>
            </a:r>
          </a:p>
        </p:txBody>
      </p:sp>
      <p:sp>
        <p:nvSpPr>
          <p:cNvPr id="7" name="TextBox 4">
            <a:extLst>
              <a:ext uri="{FF2B5EF4-FFF2-40B4-BE49-F238E27FC236}">
                <a16:creationId xmlns:a16="http://schemas.microsoft.com/office/drawing/2014/main" id="{1998E011-B9F5-427E-9A5F-3312034DDA8C}"/>
              </a:ext>
            </a:extLst>
          </p:cNvPr>
          <p:cNvSpPr txBox="1">
            <a:spLocks noChangeArrowheads="1"/>
          </p:cNvSpPr>
          <p:nvPr/>
        </p:nvSpPr>
        <p:spPr bwMode="auto">
          <a:xfrm>
            <a:off x="6019800" y="5001768"/>
            <a:ext cx="36242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200"/>
              </a:lnSpc>
              <a:spcBef>
                <a:spcPts val="1500"/>
              </a:spcBef>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1pPr>
            <a:lvl2pPr marL="685800" indent="-228600">
              <a:lnSpc>
                <a:spcPts val="3200"/>
              </a:lnSpc>
              <a:spcBef>
                <a:spcPts val="3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ts val="3200"/>
              </a:lnSpc>
              <a:spcBef>
                <a:spcPts val="300"/>
              </a:spcBef>
              <a:buFont typeface="Courier New" panose="02070309020205020404" pitchFamily="49" charset="0"/>
              <a:buChar char="o"/>
              <a:defRPr sz="2200">
                <a:solidFill>
                  <a:schemeClr val="tx1"/>
                </a:solidFill>
                <a:latin typeface="Arial" panose="020B0604020202020204" pitchFamily="34" charset="0"/>
                <a:cs typeface="Arial" panose="020B0604020202020204" pitchFamily="34" charset="0"/>
              </a:defRPr>
            </a:lvl3pPr>
            <a:lvl4pPr marL="1600200" indent="-228600">
              <a:lnSpc>
                <a:spcPts val="3200"/>
              </a:lnSpc>
              <a:buSzPct val="9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lnSpc>
                <a:spcPts val="3200"/>
              </a:lnSpc>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r>
              <a:rPr lang="en-IN" altLang="en-US" sz="1800" b="1" dirty="0"/>
              <a:t>CHAPTER 6 </a:t>
            </a:r>
            <a:r>
              <a:rPr lang="en-IN" altLang="en-US" sz="1800" dirty="0"/>
              <a:t>Opener photo.</a:t>
            </a:r>
            <a:endParaRPr lang="en-US" altLang="en-US" sz="1800" dirty="0"/>
          </a:p>
        </p:txBody>
      </p:sp>
      <p:sp>
        <p:nvSpPr>
          <p:cNvPr id="8" name="TextBox 5">
            <a:extLst>
              <a:ext uri="{FF2B5EF4-FFF2-40B4-BE49-F238E27FC236}">
                <a16:creationId xmlns:a16="http://schemas.microsoft.com/office/drawing/2014/main" id="{F0F1ABD9-C535-4BCC-BCC7-21F747ECB518}"/>
              </a:ext>
            </a:extLst>
          </p:cNvPr>
          <p:cNvSpPr txBox="1">
            <a:spLocks noChangeArrowheads="1"/>
          </p:cNvSpPr>
          <p:nvPr/>
        </p:nvSpPr>
        <p:spPr bwMode="auto">
          <a:xfrm>
            <a:off x="6019800" y="5334000"/>
            <a:ext cx="33528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ts val="3200"/>
              </a:lnSpc>
              <a:spcBef>
                <a:spcPts val="1500"/>
              </a:spcBef>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1pPr>
            <a:lvl2pPr marL="685800" indent="-228600">
              <a:lnSpc>
                <a:spcPts val="3200"/>
              </a:lnSpc>
              <a:spcBef>
                <a:spcPts val="3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ts val="3200"/>
              </a:lnSpc>
              <a:spcBef>
                <a:spcPts val="300"/>
              </a:spcBef>
              <a:buFont typeface="Courier New" panose="02070309020205020404" pitchFamily="49" charset="0"/>
              <a:buChar char="o"/>
              <a:defRPr sz="2200">
                <a:solidFill>
                  <a:schemeClr val="tx1"/>
                </a:solidFill>
                <a:latin typeface="Arial" panose="020B0604020202020204" pitchFamily="34" charset="0"/>
                <a:cs typeface="Arial" panose="020B0604020202020204" pitchFamily="34" charset="0"/>
              </a:defRPr>
            </a:lvl3pPr>
            <a:lvl4pPr marL="1600200" indent="-228600">
              <a:lnSpc>
                <a:spcPts val="3200"/>
              </a:lnSpc>
              <a:buSzPct val="9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lnSpc>
                <a:spcPts val="3200"/>
              </a:lnSpc>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r>
              <a:rPr lang="en-IN" altLang="en-US" sz="1000" dirty="0"/>
              <a:t>© MaryAnne Nelson/Moment/Getty Images.</a:t>
            </a:r>
            <a:endParaRPr lang="en-US" altLang="en-US" sz="1000" dirty="0"/>
          </a:p>
        </p:txBody>
      </p:sp>
      <p:pic>
        <p:nvPicPr>
          <p:cNvPr id="5" name="Picture 4" descr="A picture containing grass, outdoor, sky, mountain&#10;&#10;Description automatically generated">
            <a:extLst>
              <a:ext uri="{FF2B5EF4-FFF2-40B4-BE49-F238E27FC236}">
                <a16:creationId xmlns:a16="http://schemas.microsoft.com/office/drawing/2014/main" id="{6E6134CC-9289-4FF2-A57F-2976010DE0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856232"/>
            <a:ext cx="4718304" cy="3145536"/>
          </a:xfrm>
          <a:prstGeom prst="rect">
            <a:avLst/>
          </a:prstGeom>
        </p:spPr>
      </p:pic>
    </p:spTree>
    <p:extLst>
      <p:ext uri="{BB962C8B-B14F-4D97-AF65-F5344CB8AC3E}">
        <p14:creationId xmlns:p14="http://schemas.microsoft.com/office/powerpoint/2010/main" val="2196441840"/>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a:extLst>
              <a:ext uri="{FF2B5EF4-FFF2-40B4-BE49-F238E27FC236}">
                <a16:creationId xmlns:a16="http://schemas.microsoft.com/office/drawing/2014/main" id="{10A9276F-E791-4D9B-B466-35FE47DFC141}"/>
              </a:ext>
            </a:extLst>
          </p:cNvPr>
          <p:cNvSpPr>
            <a:spLocks noGrp="1"/>
          </p:cNvSpPr>
          <p:nvPr>
            <p:ph type="title"/>
          </p:nvPr>
        </p:nvSpPr>
        <p:spPr/>
        <p:txBody>
          <a:bodyPr/>
          <a:lstStyle/>
          <a:p>
            <a:pPr eaLnBrk="1" hangingPunct="1"/>
            <a:r>
              <a:rPr lang="en-US" altLang="en-US" dirty="0"/>
              <a:t>Hyponatremia: What to Do</a:t>
            </a:r>
          </a:p>
        </p:txBody>
      </p:sp>
      <p:sp>
        <p:nvSpPr>
          <p:cNvPr id="45058" name="Content Placeholder 2">
            <a:extLst>
              <a:ext uri="{FF2B5EF4-FFF2-40B4-BE49-F238E27FC236}">
                <a16:creationId xmlns:a16="http://schemas.microsoft.com/office/drawing/2014/main" id="{576B2909-868C-4989-ACEE-C15A5C46784E}"/>
              </a:ext>
            </a:extLst>
          </p:cNvPr>
          <p:cNvSpPr>
            <a:spLocks noGrp="1"/>
          </p:cNvSpPr>
          <p:nvPr>
            <p:ph idx="1"/>
          </p:nvPr>
        </p:nvSpPr>
        <p:spPr>
          <a:xfrm>
            <a:off x="925513" y="1490663"/>
            <a:ext cx="10287000" cy="4699000"/>
          </a:xfrm>
        </p:spPr>
        <p:txBody>
          <a:bodyPr rtlCol="0">
            <a:noAutofit/>
          </a:bodyPr>
          <a:lstStyle/>
          <a:p>
            <a:pPr eaLnBrk="1" fontAlgn="auto" hangingPunct="1">
              <a:spcAft>
                <a:spcPts val="0"/>
              </a:spcAft>
              <a:defRPr/>
            </a:pPr>
            <a:r>
              <a:rPr lang="en-US" altLang="en-US" dirty="0">
                <a:ea typeface="MS PGothic" panose="020B0600070205080204" pitchFamily="34" charset="-128"/>
              </a:rPr>
              <a:t>Move the person to a cool location.</a:t>
            </a:r>
          </a:p>
          <a:p>
            <a:pPr eaLnBrk="1" fontAlgn="auto" hangingPunct="1">
              <a:spcAft>
                <a:spcPts val="0"/>
              </a:spcAft>
              <a:defRPr/>
            </a:pPr>
            <a:r>
              <a:rPr lang="en-US" altLang="en-US" dirty="0">
                <a:ea typeface="MS PGothic" panose="020B0600070205080204" pitchFamily="34" charset="-128"/>
              </a:rPr>
              <a:t>For a person with altered mental status, call 9-1-1 and seek immediate professional medical care.</a:t>
            </a:r>
          </a:p>
          <a:p>
            <a:pPr eaLnBrk="1" fontAlgn="auto" hangingPunct="1">
              <a:spcAft>
                <a:spcPts val="0"/>
              </a:spcAft>
              <a:defRPr/>
            </a:pPr>
            <a:r>
              <a:rPr lang="en-US" altLang="en-US" b="1" dirty="0">
                <a:ea typeface="MS PGothic" panose="020B0600070205080204" pitchFamily="34" charset="-128"/>
              </a:rPr>
              <a:t>DO NOT </a:t>
            </a:r>
            <a:r>
              <a:rPr lang="en-US" altLang="en-US" dirty="0">
                <a:ea typeface="MS PGothic" panose="020B0600070205080204" pitchFamily="34" charset="-128"/>
              </a:rPr>
              <a:t>give more fluids.</a:t>
            </a:r>
          </a:p>
          <a:p>
            <a:pPr eaLnBrk="1" fontAlgn="auto" hangingPunct="1">
              <a:spcAft>
                <a:spcPts val="0"/>
              </a:spcAft>
              <a:defRPr/>
            </a:pPr>
            <a:r>
              <a:rPr lang="en-US" altLang="en-US" dirty="0">
                <a:ea typeface="MS PGothic" panose="020B0600070205080204" pitchFamily="34" charset="-128"/>
              </a:rPr>
              <a:t>Give salty foods. </a:t>
            </a:r>
            <a:r>
              <a:rPr lang="en-US" altLang="en-US" b="1" dirty="0">
                <a:ea typeface="MS PGothic" panose="020B0600070205080204" pitchFamily="34" charset="-128"/>
              </a:rPr>
              <a:t>DO NOT </a:t>
            </a:r>
            <a:r>
              <a:rPr lang="en-US" altLang="en-US" dirty="0">
                <a:ea typeface="MS PGothic" panose="020B0600070205080204" pitchFamily="34" charset="-128"/>
              </a:rPr>
              <a:t>give salt tablets because they can irritate the stomach and cause nausea and vomiting.</a:t>
            </a:r>
          </a:p>
        </p:txBody>
      </p:sp>
    </p:spTree>
    <p:extLst>
      <p:ext uri="{BB962C8B-B14F-4D97-AF65-F5344CB8AC3E}">
        <p14:creationId xmlns:p14="http://schemas.microsoft.com/office/powerpoint/2010/main" val="2876765687"/>
      </p:ext>
    </p:ext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4608F-BFA3-4E06-B4B0-9683E88CBF65}"/>
              </a:ext>
            </a:extLst>
          </p:cNvPr>
          <p:cNvSpPr>
            <a:spLocks noGrp="1"/>
          </p:cNvSpPr>
          <p:nvPr>
            <p:ph type="title"/>
          </p:nvPr>
        </p:nvSpPr>
        <p:spPr/>
        <p:txBody>
          <a:bodyPr/>
          <a:lstStyle/>
          <a:p>
            <a:r>
              <a:rPr lang="en-US" dirty="0"/>
              <a:t>Poisoning</a:t>
            </a:r>
          </a:p>
        </p:txBody>
      </p:sp>
      <p:sp>
        <p:nvSpPr>
          <p:cNvPr id="3" name="Content Placeholder 2">
            <a:extLst>
              <a:ext uri="{FF2B5EF4-FFF2-40B4-BE49-F238E27FC236}">
                <a16:creationId xmlns:a16="http://schemas.microsoft.com/office/drawing/2014/main" id="{3832760E-5DD3-4962-BC33-47315D245E5A}"/>
              </a:ext>
            </a:extLst>
          </p:cNvPr>
          <p:cNvSpPr>
            <a:spLocks noGrp="1"/>
          </p:cNvSpPr>
          <p:nvPr>
            <p:ph idx="1"/>
          </p:nvPr>
        </p:nvSpPr>
        <p:spPr/>
        <p:txBody>
          <a:bodyPr/>
          <a:lstStyle/>
          <a:p>
            <a:r>
              <a:rPr lang="en-US" dirty="0"/>
              <a:t>Most poisons have little toxic effect or are ingested in such small amounts that severe poisoning rarely occurs.</a:t>
            </a:r>
          </a:p>
          <a:p>
            <a:r>
              <a:rPr lang="en-US" dirty="0"/>
              <a:t>Still, the potential for severe or fatal poisoning is always present.</a:t>
            </a:r>
          </a:p>
        </p:txBody>
      </p:sp>
    </p:spTree>
    <p:extLst>
      <p:ext uri="{BB962C8B-B14F-4D97-AF65-F5344CB8AC3E}">
        <p14:creationId xmlns:p14="http://schemas.microsoft.com/office/powerpoint/2010/main" val="268101130"/>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D17DC-CBF1-4280-82F5-B570C0DA1120}"/>
              </a:ext>
            </a:extLst>
          </p:cNvPr>
          <p:cNvSpPr>
            <a:spLocks noGrp="1"/>
          </p:cNvSpPr>
          <p:nvPr>
            <p:ph type="title"/>
          </p:nvPr>
        </p:nvSpPr>
        <p:spPr/>
        <p:txBody>
          <a:bodyPr/>
          <a:lstStyle/>
          <a:p>
            <a:r>
              <a:rPr lang="en-US" dirty="0"/>
              <a:t>Swallowed Poisoning: What to Look For</a:t>
            </a:r>
          </a:p>
        </p:txBody>
      </p:sp>
      <p:sp>
        <p:nvSpPr>
          <p:cNvPr id="4" name="Content Placeholder 3">
            <a:extLst>
              <a:ext uri="{FF2B5EF4-FFF2-40B4-BE49-F238E27FC236}">
                <a16:creationId xmlns:a16="http://schemas.microsoft.com/office/drawing/2014/main" id="{F62EDE3E-3304-4960-9F1A-16BECEBB1A5B}"/>
              </a:ext>
            </a:extLst>
          </p:cNvPr>
          <p:cNvSpPr>
            <a:spLocks noGrp="1"/>
          </p:cNvSpPr>
          <p:nvPr>
            <p:ph sz="half" idx="1"/>
          </p:nvPr>
        </p:nvSpPr>
        <p:spPr/>
        <p:txBody>
          <a:bodyPr/>
          <a:lstStyle/>
          <a:p>
            <a:r>
              <a:rPr lang="en-US" dirty="0"/>
              <a:t>Abdominal pain and cramping</a:t>
            </a:r>
          </a:p>
          <a:p>
            <a:r>
              <a:rPr lang="en-US" dirty="0"/>
              <a:t>Nausea or vomiting</a:t>
            </a:r>
          </a:p>
          <a:p>
            <a:r>
              <a:rPr lang="en-US" dirty="0"/>
              <a:t>Diarrhea</a:t>
            </a:r>
          </a:p>
          <a:p>
            <a:endParaRPr lang="en-US" dirty="0"/>
          </a:p>
        </p:txBody>
      </p:sp>
      <p:sp>
        <p:nvSpPr>
          <p:cNvPr id="5" name="Content Placeholder 4">
            <a:extLst>
              <a:ext uri="{FF2B5EF4-FFF2-40B4-BE49-F238E27FC236}">
                <a16:creationId xmlns:a16="http://schemas.microsoft.com/office/drawing/2014/main" id="{A1E38B94-DD0A-4DDD-9CB0-661E16A70EC1}"/>
              </a:ext>
            </a:extLst>
          </p:cNvPr>
          <p:cNvSpPr>
            <a:spLocks noGrp="1"/>
          </p:cNvSpPr>
          <p:nvPr>
            <p:ph sz="half" idx="2"/>
          </p:nvPr>
        </p:nvSpPr>
        <p:spPr/>
        <p:txBody>
          <a:bodyPr/>
          <a:lstStyle/>
          <a:p>
            <a:r>
              <a:rPr lang="en-US" dirty="0"/>
              <a:t>Burns, odor, or stains around and inside the mouth</a:t>
            </a:r>
          </a:p>
          <a:p>
            <a:r>
              <a:rPr lang="en-US" dirty="0"/>
              <a:t>Drowsiness or unconsciousness</a:t>
            </a:r>
          </a:p>
          <a:p>
            <a:r>
              <a:rPr lang="en-US" dirty="0"/>
              <a:t>Poison container nearby</a:t>
            </a:r>
          </a:p>
          <a:p>
            <a:endParaRPr lang="en-US" dirty="0"/>
          </a:p>
        </p:txBody>
      </p:sp>
    </p:spTree>
    <p:extLst>
      <p:ext uri="{BB962C8B-B14F-4D97-AF65-F5344CB8AC3E}">
        <p14:creationId xmlns:p14="http://schemas.microsoft.com/office/powerpoint/2010/main" val="1549016613"/>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a:extLst>
              <a:ext uri="{FF2B5EF4-FFF2-40B4-BE49-F238E27FC236}">
                <a16:creationId xmlns:a16="http://schemas.microsoft.com/office/drawing/2014/main" id="{B76F0A8A-9029-476A-AAFF-986D7E26390B}"/>
              </a:ext>
            </a:extLst>
          </p:cNvPr>
          <p:cNvSpPr>
            <a:spLocks noGrp="1"/>
          </p:cNvSpPr>
          <p:nvPr>
            <p:ph type="title"/>
          </p:nvPr>
        </p:nvSpPr>
        <p:spPr>
          <a:xfrm>
            <a:off x="0" y="120650"/>
            <a:ext cx="12192000" cy="1001713"/>
          </a:xfrm>
        </p:spPr>
        <p:txBody>
          <a:bodyPr/>
          <a:lstStyle/>
          <a:p>
            <a:r>
              <a:rPr lang="en-US" altLang="en-US" dirty="0"/>
              <a:t>Swallowed Poisoning: What to Do </a:t>
            </a:r>
            <a:r>
              <a:rPr lang="en-US" altLang="en-US" sz="2000" dirty="0"/>
              <a:t>(1 of 3)</a:t>
            </a:r>
          </a:p>
        </p:txBody>
      </p:sp>
      <p:sp>
        <p:nvSpPr>
          <p:cNvPr id="67586" name="Content Placeholder 2">
            <a:extLst>
              <a:ext uri="{FF2B5EF4-FFF2-40B4-BE49-F238E27FC236}">
                <a16:creationId xmlns:a16="http://schemas.microsoft.com/office/drawing/2014/main" id="{6B6F19F6-3B1D-43AF-8A4C-2C12A7C89802}"/>
              </a:ext>
            </a:extLst>
          </p:cNvPr>
          <p:cNvSpPr>
            <a:spLocks noGrp="1"/>
          </p:cNvSpPr>
          <p:nvPr>
            <p:ph idx="1"/>
          </p:nvPr>
        </p:nvSpPr>
        <p:spPr>
          <a:xfrm>
            <a:off x="925830" y="1490870"/>
            <a:ext cx="10287000" cy="4699047"/>
          </a:xfrm>
        </p:spPr>
        <p:txBody>
          <a:bodyPr rtlCol="0">
            <a:noAutofit/>
          </a:bodyPr>
          <a:lstStyle/>
          <a:p>
            <a:r>
              <a:rPr lang="en-US" altLang="en-US" dirty="0"/>
              <a:t>Try to determine:</a:t>
            </a:r>
          </a:p>
          <a:p>
            <a:pPr lvl="1"/>
            <a:r>
              <a:rPr lang="en-US" altLang="en-US" dirty="0"/>
              <a:t>Person’s age and weight</a:t>
            </a:r>
          </a:p>
          <a:p>
            <a:pPr lvl="1"/>
            <a:r>
              <a:rPr lang="en-US" altLang="en-US" dirty="0"/>
              <a:t>Person’s condition</a:t>
            </a:r>
          </a:p>
          <a:p>
            <a:pPr lvl="1"/>
            <a:r>
              <a:rPr lang="en-US" altLang="en-US" dirty="0"/>
              <a:t>What poison was swallowed  </a:t>
            </a:r>
          </a:p>
          <a:p>
            <a:pPr lvl="1"/>
            <a:r>
              <a:rPr lang="en-US" altLang="en-US" dirty="0"/>
              <a:t>When the poison was taken</a:t>
            </a:r>
          </a:p>
          <a:p>
            <a:pPr lvl="1"/>
            <a:r>
              <a:rPr lang="en-US" altLang="en-US" dirty="0"/>
              <a:t>How much was taken</a:t>
            </a:r>
          </a:p>
          <a:p>
            <a:r>
              <a:rPr lang="en-US" altLang="en-US" dirty="0"/>
              <a:t>For an alert and awake person, call the Poison Control hotline at 1-800-222-1222, even if signs of poisoning are not present.</a:t>
            </a:r>
          </a:p>
        </p:txBody>
      </p:sp>
    </p:spTree>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a:extLst>
              <a:ext uri="{FF2B5EF4-FFF2-40B4-BE49-F238E27FC236}">
                <a16:creationId xmlns:a16="http://schemas.microsoft.com/office/drawing/2014/main" id="{0697BE38-70AE-4D3C-9D0F-44355F8EC435}"/>
              </a:ext>
            </a:extLst>
          </p:cNvPr>
          <p:cNvSpPr>
            <a:spLocks noGrp="1"/>
          </p:cNvSpPr>
          <p:nvPr>
            <p:ph type="title"/>
          </p:nvPr>
        </p:nvSpPr>
        <p:spPr/>
        <p:txBody>
          <a:bodyPr/>
          <a:lstStyle/>
          <a:p>
            <a:pPr eaLnBrk="1" hangingPunct="1"/>
            <a:r>
              <a:rPr lang="en-US" altLang="en-US" dirty="0"/>
              <a:t>Swallowed Poisoning: What to Do </a:t>
            </a:r>
            <a:r>
              <a:rPr lang="en-US" altLang="en-US" sz="2000" dirty="0"/>
              <a:t>(2 of 3)</a:t>
            </a:r>
            <a:endParaRPr lang="en-US" altLang="en-US" dirty="0"/>
          </a:p>
        </p:txBody>
      </p:sp>
      <p:sp>
        <p:nvSpPr>
          <p:cNvPr id="77826" name="Content Placeholder 2">
            <a:extLst>
              <a:ext uri="{FF2B5EF4-FFF2-40B4-BE49-F238E27FC236}">
                <a16:creationId xmlns:a16="http://schemas.microsoft.com/office/drawing/2014/main" id="{7873B2E9-CC75-40A4-A4B0-EB23B5907588}"/>
              </a:ext>
            </a:extLst>
          </p:cNvPr>
          <p:cNvSpPr>
            <a:spLocks noGrp="1"/>
          </p:cNvSpPr>
          <p:nvPr>
            <p:ph idx="1"/>
          </p:nvPr>
        </p:nvSpPr>
        <p:spPr>
          <a:xfrm>
            <a:off x="925513" y="1490663"/>
            <a:ext cx="10287000" cy="4699000"/>
          </a:xfrm>
        </p:spPr>
        <p:txBody>
          <a:bodyPr/>
          <a:lstStyle/>
          <a:p>
            <a:pPr eaLnBrk="1" hangingPunct="1"/>
            <a:r>
              <a:rPr lang="en-US" altLang="en-US"/>
              <a:t>Place the person lying down on their left side to delay the poison from moving into the intestines and to prevent inhalation of vomit, if vomiting occurs.</a:t>
            </a:r>
          </a:p>
          <a:p>
            <a:pPr eaLnBrk="1" hangingPunct="1"/>
            <a:r>
              <a:rPr lang="en-US" altLang="en-US"/>
              <a:t>Monitor breathing, and if absent, begin CPR.</a:t>
            </a:r>
          </a:p>
        </p:txBody>
      </p:sp>
    </p:spTree>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a:extLst>
              <a:ext uri="{FF2B5EF4-FFF2-40B4-BE49-F238E27FC236}">
                <a16:creationId xmlns:a16="http://schemas.microsoft.com/office/drawing/2014/main" id="{4A6A5DCE-2001-4659-8416-F39C03437FF2}"/>
              </a:ext>
            </a:extLst>
          </p:cNvPr>
          <p:cNvSpPr>
            <a:spLocks noGrp="1"/>
          </p:cNvSpPr>
          <p:nvPr>
            <p:ph type="title"/>
          </p:nvPr>
        </p:nvSpPr>
        <p:spPr/>
        <p:txBody>
          <a:bodyPr/>
          <a:lstStyle/>
          <a:p>
            <a:pPr eaLnBrk="1" hangingPunct="1"/>
            <a:r>
              <a:rPr lang="en-US" altLang="en-US" dirty="0"/>
              <a:t>Swallowed Poisoning: What to Do </a:t>
            </a:r>
            <a:r>
              <a:rPr lang="en-US" altLang="en-US" sz="2000" dirty="0"/>
              <a:t>(3 of 3)</a:t>
            </a:r>
            <a:endParaRPr lang="en-US" altLang="en-US" dirty="0"/>
          </a:p>
        </p:txBody>
      </p:sp>
      <p:sp>
        <p:nvSpPr>
          <p:cNvPr id="79874" name="Content Placeholder 2">
            <a:extLst>
              <a:ext uri="{FF2B5EF4-FFF2-40B4-BE49-F238E27FC236}">
                <a16:creationId xmlns:a16="http://schemas.microsoft.com/office/drawing/2014/main" id="{95FB641C-1C0E-45C3-BC33-44BE82252A77}"/>
              </a:ext>
            </a:extLst>
          </p:cNvPr>
          <p:cNvSpPr>
            <a:spLocks noGrp="1"/>
          </p:cNvSpPr>
          <p:nvPr>
            <p:ph idx="1"/>
          </p:nvPr>
        </p:nvSpPr>
        <p:spPr>
          <a:xfrm>
            <a:off x="925513" y="1490663"/>
            <a:ext cx="10287000" cy="4699000"/>
          </a:xfrm>
        </p:spPr>
        <p:txBody>
          <a:bodyPr/>
          <a:lstStyle/>
          <a:p>
            <a:pPr eaLnBrk="1" hangingPunct="1"/>
            <a:r>
              <a:rPr lang="en-US" altLang="en-US" dirty="0"/>
              <a:t>Cautions:</a:t>
            </a:r>
          </a:p>
          <a:p>
            <a:pPr lvl="1" eaLnBrk="1" hangingPunct="1"/>
            <a:r>
              <a:rPr lang="en-US" altLang="en-US" b="1" dirty="0"/>
              <a:t>DO NOT </a:t>
            </a:r>
            <a:r>
              <a:rPr lang="en-US" altLang="en-US" dirty="0"/>
              <a:t>give anything to eat or drink unless advised to do so by Poison Control or a professional health care provider.</a:t>
            </a:r>
          </a:p>
          <a:p>
            <a:pPr lvl="1" eaLnBrk="1" hangingPunct="1"/>
            <a:r>
              <a:rPr lang="en-US" altLang="en-US" b="1" dirty="0"/>
              <a:t>DO NOT </a:t>
            </a:r>
            <a:r>
              <a:rPr lang="en-US" altLang="en-US" dirty="0"/>
              <a:t>try to cause vomiting by giving syrup of ipecac or by gagging or tickling the back of the person’s throat.</a:t>
            </a:r>
          </a:p>
          <a:p>
            <a:pPr lvl="1" eaLnBrk="1" hangingPunct="1"/>
            <a:r>
              <a:rPr lang="en-US" altLang="en-US" b="1" dirty="0"/>
              <a:t>DO NOT </a:t>
            </a:r>
            <a:r>
              <a:rPr lang="en-US" altLang="en-US" dirty="0"/>
              <a:t>give activated charcoal unless advised to do so by Poison Control or a professional health care provider.</a:t>
            </a:r>
          </a:p>
          <a:p>
            <a:pPr lvl="1" eaLnBrk="1" hangingPunct="1"/>
            <a:r>
              <a:rPr lang="en-US" altLang="en-US" b="1" dirty="0"/>
              <a:t>DO NOT </a:t>
            </a:r>
            <a:r>
              <a:rPr lang="en-US" altLang="en-US" dirty="0"/>
              <a:t>give water or milk to dilute poisons other than caustic or corrosive substances (acids and alkalis) unless instructed by staff at Poison Control.</a:t>
            </a:r>
          </a:p>
        </p:txBody>
      </p:sp>
    </p:spTree>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AC2D5-E0B1-444A-869B-33A04BBD7740}"/>
              </a:ext>
            </a:extLst>
          </p:cNvPr>
          <p:cNvSpPr>
            <a:spLocks noGrp="1"/>
          </p:cNvSpPr>
          <p:nvPr>
            <p:ph type="title"/>
          </p:nvPr>
        </p:nvSpPr>
        <p:spPr/>
        <p:txBody>
          <a:bodyPr/>
          <a:lstStyle/>
          <a:p>
            <a:r>
              <a:rPr lang="en-US" dirty="0"/>
              <a:t>Inhaled Poisoning: What to Look For</a:t>
            </a:r>
          </a:p>
        </p:txBody>
      </p:sp>
      <p:sp>
        <p:nvSpPr>
          <p:cNvPr id="3" name="Content Placeholder 2">
            <a:extLst>
              <a:ext uri="{FF2B5EF4-FFF2-40B4-BE49-F238E27FC236}">
                <a16:creationId xmlns:a16="http://schemas.microsoft.com/office/drawing/2014/main" id="{EFFC3CEA-C7F1-446C-9C38-6E5C0F563D39}"/>
              </a:ext>
            </a:extLst>
          </p:cNvPr>
          <p:cNvSpPr>
            <a:spLocks noGrp="1"/>
          </p:cNvSpPr>
          <p:nvPr>
            <p:ph sz="half" idx="1"/>
          </p:nvPr>
        </p:nvSpPr>
        <p:spPr/>
        <p:txBody>
          <a:bodyPr/>
          <a:lstStyle/>
          <a:p>
            <a:r>
              <a:rPr lang="en-US" dirty="0"/>
              <a:t>Headache</a:t>
            </a:r>
          </a:p>
          <a:p>
            <a:r>
              <a:rPr lang="en-US" dirty="0"/>
              <a:t>Ringing in the ears (tinnitus)</a:t>
            </a:r>
          </a:p>
          <a:p>
            <a:r>
              <a:rPr lang="en-US" dirty="0"/>
              <a:t>Chest pain (angina)</a:t>
            </a:r>
          </a:p>
          <a:p>
            <a:r>
              <a:rPr lang="en-US" dirty="0"/>
              <a:t>Muscle weakness</a:t>
            </a:r>
          </a:p>
          <a:p>
            <a:r>
              <a:rPr lang="en-US" dirty="0"/>
              <a:t>Nausea and vomiting</a:t>
            </a:r>
          </a:p>
          <a:p>
            <a:r>
              <a:rPr lang="en-US" dirty="0"/>
              <a:t>Dizziness and visual changes (blurred or double vision)</a:t>
            </a:r>
          </a:p>
          <a:p>
            <a:r>
              <a:rPr lang="en-US" dirty="0"/>
              <a:t>Unresponsiveness</a:t>
            </a:r>
          </a:p>
          <a:p>
            <a:r>
              <a:rPr lang="en-US" dirty="0"/>
              <a:t>Respiratory and cardiac arrest</a:t>
            </a:r>
          </a:p>
        </p:txBody>
      </p:sp>
      <p:sp>
        <p:nvSpPr>
          <p:cNvPr id="4" name="Content Placeholder 3">
            <a:extLst>
              <a:ext uri="{FF2B5EF4-FFF2-40B4-BE49-F238E27FC236}">
                <a16:creationId xmlns:a16="http://schemas.microsoft.com/office/drawing/2014/main" id="{33319C2D-B85E-42E4-AA96-4D5FE1A9F7B8}"/>
              </a:ext>
            </a:extLst>
          </p:cNvPr>
          <p:cNvSpPr>
            <a:spLocks noGrp="1"/>
          </p:cNvSpPr>
          <p:nvPr>
            <p:ph sz="half" idx="2"/>
          </p:nvPr>
        </p:nvSpPr>
        <p:spPr/>
        <p:txBody>
          <a:bodyPr/>
          <a:lstStyle/>
          <a:p>
            <a:r>
              <a:rPr lang="en-US" dirty="0"/>
              <a:t>Indications of possible carbon monoxide poisoning:</a:t>
            </a:r>
          </a:p>
          <a:p>
            <a:pPr lvl="1"/>
            <a:r>
              <a:rPr lang="en-US" dirty="0"/>
              <a:t>Symptoms that come and go</a:t>
            </a:r>
          </a:p>
          <a:p>
            <a:pPr lvl="1"/>
            <a:r>
              <a:rPr lang="en-US" dirty="0"/>
              <a:t>Symptoms that worsen or improve in certain places or at certain times of day</a:t>
            </a:r>
          </a:p>
          <a:p>
            <a:pPr lvl="1"/>
            <a:r>
              <a:rPr lang="en-US" dirty="0"/>
              <a:t>Similar symptoms in people around the person who is ill</a:t>
            </a:r>
          </a:p>
          <a:p>
            <a:pPr lvl="1"/>
            <a:r>
              <a:rPr lang="en-US" dirty="0"/>
              <a:t>Pets that seem ill</a:t>
            </a:r>
          </a:p>
          <a:p>
            <a:endParaRPr lang="en-US" dirty="0"/>
          </a:p>
        </p:txBody>
      </p:sp>
    </p:spTree>
    <p:extLst>
      <p:ext uri="{BB962C8B-B14F-4D97-AF65-F5344CB8AC3E}">
        <p14:creationId xmlns:p14="http://schemas.microsoft.com/office/powerpoint/2010/main" val="3617063081"/>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AC2D5-E0B1-444A-869B-33A04BBD7740}"/>
              </a:ext>
            </a:extLst>
          </p:cNvPr>
          <p:cNvSpPr>
            <a:spLocks noGrp="1"/>
          </p:cNvSpPr>
          <p:nvPr>
            <p:ph type="title"/>
          </p:nvPr>
        </p:nvSpPr>
        <p:spPr/>
        <p:txBody>
          <a:bodyPr/>
          <a:lstStyle/>
          <a:p>
            <a:r>
              <a:rPr lang="en-US" dirty="0"/>
              <a:t>Inhaled Poisoning: What to Do</a:t>
            </a:r>
          </a:p>
        </p:txBody>
      </p:sp>
      <p:sp>
        <p:nvSpPr>
          <p:cNvPr id="3" name="Content Placeholder 2">
            <a:extLst>
              <a:ext uri="{FF2B5EF4-FFF2-40B4-BE49-F238E27FC236}">
                <a16:creationId xmlns:a16="http://schemas.microsoft.com/office/drawing/2014/main" id="{EFFC3CEA-C7F1-446C-9C38-6E5C0F563D39}"/>
              </a:ext>
            </a:extLst>
          </p:cNvPr>
          <p:cNvSpPr>
            <a:spLocks noGrp="1"/>
          </p:cNvSpPr>
          <p:nvPr>
            <p:ph sz="half" idx="1"/>
          </p:nvPr>
        </p:nvSpPr>
        <p:spPr/>
        <p:txBody>
          <a:bodyPr/>
          <a:lstStyle/>
          <a:p>
            <a:pPr eaLnBrk="1" hangingPunct="1"/>
            <a:r>
              <a:rPr lang="en-US" altLang="en-US" dirty="0"/>
              <a:t>Call 9-1-1 as soon as possible.</a:t>
            </a:r>
          </a:p>
          <a:p>
            <a:pPr eaLnBrk="1" hangingPunct="1"/>
            <a:r>
              <a:rPr lang="en-US" altLang="en-US" dirty="0"/>
              <a:t>Try to determine:</a:t>
            </a:r>
          </a:p>
          <a:p>
            <a:pPr lvl="1" eaLnBrk="1" hangingPunct="1"/>
            <a:r>
              <a:rPr lang="en-US" altLang="en-US" dirty="0"/>
              <a:t>What substance was inhaled?</a:t>
            </a:r>
          </a:p>
          <a:p>
            <a:pPr lvl="1" eaLnBrk="1" hangingPunct="1"/>
            <a:r>
              <a:rPr lang="en-US" altLang="en-US" dirty="0"/>
              <a:t>When the exposure occurred?</a:t>
            </a:r>
          </a:p>
          <a:p>
            <a:pPr lvl="1" eaLnBrk="1" hangingPunct="1"/>
            <a:r>
              <a:rPr lang="en-US" altLang="en-US" dirty="0"/>
              <a:t>How long the substance was inhaled for?</a:t>
            </a:r>
          </a:p>
          <a:p>
            <a:pPr lvl="1" eaLnBrk="1" hangingPunct="1"/>
            <a:r>
              <a:rPr lang="en-US" altLang="en-US" dirty="0"/>
              <a:t>The person’s condition</a:t>
            </a:r>
          </a:p>
        </p:txBody>
      </p:sp>
      <p:sp>
        <p:nvSpPr>
          <p:cNvPr id="4" name="Content Placeholder 3">
            <a:extLst>
              <a:ext uri="{FF2B5EF4-FFF2-40B4-BE49-F238E27FC236}">
                <a16:creationId xmlns:a16="http://schemas.microsoft.com/office/drawing/2014/main" id="{33319C2D-B85E-42E4-AA96-4D5FE1A9F7B8}"/>
              </a:ext>
            </a:extLst>
          </p:cNvPr>
          <p:cNvSpPr>
            <a:spLocks noGrp="1"/>
          </p:cNvSpPr>
          <p:nvPr>
            <p:ph sz="half" idx="2"/>
          </p:nvPr>
        </p:nvSpPr>
        <p:spPr/>
        <p:txBody>
          <a:bodyPr/>
          <a:lstStyle/>
          <a:p>
            <a:pPr eaLnBrk="1" hangingPunct="1"/>
            <a:r>
              <a:rPr lang="en-US" altLang="en-US" dirty="0"/>
              <a:t>Place the person in a sitting or reclining position, or in whatever position best facilitates breathing and is comfortable. Support the back for easier breathing.</a:t>
            </a:r>
          </a:p>
          <a:p>
            <a:pPr eaLnBrk="1" hangingPunct="1"/>
            <a:r>
              <a:rPr lang="en-US" altLang="en-US" dirty="0"/>
              <a:t>Monitor breathing, and if it stops, give CPR.</a:t>
            </a:r>
          </a:p>
        </p:txBody>
      </p:sp>
    </p:spTree>
    <p:extLst>
      <p:ext uri="{BB962C8B-B14F-4D97-AF65-F5344CB8AC3E}">
        <p14:creationId xmlns:p14="http://schemas.microsoft.com/office/powerpoint/2010/main" val="424513890"/>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0C45F-6620-4F8F-BA82-AE824958F52B}"/>
              </a:ext>
            </a:extLst>
          </p:cNvPr>
          <p:cNvSpPr>
            <a:spLocks noGrp="1"/>
          </p:cNvSpPr>
          <p:nvPr>
            <p:ph type="title"/>
          </p:nvPr>
        </p:nvSpPr>
        <p:spPr/>
        <p:txBody>
          <a:bodyPr/>
          <a:lstStyle/>
          <a:p>
            <a:r>
              <a:rPr lang="en-US" dirty="0"/>
              <a:t>Drug Emergencies </a:t>
            </a:r>
            <a:r>
              <a:rPr lang="en-US" sz="2000" dirty="0"/>
              <a:t>(1 of 2)</a:t>
            </a:r>
          </a:p>
        </p:txBody>
      </p:sp>
      <p:sp>
        <p:nvSpPr>
          <p:cNvPr id="3" name="Content Placeholder 2">
            <a:extLst>
              <a:ext uri="{FF2B5EF4-FFF2-40B4-BE49-F238E27FC236}">
                <a16:creationId xmlns:a16="http://schemas.microsoft.com/office/drawing/2014/main" id="{14C739B0-855A-458A-8EC0-5B41AD431AD3}"/>
              </a:ext>
            </a:extLst>
          </p:cNvPr>
          <p:cNvSpPr>
            <a:spLocks noGrp="1"/>
          </p:cNvSpPr>
          <p:nvPr>
            <p:ph idx="1"/>
          </p:nvPr>
        </p:nvSpPr>
        <p:spPr/>
        <p:txBody>
          <a:bodyPr/>
          <a:lstStyle/>
          <a:p>
            <a:r>
              <a:rPr lang="en-US" dirty="0"/>
              <a:t>Opioids are a classification of drugs that relieve pain.</a:t>
            </a:r>
          </a:p>
          <a:p>
            <a:pPr lvl="1"/>
            <a:r>
              <a:rPr lang="en-US" dirty="0"/>
              <a:t>They also trigger the release of endorphins, natural chemicals that boost happiness, and are highly addictive.</a:t>
            </a:r>
          </a:p>
          <a:p>
            <a:r>
              <a:rPr lang="en-US" dirty="0"/>
              <a:t>Like all medications, people can have adverse reactions to opioids.</a:t>
            </a:r>
          </a:p>
          <a:p>
            <a:r>
              <a:rPr lang="en-US" dirty="0"/>
              <a:t>Because opioids slow or even stop breathing, drug overdoses can be fatal.</a:t>
            </a:r>
          </a:p>
          <a:p>
            <a:r>
              <a:rPr lang="en-US" dirty="0"/>
              <a:t>Most opioids are narcotic pain relievers, such as morphine, heroin, methadone, fentanyl, and oxycodone.</a:t>
            </a:r>
          </a:p>
          <a:p>
            <a:endParaRPr lang="en-US" dirty="0"/>
          </a:p>
        </p:txBody>
      </p:sp>
    </p:spTree>
    <p:extLst>
      <p:ext uri="{BB962C8B-B14F-4D97-AF65-F5344CB8AC3E}">
        <p14:creationId xmlns:p14="http://schemas.microsoft.com/office/powerpoint/2010/main" val="3445768775"/>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0C45F-6620-4F8F-BA82-AE824958F52B}"/>
              </a:ext>
            </a:extLst>
          </p:cNvPr>
          <p:cNvSpPr>
            <a:spLocks noGrp="1"/>
          </p:cNvSpPr>
          <p:nvPr>
            <p:ph type="title"/>
          </p:nvPr>
        </p:nvSpPr>
        <p:spPr/>
        <p:txBody>
          <a:bodyPr/>
          <a:lstStyle/>
          <a:p>
            <a:r>
              <a:rPr lang="en-US" dirty="0"/>
              <a:t>Drug Emergencies </a:t>
            </a:r>
            <a:r>
              <a:rPr lang="en-US" sz="2000" dirty="0"/>
              <a:t>(2 of 2)</a:t>
            </a:r>
            <a:endParaRPr lang="en-US" dirty="0"/>
          </a:p>
        </p:txBody>
      </p:sp>
      <p:sp>
        <p:nvSpPr>
          <p:cNvPr id="3" name="Content Placeholder 2">
            <a:extLst>
              <a:ext uri="{FF2B5EF4-FFF2-40B4-BE49-F238E27FC236}">
                <a16:creationId xmlns:a16="http://schemas.microsoft.com/office/drawing/2014/main" id="{14C739B0-855A-458A-8EC0-5B41AD431AD3}"/>
              </a:ext>
            </a:extLst>
          </p:cNvPr>
          <p:cNvSpPr>
            <a:spLocks noGrp="1"/>
          </p:cNvSpPr>
          <p:nvPr>
            <p:ph idx="1"/>
          </p:nvPr>
        </p:nvSpPr>
        <p:spPr/>
        <p:txBody>
          <a:bodyPr/>
          <a:lstStyle/>
          <a:p>
            <a:r>
              <a:rPr lang="en-US" dirty="0"/>
              <a:t>A drug overdose can happen when a person:</a:t>
            </a:r>
          </a:p>
          <a:p>
            <a:pPr lvl="1"/>
            <a:r>
              <a:rPr lang="en-US" dirty="0"/>
              <a:t>Misunderstands the directions for use, unintentionally takes an extra dose, or deliberately misuses a prescription opioid or an illicit drug (eg, heroin)</a:t>
            </a:r>
          </a:p>
          <a:p>
            <a:pPr lvl="1"/>
            <a:r>
              <a:rPr lang="en-US" dirty="0"/>
              <a:t>Takes an opioid medication prescribed for someone else</a:t>
            </a:r>
          </a:p>
          <a:p>
            <a:pPr lvl="1"/>
            <a:r>
              <a:rPr lang="en-US" dirty="0"/>
              <a:t>Mixes opioids with other medications, alcohol, or over-the-counter (OTC) drugs</a:t>
            </a:r>
          </a:p>
        </p:txBody>
      </p:sp>
    </p:spTree>
    <p:extLst>
      <p:ext uri="{BB962C8B-B14F-4D97-AF65-F5344CB8AC3E}">
        <p14:creationId xmlns:p14="http://schemas.microsoft.com/office/powerpoint/2010/main" val="2137926035"/>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42032-E5AB-4E55-846B-A6D6A105F2A7}"/>
              </a:ext>
            </a:extLst>
          </p:cNvPr>
          <p:cNvSpPr>
            <a:spLocks noGrp="1"/>
          </p:cNvSpPr>
          <p:nvPr>
            <p:ph type="title"/>
          </p:nvPr>
        </p:nvSpPr>
        <p:spPr/>
        <p:txBody>
          <a:bodyPr/>
          <a:lstStyle/>
          <a:p>
            <a:r>
              <a:rPr lang="en-US" dirty="0"/>
              <a:t>Heatstroke </a:t>
            </a:r>
            <a:r>
              <a:rPr lang="en-US" sz="2000" dirty="0"/>
              <a:t>(1 of 3)</a:t>
            </a:r>
            <a:endParaRPr lang="en-US" dirty="0"/>
          </a:p>
        </p:txBody>
      </p:sp>
      <p:sp>
        <p:nvSpPr>
          <p:cNvPr id="3" name="Content Placeholder 2">
            <a:extLst>
              <a:ext uri="{FF2B5EF4-FFF2-40B4-BE49-F238E27FC236}">
                <a16:creationId xmlns:a16="http://schemas.microsoft.com/office/drawing/2014/main" id="{BFFB714F-ACAC-4E91-8614-0E7166E9CA82}"/>
              </a:ext>
            </a:extLst>
          </p:cNvPr>
          <p:cNvSpPr>
            <a:spLocks noGrp="1"/>
          </p:cNvSpPr>
          <p:nvPr>
            <p:ph idx="1"/>
          </p:nvPr>
        </p:nvSpPr>
        <p:spPr/>
        <p:txBody>
          <a:bodyPr/>
          <a:lstStyle/>
          <a:p>
            <a:r>
              <a:rPr lang="en-US" dirty="0"/>
              <a:t>Heatstroke is life-threatening. </a:t>
            </a:r>
          </a:p>
          <a:p>
            <a:pPr lvl="1"/>
            <a:r>
              <a:rPr lang="en-US" dirty="0"/>
              <a:t>Untreated heatstroke results in death.</a:t>
            </a:r>
          </a:p>
          <a:p>
            <a:r>
              <a:rPr lang="en-US" dirty="0"/>
              <a:t>There are two types of heatstroke:</a:t>
            </a:r>
          </a:p>
          <a:p>
            <a:pPr lvl="1"/>
            <a:r>
              <a:rPr lang="en-US" i="1" dirty="0"/>
              <a:t>Classic </a:t>
            </a:r>
            <a:r>
              <a:rPr lang="en-US" dirty="0"/>
              <a:t>heatstroke</a:t>
            </a:r>
          </a:p>
          <a:p>
            <a:pPr lvl="1"/>
            <a:r>
              <a:rPr lang="en-US" i="1" dirty="0"/>
              <a:t>Exertional </a:t>
            </a:r>
            <a:r>
              <a:rPr lang="en-US" dirty="0"/>
              <a:t>heatstroke</a:t>
            </a:r>
            <a:endParaRPr lang="en-US" i="1" dirty="0"/>
          </a:p>
        </p:txBody>
      </p:sp>
    </p:spTree>
    <p:extLst>
      <p:ext uri="{BB962C8B-B14F-4D97-AF65-F5344CB8AC3E}">
        <p14:creationId xmlns:p14="http://schemas.microsoft.com/office/powerpoint/2010/main" val="4066928365"/>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F6905-F183-4150-8ED1-A8813DE7AADA}"/>
              </a:ext>
            </a:extLst>
          </p:cNvPr>
          <p:cNvSpPr>
            <a:spLocks noGrp="1"/>
          </p:cNvSpPr>
          <p:nvPr>
            <p:ph type="title"/>
          </p:nvPr>
        </p:nvSpPr>
        <p:spPr/>
        <p:txBody>
          <a:bodyPr/>
          <a:lstStyle/>
          <a:p>
            <a:r>
              <a:rPr lang="en-US" dirty="0"/>
              <a:t>Opioid Overdose: What to Look For</a:t>
            </a:r>
          </a:p>
        </p:txBody>
      </p:sp>
      <p:sp>
        <p:nvSpPr>
          <p:cNvPr id="3" name="Content Placeholder 2">
            <a:extLst>
              <a:ext uri="{FF2B5EF4-FFF2-40B4-BE49-F238E27FC236}">
                <a16:creationId xmlns:a16="http://schemas.microsoft.com/office/drawing/2014/main" id="{1F8E8E77-2301-4751-849E-A86BD6C0DA95}"/>
              </a:ext>
            </a:extLst>
          </p:cNvPr>
          <p:cNvSpPr>
            <a:spLocks noGrp="1"/>
          </p:cNvSpPr>
          <p:nvPr>
            <p:ph sz="half" idx="1"/>
          </p:nvPr>
        </p:nvSpPr>
        <p:spPr/>
        <p:txBody>
          <a:bodyPr/>
          <a:lstStyle/>
          <a:p>
            <a:r>
              <a:rPr lang="en-US" dirty="0"/>
              <a:t>Extreme sleepiness or drowsiness</a:t>
            </a:r>
          </a:p>
          <a:p>
            <a:r>
              <a:rPr lang="en-US" dirty="0"/>
              <a:t>Unresponsive</a:t>
            </a:r>
          </a:p>
          <a:p>
            <a:r>
              <a:rPr lang="en-US" dirty="0"/>
              <a:t>Breathing problems: ranging from slow and shallow breathing to no breathing</a:t>
            </a:r>
          </a:p>
        </p:txBody>
      </p:sp>
      <p:sp>
        <p:nvSpPr>
          <p:cNvPr id="4" name="Content Placeholder 3">
            <a:extLst>
              <a:ext uri="{FF2B5EF4-FFF2-40B4-BE49-F238E27FC236}">
                <a16:creationId xmlns:a16="http://schemas.microsoft.com/office/drawing/2014/main" id="{10241CA3-CDF1-4CC0-A2FA-B74E979E9B4A}"/>
              </a:ext>
            </a:extLst>
          </p:cNvPr>
          <p:cNvSpPr>
            <a:spLocks noGrp="1"/>
          </p:cNvSpPr>
          <p:nvPr>
            <p:ph sz="half" idx="2"/>
          </p:nvPr>
        </p:nvSpPr>
        <p:spPr/>
        <p:txBody>
          <a:bodyPr/>
          <a:lstStyle/>
          <a:p>
            <a:r>
              <a:rPr lang="en-US" dirty="0"/>
              <a:t>Lips and nails turning blue</a:t>
            </a:r>
          </a:p>
          <a:p>
            <a:r>
              <a:rPr lang="en-US" dirty="0"/>
              <a:t>Skin feels cold and clammy</a:t>
            </a:r>
          </a:p>
          <a:p>
            <a:r>
              <a:rPr lang="en-US" dirty="0"/>
              <a:t>Extremely small pupils (the black circle in the center of the colored part of the eye)</a:t>
            </a:r>
          </a:p>
        </p:txBody>
      </p:sp>
    </p:spTree>
    <p:extLst>
      <p:ext uri="{BB962C8B-B14F-4D97-AF65-F5344CB8AC3E}">
        <p14:creationId xmlns:p14="http://schemas.microsoft.com/office/powerpoint/2010/main" val="1402514062"/>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a:extLst>
              <a:ext uri="{FF2B5EF4-FFF2-40B4-BE49-F238E27FC236}">
                <a16:creationId xmlns:a16="http://schemas.microsoft.com/office/drawing/2014/main" id="{D26CFD47-C264-4075-9056-C6CCEFC41166}"/>
              </a:ext>
            </a:extLst>
          </p:cNvPr>
          <p:cNvSpPr>
            <a:spLocks noGrp="1"/>
          </p:cNvSpPr>
          <p:nvPr>
            <p:ph type="title"/>
          </p:nvPr>
        </p:nvSpPr>
        <p:spPr/>
        <p:txBody>
          <a:bodyPr/>
          <a:lstStyle/>
          <a:p>
            <a:pPr eaLnBrk="1" hangingPunct="1"/>
            <a:r>
              <a:rPr lang="en-US" altLang="en-US" dirty="0"/>
              <a:t>Opioid Overdose: What to Do </a:t>
            </a:r>
            <a:r>
              <a:rPr lang="en-US" altLang="en-US" sz="2000" dirty="0"/>
              <a:t>(1 of 6)</a:t>
            </a:r>
          </a:p>
        </p:txBody>
      </p:sp>
      <p:sp>
        <p:nvSpPr>
          <p:cNvPr id="90114" name="Content Placeholder 2">
            <a:extLst>
              <a:ext uri="{FF2B5EF4-FFF2-40B4-BE49-F238E27FC236}">
                <a16:creationId xmlns:a16="http://schemas.microsoft.com/office/drawing/2014/main" id="{3C56DF54-5E15-497F-806E-FD461A891ACC}"/>
              </a:ext>
            </a:extLst>
          </p:cNvPr>
          <p:cNvSpPr>
            <a:spLocks noGrp="1"/>
          </p:cNvSpPr>
          <p:nvPr>
            <p:ph idx="1"/>
          </p:nvPr>
        </p:nvSpPr>
        <p:spPr>
          <a:xfrm>
            <a:off x="925513" y="1490663"/>
            <a:ext cx="10287000" cy="4699000"/>
          </a:xfrm>
        </p:spPr>
        <p:txBody>
          <a:bodyPr/>
          <a:lstStyle/>
          <a:p>
            <a:pPr eaLnBrk="1" hangingPunct="1"/>
            <a:r>
              <a:rPr lang="en-US" altLang="en-US"/>
              <a:t>When an </a:t>
            </a:r>
            <a:r>
              <a:rPr lang="en-US" altLang="en-US" i="1"/>
              <a:t>unresponsive</a:t>
            </a:r>
            <a:r>
              <a:rPr lang="en-US" altLang="en-US"/>
              <a:t> person is known or suspected to have taken an opioid drug, check for breathing.</a:t>
            </a:r>
          </a:p>
          <a:p>
            <a:pPr lvl="1" eaLnBrk="1" hangingPunct="1"/>
            <a:r>
              <a:rPr lang="en-US" altLang="en-US"/>
              <a:t>If the person is not breathing or is only gasping and there is someone to help, have the other person call 9-1-1 and get an AED and naloxone, while you begin CPR.</a:t>
            </a:r>
          </a:p>
          <a:p>
            <a:pPr lvl="1" eaLnBrk="1" hangingPunct="1"/>
            <a:r>
              <a:rPr lang="en-US" altLang="en-US"/>
              <a:t>If the person is not breathing and only gasping for air and you are alone, complete five cycles of CPR before leaving to call 9-1-1 and getting an AED and naloxone.</a:t>
            </a:r>
          </a:p>
        </p:txBody>
      </p:sp>
    </p:spTree>
  </p:cSld>
  <p:clrMapOvr>
    <a:masterClrMapping/>
  </p:clrMapOvr>
  <p:transition>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a:extLst>
              <a:ext uri="{FF2B5EF4-FFF2-40B4-BE49-F238E27FC236}">
                <a16:creationId xmlns:a16="http://schemas.microsoft.com/office/drawing/2014/main" id="{91FB85EF-1C38-464C-92D6-790C72118BE5}"/>
              </a:ext>
            </a:extLst>
          </p:cNvPr>
          <p:cNvSpPr>
            <a:spLocks noGrp="1"/>
          </p:cNvSpPr>
          <p:nvPr>
            <p:ph type="title"/>
          </p:nvPr>
        </p:nvSpPr>
        <p:spPr>
          <a:xfrm>
            <a:off x="0" y="120650"/>
            <a:ext cx="12192000" cy="1001713"/>
          </a:xfrm>
        </p:spPr>
        <p:txBody>
          <a:bodyPr/>
          <a:lstStyle/>
          <a:p>
            <a:r>
              <a:rPr lang="en-US" altLang="en-US" dirty="0"/>
              <a:t>Opioid Overdose: What to Do </a:t>
            </a:r>
            <a:r>
              <a:rPr lang="en-US" altLang="en-US" sz="2000" dirty="0"/>
              <a:t>(2 of 6)</a:t>
            </a:r>
          </a:p>
        </p:txBody>
      </p:sp>
      <p:sp>
        <p:nvSpPr>
          <p:cNvPr id="92162" name="Content Placeholder 2">
            <a:extLst>
              <a:ext uri="{FF2B5EF4-FFF2-40B4-BE49-F238E27FC236}">
                <a16:creationId xmlns:a16="http://schemas.microsoft.com/office/drawing/2014/main" id="{E22B4D96-75EC-4829-84E9-71A63DB004E2}"/>
              </a:ext>
            </a:extLst>
          </p:cNvPr>
          <p:cNvSpPr>
            <a:spLocks noGrp="1"/>
          </p:cNvSpPr>
          <p:nvPr>
            <p:ph idx="1"/>
          </p:nvPr>
        </p:nvSpPr>
        <p:spPr>
          <a:xfrm>
            <a:off x="925830" y="1490870"/>
            <a:ext cx="10287000" cy="4699047"/>
          </a:xfrm>
        </p:spPr>
        <p:txBody>
          <a:bodyPr/>
          <a:lstStyle/>
          <a:p>
            <a:r>
              <a:rPr lang="en-US" altLang="en-US" dirty="0"/>
              <a:t>Give naloxone if available.</a:t>
            </a:r>
          </a:p>
          <a:p>
            <a:pPr lvl="1"/>
            <a:r>
              <a:rPr lang="en-US" altLang="en-US" dirty="0"/>
              <a:t>Naloxone is a safe medicine that rapidly reverses a drug overdose. It is easy to use. It only reverses the effects of opioids. It has no effect on other drugs (eg, alcohol, stimulants).</a:t>
            </a:r>
          </a:p>
          <a:p>
            <a:pPr lvl="1"/>
            <a:r>
              <a:rPr lang="en-US" altLang="en-US" b="1" dirty="0"/>
              <a:t>DO NOT </a:t>
            </a:r>
            <a:r>
              <a:rPr lang="en-US" altLang="en-US" dirty="0"/>
              <a:t>delay giving CPR or compression-only CPR to an unresponsive person who is not breathing, while waiting for naloxone to work.</a:t>
            </a:r>
          </a:p>
          <a:p>
            <a:pPr lvl="1"/>
            <a:r>
              <a:rPr lang="en-US" altLang="en-US" dirty="0"/>
              <a:t>Naloxone is available in different forms:</a:t>
            </a:r>
          </a:p>
          <a:p>
            <a:pPr lvl="2"/>
            <a:r>
              <a:rPr lang="en-US" altLang="en-US" dirty="0"/>
              <a:t>Prefilled, single-dose nasal spray</a:t>
            </a:r>
          </a:p>
          <a:p>
            <a:pPr lvl="2"/>
            <a:r>
              <a:rPr lang="en-US" altLang="en-US" dirty="0"/>
              <a:t>Prefilled, single-dose auto-injector</a:t>
            </a:r>
          </a:p>
        </p:txBody>
      </p:sp>
    </p:spTree>
  </p:cSld>
  <p:clrMapOvr>
    <a:masterClrMapping/>
  </p:clrMapOvr>
  <p:transition>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D7BAD-4835-460A-9DD5-830CCE0C6ED2}"/>
              </a:ext>
            </a:extLst>
          </p:cNvPr>
          <p:cNvSpPr>
            <a:spLocks noGrp="1"/>
          </p:cNvSpPr>
          <p:nvPr>
            <p:ph type="title"/>
          </p:nvPr>
        </p:nvSpPr>
        <p:spPr/>
        <p:txBody>
          <a:bodyPr/>
          <a:lstStyle/>
          <a:p>
            <a:r>
              <a:rPr lang="en-US" altLang="en-US" dirty="0"/>
              <a:t>Opioid Overdose: What to Do </a:t>
            </a:r>
            <a:r>
              <a:rPr lang="en-US" altLang="en-US" sz="2000" dirty="0"/>
              <a:t>(3 of 6)</a:t>
            </a:r>
            <a:endParaRPr lang="en-US" dirty="0"/>
          </a:p>
        </p:txBody>
      </p:sp>
      <p:sp>
        <p:nvSpPr>
          <p:cNvPr id="3" name="Content Placeholder 2">
            <a:extLst>
              <a:ext uri="{FF2B5EF4-FFF2-40B4-BE49-F238E27FC236}">
                <a16:creationId xmlns:a16="http://schemas.microsoft.com/office/drawing/2014/main" id="{B2AD5494-A70F-4EA6-91CC-CCA4B019CFF6}"/>
              </a:ext>
            </a:extLst>
          </p:cNvPr>
          <p:cNvSpPr>
            <a:spLocks noGrp="1"/>
          </p:cNvSpPr>
          <p:nvPr>
            <p:ph sz="half" idx="1"/>
          </p:nvPr>
        </p:nvSpPr>
        <p:spPr/>
        <p:txBody>
          <a:bodyPr/>
          <a:lstStyle/>
          <a:p>
            <a:r>
              <a:rPr lang="en-US" dirty="0"/>
              <a:t>To administer a prefilled, single-dose naloxone nasal spray (Narcan):</a:t>
            </a:r>
          </a:p>
          <a:p>
            <a:pPr lvl="1"/>
            <a:r>
              <a:rPr lang="en-US" dirty="0"/>
              <a:t>Place the person flat on their back, with the head tilted back. </a:t>
            </a:r>
          </a:p>
          <a:p>
            <a:pPr lvl="1"/>
            <a:r>
              <a:rPr lang="en-US" dirty="0"/>
              <a:t>Administer the spray into one nostril.</a:t>
            </a:r>
          </a:p>
          <a:p>
            <a:pPr lvl="1"/>
            <a:r>
              <a:rPr lang="en-US" dirty="0"/>
              <a:t>If there is no recovery within 2–3 minutes and another nasal spray device is available, repeat the dose in the other nostril.</a:t>
            </a:r>
          </a:p>
        </p:txBody>
      </p:sp>
      <p:pic>
        <p:nvPicPr>
          <p:cNvPr id="6" name="Picture 5">
            <a:extLst>
              <a:ext uri="{FF2B5EF4-FFF2-40B4-BE49-F238E27FC236}">
                <a16:creationId xmlns:a16="http://schemas.microsoft.com/office/drawing/2014/main" id="{38917B0D-F964-4DC0-9397-CD90DD50BB70}"/>
              </a:ext>
            </a:extLst>
          </p:cNvPr>
          <p:cNvPicPr>
            <a:picLocks noChangeAspect="1"/>
          </p:cNvPicPr>
          <p:nvPr/>
        </p:nvPicPr>
        <p:blipFill>
          <a:blip r:embed="rId2"/>
          <a:stretch>
            <a:fillRect/>
          </a:stretch>
        </p:blipFill>
        <p:spPr>
          <a:xfrm rot="5400000">
            <a:off x="7364790" y="518400"/>
            <a:ext cx="3276600" cy="5161904"/>
          </a:xfrm>
          <a:prstGeom prst="rect">
            <a:avLst/>
          </a:prstGeom>
        </p:spPr>
      </p:pic>
      <p:sp>
        <p:nvSpPr>
          <p:cNvPr id="7" name="TextBox 4">
            <a:extLst>
              <a:ext uri="{FF2B5EF4-FFF2-40B4-BE49-F238E27FC236}">
                <a16:creationId xmlns:a16="http://schemas.microsoft.com/office/drawing/2014/main" id="{F1CFB02B-EF87-440C-AE17-5DCEEFC553A7}"/>
              </a:ext>
            </a:extLst>
          </p:cNvPr>
          <p:cNvSpPr txBox="1">
            <a:spLocks noChangeArrowheads="1"/>
          </p:cNvSpPr>
          <p:nvPr/>
        </p:nvSpPr>
        <p:spPr bwMode="auto">
          <a:xfrm>
            <a:off x="6443476" y="4707172"/>
            <a:ext cx="55199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ts val="3200"/>
              </a:lnSpc>
              <a:spcBef>
                <a:spcPts val="1500"/>
              </a:spcBef>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1pPr>
            <a:lvl2pPr marL="685800" indent="-228600">
              <a:lnSpc>
                <a:spcPts val="3200"/>
              </a:lnSpc>
              <a:spcBef>
                <a:spcPts val="3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ts val="3200"/>
              </a:lnSpc>
              <a:spcBef>
                <a:spcPts val="300"/>
              </a:spcBef>
              <a:buFont typeface="Courier New" panose="02070309020205020404" pitchFamily="49" charset="0"/>
              <a:buChar char="o"/>
              <a:defRPr sz="2200">
                <a:solidFill>
                  <a:schemeClr val="tx1"/>
                </a:solidFill>
                <a:latin typeface="Arial" panose="020B0604020202020204" pitchFamily="34" charset="0"/>
                <a:cs typeface="Arial" panose="020B0604020202020204" pitchFamily="34" charset="0"/>
              </a:defRPr>
            </a:lvl3pPr>
            <a:lvl4pPr marL="1600200" indent="-228600">
              <a:lnSpc>
                <a:spcPts val="3200"/>
              </a:lnSpc>
              <a:buSzPct val="9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lnSpc>
                <a:spcPts val="3200"/>
              </a:lnSpc>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r>
              <a:rPr lang="en-IN" altLang="en-US" sz="1800" b="1" dirty="0"/>
              <a:t>FIGURE 6-5 </a:t>
            </a:r>
            <a:r>
              <a:rPr lang="en-US" sz="1800" dirty="0"/>
              <a:t>Nasal spray naloxone administration</a:t>
            </a:r>
            <a:endParaRPr lang="en-US" altLang="en-US" sz="1800" dirty="0"/>
          </a:p>
        </p:txBody>
      </p:sp>
      <p:sp>
        <p:nvSpPr>
          <p:cNvPr id="8" name="TextBox 5">
            <a:extLst>
              <a:ext uri="{FF2B5EF4-FFF2-40B4-BE49-F238E27FC236}">
                <a16:creationId xmlns:a16="http://schemas.microsoft.com/office/drawing/2014/main" id="{213FA154-4BE6-45D2-90CF-3E9EC8EE8B37}"/>
              </a:ext>
            </a:extLst>
          </p:cNvPr>
          <p:cNvSpPr txBox="1">
            <a:spLocks noChangeArrowheads="1"/>
          </p:cNvSpPr>
          <p:nvPr/>
        </p:nvSpPr>
        <p:spPr bwMode="auto">
          <a:xfrm>
            <a:off x="6443476" y="5038241"/>
            <a:ext cx="33528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ts val="3200"/>
              </a:lnSpc>
              <a:spcBef>
                <a:spcPts val="1500"/>
              </a:spcBef>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1pPr>
            <a:lvl2pPr marL="685800" indent="-228600">
              <a:lnSpc>
                <a:spcPts val="3200"/>
              </a:lnSpc>
              <a:spcBef>
                <a:spcPts val="3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ts val="3200"/>
              </a:lnSpc>
              <a:spcBef>
                <a:spcPts val="300"/>
              </a:spcBef>
              <a:buFont typeface="Courier New" panose="02070309020205020404" pitchFamily="49" charset="0"/>
              <a:buChar char="o"/>
              <a:defRPr sz="2200">
                <a:solidFill>
                  <a:schemeClr val="tx1"/>
                </a:solidFill>
                <a:latin typeface="Arial" panose="020B0604020202020204" pitchFamily="34" charset="0"/>
                <a:cs typeface="Arial" panose="020B0604020202020204" pitchFamily="34" charset="0"/>
              </a:defRPr>
            </a:lvl3pPr>
            <a:lvl4pPr marL="1600200" indent="-228600">
              <a:lnSpc>
                <a:spcPts val="3200"/>
              </a:lnSpc>
              <a:buSzPct val="90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lnSpc>
                <a:spcPts val="3200"/>
              </a:lnSpc>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ts val="3200"/>
              </a:lnSpc>
              <a:spcBef>
                <a:spcPct val="0"/>
              </a:spcBef>
              <a:spcAft>
                <a:spcPct val="0"/>
              </a:spcAft>
              <a:buSzPct val="850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r>
              <a:rPr lang="en-IN" altLang="en-US" sz="1000" dirty="0"/>
              <a:t>© Jones &amp; Bartlett Learning.</a:t>
            </a:r>
            <a:endParaRPr lang="en-US" altLang="en-US" sz="1000" dirty="0"/>
          </a:p>
        </p:txBody>
      </p:sp>
    </p:spTree>
    <p:extLst>
      <p:ext uri="{BB962C8B-B14F-4D97-AF65-F5344CB8AC3E}">
        <p14:creationId xmlns:p14="http://schemas.microsoft.com/office/powerpoint/2010/main" val="3970023882"/>
      </p:ext>
    </p:extLst>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a:extLst>
              <a:ext uri="{FF2B5EF4-FFF2-40B4-BE49-F238E27FC236}">
                <a16:creationId xmlns:a16="http://schemas.microsoft.com/office/drawing/2014/main" id="{91FB85EF-1C38-464C-92D6-790C72118BE5}"/>
              </a:ext>
            </a:extLst>
          </p:cNvPr>
          <p:cNvSpPr>
            <a:spLocks noGrp="1"/>
          </p:cNvSpPr>
          <p:nvPr>
            <p:ph type="title"/>
          </p:nvPr>
        </p:nvSpPr>
        <p:spPr>
          <a:xfrm>
            <a:off x="0" y="120650"/>
            <a:ext cx="12192000" cy="1001713"/>
          </a:xfrm>
        </p:spPr>
        <p:txBody>
          <a:bodyPr/>
          <a:lstStyle/>
          <a:p>
            <a:r>
              <a:rPr lang="en-US" altLang="en-US" dirty="0"/>
              <a:t>Opioid Overdose: What to Do </a:t>
            </a:r>
            <a:r>
              <a:rPr lang="en-US" altLang="en-US" sz="2000" dirty="0"/>
              <a:t>(4 of 6)</a:t>
            </a:r>
          </a:p>
        </p:txBody>
      </p:sp>
      <p:sp>
        <p:nvSpPr>
          <p:cNvPr id="92162" name="Content Placeholder 2">
            <a:extLst>
              <a:ext uri="{FF2B5EF4-FFF2-40B4-BE49-F238E27FC236}">
                <a16:creationId xmlns:a16="http://schemas.microsoft.com/office/drawing/2014/main" id="{E22B4D96-75EC-4829-84E9-71A63DB004E2}"/>
              </a:ext>
            </a:extLst>
          </p:cNvPr>
          <p:cNvSpPr>
            <a:spLocks noGrp="1"/>
          </p:cNvSpPr>
          <p:nvPr>
            <p:ph idx="1"/>
          </p:nvPr>
        </p:nvSpPr>
        <p:spPr>
          <a:xfrm>
            <a:off x="925830" y="1490870"/>
            <a:ext cx="10287000" cy="4699047"/>
          </a:xfrm>
        </p:spPr>
        <p:txBody>
          <a:bodyPr/>
          <a:lstStyle/>
          <a:p>
            <a:r>
              <a:rPr lang="en-US" altLang="en-US" dirty="0"/>
              <a:t>To administer prefilled, single-dose naloxone auto-injector (</a:t>
            </a:r>
            <a:r>
              <a:rPr lang="en-US" altLang="en-US" dirty="0" err="1"/>
              <a:t>Evzio</a:t>
            </a:r>
            <a:r>
              <a:rPr lang="en-US" altLang="en-US" dirty="0"/>
              <a:t>):</a:t>
            </a:r>
          </a:p>
          <a:p>
            <a:pPr lvl="1"/>
            <a:r>
              <a:rPr lang="en-US" altLang="en-US" dirty="0"/>
              <a:t>Pull the device out of the case.</a:t>
            </a:r>
          </a:p>
          <a:p>
            <a:pPr lvl="1"/>
            <a:r>
              <a:rPr lang="en-US" altLang="en-US" dirty="0"/>
              <a:t>Once activated, the device provides voice directions (similar to automated defibrillators).</a:t>
            </a:r>
          </a:p>
          <a:p>
            <a:pPr lvl="1"/>
            <a:r>
              <a:rPr lang="en-US" altLang="en-US" dirty="0"/>
              <a:t>Inject into the person’s outer thigh (similar to an epinephrine auto-injector).</a:t>
            </a:r>
          </a:p>
          <a:p>
            <a:pPr lvl="2"/>
            <a:r>
              <a:rPr lang="en-US" altLang="en-US" dirty="0"/>
              <a:t>It can be given through clothing (eg, pants, jeans) if necessary.</a:t>
            </a:r>
          </a:p>
          <a:p>
            <a:pPr lvl="1"/>
            <a:r>
              <a:rPr lang="en-US" altLang="en-US" dirty="0"/>
              <a:t>If the electronic voice directions do not work, the device can still deliver the naloxone dose.</a:t>
            </a:r>
          </a:p>
          <a:p>
            <a:pPr lvl="1"/>
            <a:r>
              <a:rPr lang="en-US" altLang="en-US" dirty="0"/>
              <a:t>If there is no recovery within 2–3 minutes and there is another auto-injector available, repeat the dose.</a:t>
            </a:r>
          </a:p>
        </p:txBody>
      </p:sp>
    </p:spTree>
    <p:extLst>
      <p:ext uri="{BB962C8B-B14F-4D97-AF65-F5344CB8AC3E}">
        <p14:creationId xmlns:p14="http://schemas.microsoft.com/office/powerpoint/2010/main" val="2547953663"/>
      </p:ext>
    </p:extLst>
  </p:cSld>
  <p:clrMapOvr>
    <a:masterClrMapping/>
  </p:clrMapOvr>
  <p:transition>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a:extLst>
              <a:ext uri="{FF2B5EF4-FFF2-40B4-BE49-F238E27FC236}">
                <a16:creationId xmlns:a16="http://schemas.microsoft.com/office/drawing/2014/main" id="{07DEF5A8-F409-471C-96F0-161E9A805D8D}"/>
              </a:ext>
            </a:extLst>
          </p:cNvPr>
          <p:cNvSpPr>
            <a:spLocks noGrp="1"/>
          </p:cNvSpPr>
          <p:nvPr>
            <p:ph type="title"/>
          </p:nvPr>
        </p:nvSpPr>
        <p:spPr/>
        <p:txBody>
          <a:bodyPr/>
          <a:lstStyle/>
          <a:p>
            <a:pPr eaLnBrk="1" hangingPunct="1"/>
            <a:r>
              <a:rPr lang="en-US" altLang="en-US" dirty="0"/>
              <a:t>Opioid Overdose: What to Do </a:t>
            </a:r>
            <a:r>
              <a:rPr lang="en-US" altLang="en-US" sz="2000" dirty="0"/>
              <a:t>(5 of 6)</a:t>
            </a:r>
            <a:endParaRPr lang="en-US" altLang="en-US" dirty="0"/>
          </a:p>
        </p:txBody>
      </p:sp>
      <p:sp>
        <p:nvSpPr>
          <p:cNvPr id="94210" name="Content Placeholder 2">
            <a:extLst>
              <a:ext uri="{FF2B5EF4-FFF2-40B4-BE49-F238E27FC236}">
                <a16:creationId xmlns:a16="http://schemas.microsoft.com/office/drawing/2014/main" id="{124D9682-032F-459E-AE6D-4DC98B887FF8}"/>
              </a:ext>
            </a:extLst>
          </p:cNvPr>
          <p:cNvSpPr>
            <a:spLocks noGrp="1"/>
          </p:cNvSpPr>
          <p:nvPr>
            <p:ph idx="1"/>
          </p:nvPr>
        </p:nvSpPr>
        <p:spPr>
          <a:xfrm>
            <a:off x="925513" y="1490663"/>
            <a:ext cx="10287000" cy="4699000"/>
          </a:xfrm>
        </p:spPr>
        <p:txBody>
          <a:bodyPr/>
          <a:lstStyle/>
          <a:p>
            <a:pPr eaLnBrk="1" hangingPunct="1"/>
            <a:r>
              <a:rPr lang="en-US" altLang="en-US"/>
              <a:t>If naloxone has been given and the person becomes responsive and breathing, monitor breathing and if breathing stops, begin CPR. Be sure to stay with the person until EMS arrives. The person should receive medical care, even if they have recovered. </a:t>
            </a:r>
          </a:p>
          <a:p>
            <a:pPr eaLnBrk="1" hangingPunct="1"/>
            <a:r>
              <a:rPr lang="en-US" altLang="en-US"/>
              <a:t>If naloxone is not available, stay with the person until EMS arrives. Place the person on their side (recovery position) to keep the airway open. Monitor breathing and if breathing stops, begin CPR.</a:t>
            </a:r>
          </a:p>
          <a:p>
            <a:pPr eaLnBrk="1" hangingPunct="1"/>
            <a:r>
              <a:rPr lang="en-US" altLang="en-US"/>
              <a:t>If possible to do quickly and safely, try to identify the drug. Look for medicine bottles or ask bystanders.</a:t>
            </a:r>
          </a:p>
        </p:txBody>
      </p:sp>
    </p:spTree>
  </p:cSld>
  <p:clrMapOvr>
    <a:masterClrMapping/>
  </p:clrMapOvr>
  <p:transition>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a:extLst>
              <a:ext uri="{FF2B5EF4-FFF2-40B4-BE49-F238E27FC236}">
                <a16:creationId xmlns:a16="http://schemas.microsoft.com/office/drawing/2014/main" id="{72A0F9DF-DB42-4087-BB0C-47DC96F77EB8}"/>
              </a:ext>
            </a:extLst>
          </p:cNvPr>
          <p:cNvSpPr>
            <a:spLocks noGrp="1"/>
          </p:cNvSpPr>
          <p:nvPr>
            <p:ph type="title"/>
          </p:nvPr>
        </p:nvSpPr>
        <p:spPr>
          <a:xfrm>
            <a:off x="0" y="120650"/>
            <a:ext cx="12192000" cy="1001713"/>
          </a:xfrm>
        </p:spPr>
        <p:txBody>
          <a:bodyPr/>
          <a:lstStyle/>
          <a:p>
            <a:r>
              <a:rPr lang="en-US" altLang="en-US" dirty="0"/>
              <a:t>Opioid Overdose: What to Do </a:t>
            </a:r>
            <a:r>
              <a:rPr lang="en-US" altLang="en-US" sz="2000" dirty="0"/>
              <a:t>(6 of 6)</a:t>
            </a:r>
          </a:p>
        </p:txBody>
      </p:sp>
      <p:sp>
        <p:nvSpPr>
          <p:cNvPr id="96258" name="Content Placeholder 2">
            <a:extLst>
              <a:ext uri="{FF2B5EF4-FFF2-40B4-BE49-F238E27FC236}">
                <a16:creationId xmlns:a16="http://schemas.microsoft.com/office/drawing/2014/main" id="{9479506D-0CB2-4788-A1D1-10AA053C8F79}"/>
              </a:ext>
            </a:extLst>
          </p:cNvPr>
          <p:cNvSpPr>
            <a:spLocks noGrp="1"/>
          </p:cNvSpPr>
          <p:nvPr>
            <p:ph idx="1"/>
          </p:nvPr>
        </p:nvSpPr>
        <p:spPr>
          <a:xfrm>
            <a:off x="925830" y="1490870"/>
            <a:ext cx="10287000" cy="4699047"/>
          </a:xfrm>
        </p:spPr>
        <p:txBody>
          <a:bodyPr/>
          <a:lstStyle/>
          <a:p>
            <a:r>
              <a:rPr lang="en-US" altLang="en-US" dirty="0"/>
              <a:t>Important:</a:t>
            </a:r>
          </a:p>
          <a:p>
            <a:pPr lvl="1"/>
            <a:r>
              <a:rPr lang="en-US" altLang="en-US" dirty="0"/>
              <a:t>The effects of the opioid often outlast the effect of naloxone and a second dose may be required.</a:t>
            </a:r>
          </a:p>
          <a:p>
            <a:pPr lvl="1"/>
            <a:r>
              <a:rPr lang="en-US" altLang="en-US" dirty="0"/>
              <a:t>Some opioids are strong and might require multiple doses of naloxone.</a:t>
            </a:r>
          </a:p>
          <a:p>
            <a:pPr lvl="1"/>
            <a:r>
              <a:rPr lang="en-US" altLang="en-US" dirty="0"/>
              <a:t>Anyone who is taking opioids or is at risk of an overdose should carry naloxone in case of emergencies.</a:t>
            </a:r>
          </a:p>
          <a:p>
            <a:pPr lvl="1"/>
            <a:r>
              <a:rPr lang="en-US" altLang="en-US" dirty="0"/>
              <a:t>All 50 states allow the purchasing of naloxone with a physician’s prescription.</a:t>
            </a:r>
          </a:p>
          <a:p>
            <a:pPr lvl="1"/>
            <a:r>
              <a:rPr lang="en-US" altLang="en-US" dirty="0"/>
              <a:t>Most states allow behind-the-counter (without a prescription) purchasing of naloxone.</a:t>
            </a:r>
          </a:p>
        </p:txBody>
      </p:sp>
    </p:spTree>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DFEBB-32E5-47A2-AC59-542D92BA6380}"/>
              </a:ext>
            </a:extLst>
          </p:cNvPr>
          <p:cNvSpPr>
            <a:spLocks noGrp="1"/>
          </p:cNvSpPr>
          <p:nvPr>
            <p:ph type="title"/>
          </p:nvPr>
        </p:nvSpPr>
        <p:spPr/>
        <p:txBody>
          <a:bodyPr/>
          <a:lstStyle/>
          <a:p>
            <a:r>
              <a:rPr lang="en-US" dirty="0"/>
              <a:t>Heatstroke </a:t>
            </a:r>
            <a:r>
              <a:rPr lang="en-US" sz="2000" dirty="0"/>
              <a:t>(2 of 3)</a:t>
            </a:r>
            <a:endParaRPr lang="en-US" dirty="0"/>
          </a:p>
        </p:txBody>
      </p:sp>
      <p:sp>
        <p:nvSpPr>
          <p:cNvPr id="3" name="Content Placeholder 2">
            <a:extLst>
              <a:ext uri="{FF2B5EF4-FFF2-40B4-BE49-F238E27FC236}">
                <a16:creationId xmlns:a16="http://schemas.microsoft.com/office/drawing/2014/main" id="{8FA1E0FD-2290-4A0C-91C2-0B254E3AC720}"/>
              </a:ext>
            </a:extLst>
          </p:cNvPr>
          <p:cNvSpPr>
            <a:spLocks noGrp="1"/>
          </p:cNvSpPr>
          <p:nvPr>
            <p:ph sz="half" idx="1"/>
          </p:nvPr>
        </p:nvSpPr>
        <p:spPr/>
        <p:txBody>
          <a:bodyPr/>
          <a:lstStyle/>
          <a:p>
            <a:r>
              <a:rPr lang="en-US" dirty="0"/>
              <a:t>Classic heat stroke</a:t>
            </a:r>
          </a:p>
          <a:p>
            <a:pPr lvl="1"/>
            <a:r>
              <a:rPr lang="en-US" dirty="0"/>
              <a:t>Occurs in:</a:t>
            </a:r>
          </a:p>
          <a:p>
            <a:pPr lvl="2"/>
            <a:r>
              <a:rPr lang="en-US" dirty="0"/>
              <a:t>Older people</a:t>
            </a:r>
          </a:p>
          <a:p>
            <a:pPr lvl="2"/>
            <a:r>
              <a:rPr lang="en-US" dirty="0"/>
              <a:t>People who are chronically ill or sedentary</a:t>
            </a:r>
          </a:p>
          <a:p>
            <a:pPr lvl="2"/>
            <a:r>
              <a:rPr lang="en-US" dirty="0"/>
              <a:t>People who take certain prescription medications</a:t>
            </a:r>
          </a:p>
          <a:p>
            <a:pPr lvl="2"/>
            <a:r>
              <a:rPr lang="en-US" dirty="0"/>
              <a:t>People who are abusing drugs or alcohol</a:t>
            </a:r>
          </a:p>
          <a:p>
            <a:pPr lvl="1"/>
            <a:r>
              <a:rPr lang="en-US" dirty="0"/>
              <a:t>Common during heat waves</a:t>
            </a:r>
          </a:p>
          <a:p>
            <a:pPr lvl="1"/>
            <a:r>
              <a:rPr lang="en-US" dirty="0"/>
              <a:t>Affected people do not sweat</a:t>
            </a:r>
          </a:p>
        </p:txBody>
      </p:sp>
      <p:sp>
        <p:nvSpPr>
          <p:cNvPr id="4" name="Content Placeholder 3">
            <a:extLst>
              <a:ext uri="{FF2B5EF4-FFF2-40B4-BE49-F238E27FC236}">
                <a16:creationId xmlns:a16="http://schemas.microsoft.com/office/drawing/2014/main" id="{C80593FD-B217-4C73-BE41-14822756F164}"/>
              </a:ext>
            </a:extLst>
          </p:cNvPr>
          <p:cNvSpPr>
            <a:spLocks noGrp="1"/>
          </p:cNvSpPr>
          <p:nvPr>
            <p:ph sz="half" idx="2"/>
          </p:nvPr>
        </p:nvSpPr>
        <p:spPr/>
        <p:txBody>
          <a:bodyPr/>
          <a:lstStyle/>
          <a:p>
            <a:r>
              <a:rPr lang="en-US" dirty="0"/>
              <a:t>Exertional heatstroke</a:t>
            </a:r>
          </a:p>
          <a:p>
            <a:pPr lvl="1"/>
            <a:r>
              <a:rPr lang="en-US" dirty="0"/>
              <a:t>Affects young, healthy people who are not acclimatized to the heat.</a:t>
            </a:r>
          </a:p>
          <a:p>
            <a:pPr lvl="1"/>
            <a:r>
              <a:rPr lang="en-US" dirty="0"/>
              <a:t>Usually occurs during strenuous activity. </a:t>
            </a:r>
          </a:p>
          <a:p>
            <a:pPr lvl="1"/>
            <a:r>
              <a:rPr lang="en-US" dirty="0"/>
              <a:t>Sweating is prevalent in about 50% of affected people</a:t>
            </a:r>
          </a:p>
          <a:p>
            <a:pPr lvl="1"/>
            <a:endParaRPr lang="en-US" dirty="0"/>
          </a:p>
        </p:txBody>
      </p:sp>
    </p:spTree>
    <p:extLst>
      <p:ext uri="{BB962C8B-B14F-4D97-AF65-F5344CB8AC3E}">
        <p14:creationId xmlns:p14="http://schemas.microsoft.com/office/powerpoint/2010/main" val="1971438367"/>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D962B-7EEF-4782-89AF-CEC568EC7FA2}"/>
              </a:ext>
            </a:extLst>
          </p:cNvPr>
          <p:cNvSpPr>
            <a:spLocks noGrp="1"/>
          </p:cNvSpPr>
          <p:nvPr>
            <p:ph type="title"/>
          </p:nvPr>
        </p:nvSpPr>
        <p:spPr/>
        <p:txBody>
          <a:bodyPr/>
          <a:lstStyle/>
          <a:p>
            <a:r>
              <a:rPr lang="en-US" dirty="0"/>
              <a:t>Heatstroke </a:t>
            </a:r>
            <a:r>
              <a:rPr lang="en-US" sz="2000" dirty="0"/>
              <a:t>(3 of 3)</a:t>
            </a:r>
          </a:p>
        </p:txBody>
      </p:sp>
      <p:sp>
        <p:nvSpPr>
          <p:cNvPr id="3" name="Content Placeholder 2">
            <a:extLst>
              <a:ext uri="{FF2B5EF4-FFF2-40B4-BE49-F238E27FC236}">
                <a16:creationId xmlns:a16="http://schemas.microsoft.com/office/drawing/2014/main" id="{CF57C387-3BB3-4034-919B-9EC73C0F82D8}"/>
              </a:ext>
            </a:extLst>
          </p:cNvPr>
          <p:cNvSpPr>
            <a:spLocks noGrp="1"/>
          </p:cNvSpPr>
          <p:nvPr>
            <p:ph idx="1"/>
          </p:nvPr>
        </p:nvSpPr>
        <p:spPr/>
        <p:txBody>
          <a:bodyPr/>
          <a:lstStyle/>
          <a:p>
            <a:r>
              <a:rPr lang="en-US" dirty="0"/>
              <a:t>People often confuse the difference between heatstroke and heat exhaustion.</a:t>
            </a:r>
          </a:p>
          <a:p>
            <a:pPr lvl="1"/>
            <a:r>
              <a:rPr lang="en-US" dirty="0"/>
              <a:t>The chief difference is those with heatstroke have an altered mental status, skin that is hot to the touch, and a body temperature of 140°F or higher.</a:t>
            </a:r>
          </a:p>
          <a:p>
            <a:pPr lvl="1"/>
            <a:r>
              <a:rPr lang="en-US" dirty="0"/>
              <a:t>Heatstroke is life-threatening and must be treated immediately</a:t>
            </a:r>
          </a:p>
          <a:p>
            <a:endParaRPr lang="en-US" dirty="0"/>
          </a:p>
        </p:txBody>
      </p:sp>
    </p:spTree>
    <p:extLst>
      <p:ext uri="{BB962C8B-B14F-4D97-AF65-F5344CB8AC3E}">
        <p14:creationId xmlns:p14="http://schemas.microsoft.com/office/powerpoint/2010/main" val="534808367"/>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8E6E9-FDF4-4259-BE8B-2CD60C13D359}"/>
              </a:ext>
            </a:extLst>
          </p:cNvPr>
          <p:cNvSpPr>
            <a:spLocks noGrp="1"/>
          </p:cNvSpPr>
          <p:nvPr>
            <p:ph type="title"/>
          </p:nvPr>
        </p:nvSpPr>
        <p:spPr/>
        <p:txBody>
          <a:bodyPr/>
          <a:lstStyle/>
          <a:p>
            <a:r>
              <a:rPr lang="en-US" dirty="0"/>
              <a:t>Heatstroke: What to Look For</a:t>
            </a:r>
          </a:p>
        </p:txBody>
      </p:sp>
      <p:sp>
        <p:nvSpPr>
          <p:cNvPr id="3" name="Content Placeholder 2">
            <a:extLst>
              <a:ext uri="{FF2B5EF4-FFF2-40B4-BE49-F238E27FC236}">
                <a16:creationId xmlns:a16="http://schemas.microsoft.com/office/drawing/2014/main" id="{A5E5250C-7B60-41F5-8C30-A0322FBE125F}"/>
              </a:ext>
            </a:extLst>
          </p:cNvPr>
          <p:cNvSpPr>
            <a:spLocks noGrp="1"/>
          </p:cNvSpPr>
          <p:nvPr>
            <p:ph idx="1"/>
          </p:nvPr>
        </p:nvSpPr>
        <p:spPr/>
        <p:txBody>
          <a:bodyPr/>
          <a:lstStyle/>
          <a:p>
            <a:r>
              <a:rPr lang="en-US" dirty="0"/>
              <a:t>Extremely hot skin</a:t>
            </a:r>
          </a:p>
          <a:p>
            <a:r>
              <a:rPr lang="en-US" dirty="0"/>
              <a:t>Skin is usually dry, but may be wet from sweating related to strenuous work or exercise.</a:t>
            </a:r>
          </a:p>
        </p:txBody>
      </p:sp>
    </p:spTree>
    <p:extLst>
      <p:ext uri="{BB962C8B-B14F-4D97-AF65-F5344CB8AC3E}">
        <p14:creationId xmlns:p14="http://schemas.microsoft.com/office/powerpoint/2010/main" val="2612115309"/>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a:extLst>
              <a:ext uri="{FF2B5EF4-FFF2-40B4-BE49-F238E27FC236}">
                <a16:creationId xmlns:a16="http://schemas.microsoft.com/office/drawing/2014/main" id="{5EDB8B0F-0144-4B1D-9C85-5B0C2C9E73EC}"/>
              </a:ext>
            </a:extLst>
          </p:cNvPr>
          <p:cNvSpPr>
            <a:spLocks noGrp="1"/>
          </p:cNvSpPr>
          <p:nvPr>
            <p:ph type="title"/>
          </p:nvPr>
        </p:nvSpPr>
        <p:spPr/>
        <p:txBody>
          <a:bodyPr/>
          <a:lstStyle/>
          <a:p>
            <a:pPr eaLnBrk="1" hangingPunct="1"/>
            <a:r>
              <a:rPr lang="en-US" altLang="en-US" dirty="0"/>
              <a:t>Heatstroke: What to Do </a:t>
            </a:r>
            <a:r>
              <a:rPr lang="en-US" altLang="en-US" sz="2000" dirty="0"/>
              <a:t>(1 of 4)</a:t>
            </a:r>
          </a:p>
        </p:txBody>
      </p:sp>
      <p:sp>
        <p:nvSpPr>
          <p:cNvPr id="8195" name="Content Placeholder 2">
            <a:extLst>
              <a:ext uri="{FF2B5EF4-FFF2-40B4-BE49-F238E27FC236}">
                <a16:creationId xmlns:a16="http://schemas.microsoft.com/office/drawing/2014/main" id="{642890A3-8AD0-463E-8EEA-D327985D46F0}"/>
              </a:ext>
            </a:extLst>
          </p:cNvPr>
          <p:cNvSpPr>
            <a:spLocks noGrp="1"/>
          </p:cNvSpPr>
          <p:nvPr>
            <p:ph idx="1"/>
          </p:nvPr>
        </p:nvSpPr>
        <p:spPr>
          <a:xfrm>
            <a:off x="914400" y="1524000"/>
            <a:ext cx="9372600" cy="4525963"/>
          </a:xfrm>
        </p:spPr>
        <p:txBody>
          <a:bodyPr/>
          <a:lstStyle/>
          <a:p>
            <a:pPr eaLnBrk="1" hangingPunct="1">
              <a:defRPr/>
            </a:pPr>
            <a:r>
              <a:rPr lang="en-US" altLang="en-US" dirty="0"/>
              <a:t>Move the person from the hot environment to a cooler, shaded area.</a:t>
            </a:r>
          </a:p>
          <a:p>
            <a:pPr eaLnBrk="1" hangingPunct="1">
              <a:defRPr/>
            </a:pPr>
            <a:r>
              <a:rPr lang="en-US" altLang="en-US" dirty="0"/>
              <a:t>Call 9-1-1 immediately.</a:t>
            </a:r>
          </a:p>
          <a:p>
            <a:pPr eaLnBrk="1" hangingPunct="1">
              <a:defRPr/>
            </a:pPr>
            <a:r>
              <a:rPr lang="en-US" altLang="en-US" dirty="0"/>
              <a:t>A person who cannot be taken to a medical facility quickly should be cooled by any means possible.</a:t>
            </a:r>
          </a:p>
        </p:txBody>
      </p:sp>
    </p:spTree>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a:extLst>
              <a:ext uri="{FF2B5EF4-FFF2-40B4-BE49-F238E27FC236}">
                <a16:creationId xmlns:a16="http://schemas.microsoft.com/office/drawing/2014/main" id="{5EDB8B0F-0144-4B1D-9C85-5B0C2C9E73EC}"/>
              </a:ext>
            </a:extLst>
          </p:cNvPr>
          <p:cNvSpPr>
            <a:spLocks noGrp="1"/>
          </p:cNvSpPr>
          <p:nvPr>
            <p:ph type="title"/>
          </p:nvPr>
        </p:nvSpPr>
        <p:spPr/>
        <p:txBody>
          <a:bodyPr/>
          <a:lstStyle/>
          <a:p>
            <a:pPr eaLnBrk="1" hangingPunct="1"/>
            <a:r>
              <a:rPr lang="en-US" altLang="en-US" dirty="0"/>
              <a:t>Heatstroke: What to Do </a:t>
            </a:r>
            <a:r>
              <a:rPr lang="en-US" altLang="en-US" sz="2000" dirty="0"/>
              <a:t>(2 of 4)</a:t>
            </a:r>
          </a:p>
        </p:txBody>
      </p:sp>
      <p:sp>
        <p:nvSpPr>
          <p:cNvPr id="8195" name="Content Placeholder 2">
            <a:extLst>
              <a:ext uri="{FF2B5EF4-FFF2-40B4-BE49-F238E27FC236}">
                <a16:creationId xmlns:a16="http://schemas.microsoft.com/office/drawing/2014/main" id="{642890A3-8AD0-463E-8EEA-D327985D46F0}"/>
              </a:ext>
            </a:extLst>
          </p:cNvPr>
          <p:cNvSpPr>
            <a:spLocks noGrp="1"/>
          </p:cNvSpPr>
          <p:nvPr>
            <p:ph idx="1"/>
          </p:nvPr>
        </p:nvSpPr>
        <p:spPr>
          <a:xfrm>
            <a:off x="914400" y="1524000"/>
            <a:ext cx="9372600" cy="4525963"/>
          </a:xfrm>
        </p:spPr>
        <p:txBody>
          <a:bodyPr/>
          <a:lstStyle/>
          <a:p>
            <a:pPr eaLnBrk="1" hangingPunct="1">
              <a:defRPr/>
            </a:pPr>
            <a:r>
              <a:rPr lang="en-US" altLang="en-US" dirty="0"/>
              <a:t>The order of effective cooling is:</a:t>
            </a:r>
          </a:p>
          <a:p>
            <a:pPr lvl="1" eaLnBrk="1" hangingPunct="1">
              <a:defRPr/>
            </a:pPr>
            <a:r>
              <a:rPr lang="en-US" altLang="en-US" b="1" dirty="0"/>
              <a:t>Whole body cold-water immersion. </a:t>
            </a:r>
            <a:r>
              <a:rPr lang="en-US" altLang="en-US" dirty="0"/>
              <a:t>First, remove clothing down to the person’s underwear and then:</a:t>
            </a:r>
          </a:p>
          <a:p>
            <a:pPr lvl="1" eaLnBrk="1" fontAlgn="auto" hangingPunct="1">
              <a:spcAft>
                <a:spcPts val="0"/>
              </a:spcAft>
              <a:defRPr/>
            </a:pPr>
            <a:r>
              <a:rPr lang="en-US" altLang="en-US" dirty="0">
                <a:ea typeface="MS PGothic" panose="020B0600070205080204" pitchFamily="34" charset="-128"/>
              </a:rPr>
              <a:t>Submerge the person’s body and extremities up to the neck in a bath of cold water or tub of ice water. The colder the water, the faster the rate of cooling.</a:t>
            </a:r>
          </a:p>
          <a:p>
            <a:pPr marL="400050" lvl="1" indent="0" eaLnBrk="1" fontAlgn="auto" hangingPunct="1">
              <a:spcAft>
                <a:spcPts val="0"/>
              </a:spcAft>
              <a:buFont typeface="Arial" panose="020B0604020202020204" pitchFamily="34" charset="0"/>
              <a:buNone/>
              <a:defRPr/>
            </a:pPr>
            <a:r>
              <a:rPr lang="en-US" altLang="en-US" b="1" dirty="0">
                <a:ea typeface="MS PGothic" panose="020B0600070205080204" pitchFamily="34" charset="-128"/>
              </a:rPr>
              <a:t>OR</a:t>
            </a:r>
          </a:p>
          <a:p>
            <a:pPr lvl="1" eaLnBrk="1" fontAlgn="auto" hangingPunct="1">
              <a:spcAft>
                <a:spcPts val="0"/>
              </a:spcAft>
              <a:defRPr/>
            </a:pPr>
            <a:r>
              <a:rPr lang="en-US" altLang="en-US" dirty="0">
                <a:ea typeface="MS PGothic" panose="020B0600070205080204" pitchFamily="34" charset="-128"/>
              </a:rPr>
              <a:t>Have the person sit or lay down on a plastic sheet or tarp. Hold the sides up and apply water and crushed ice. Keep the sides upright to keep the mixture in place and move the tarp to keep the water moving around the person.</a:t>
            </a:r>
          </a:p>
          <a:p>
            <a:pPr marL="400050" lvl="1" indent="0" eaLnBrk="1" fontAlgn="auto" hangingPunct="1">
              <a:spcAft>
                <a:spcPts val="0"/>
              </a:spcAft>
              <a:buFont typeface="Arial" panose="020B0604020202020204" pitchFamily="34" charset="0"/>
              <a:buNone/>
              <a:defRPr/>
            </a:pPr>
            <a:r>
              <a:rPr lang="en-US" altLang="en-US" b="1" dirty="0">
                <a:ea typeface="MS PGothic" panose="020B0600070205080204" pitchFamily="34" charset="-128"/>
              </a:rPr>
              <a:t>OR</a:t>
            </a:r>
          </a:p>
          <a:p>
            <a:pPr lvl="1" eaLnBrk="1" hangingPunct="1">
              <a:defRPr/>
            </a:pPr>
            <a:endParaRPr lang="en-US" altLang="en-US" dirty="0"/>
          </a:p>
          <a:p>
            <a:pPr marL="857250" lvl="1" indent="-457200" eaLnBrk="1" hangingPunct="1">
              <a:defRPr/>
            </a:pPr>
            <a:endParaRPr lang="en-US" altLang="en-US" dirty="0"/>
          </a:p>
        </p:txBody>
      </p:sp>
    </p:spTree>
    <p:extLst>
      <p:ext uri="{BB962C8B-B14F-4D97-AF65-F5344CB8AC3E}">
        <p14:creationId xmlns:p14="http://schemas.microsoft.com/office/powerpoint/2010/main" val="3513922250"/>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a:extLst>
              <a:ext uri="{FF2B5EF4-FFF2-40B4-BE49-F238E27FC236}">
                <a16:creationId xmlns:a16="http://schemas.microsoft.com/office/drawing/2014/main" id="{3736FF80-E302-420C-B74C-9D588A669D0A}"/>
              </a:ext>
            </a:extLst>
          </p:cNvPr>
          <p:cNvSpPr>
            <a:spLocks noGrp="1"/>
          </p:cNvSpPr>
          <p:nvPr>
            <p:ph type="title"/>
          </p:nvPr>
        </p:nvSpPr>
        <p:spPr/>
        <p:txBody>
          <a:bodyPr/>
          <a:lstStyle/>
          <a:p>
            <a:pPr eaLnBrk="1" hangingPunct="1"/>
            <a:r>
              <a:rPr lang="en-US" altLang="en-US" dirty="0"/>
              <a:t>Heatstroke: What to Do </a:t>
            </a:r>
            <a:r>
              <a:rPr lang="en-US" altLang="en-US" sz="2000" dirty="0"/>
              <a:t>(3 of 4)</a:t>
            </a:r>
            <a:endParaRPr lang="en-US" altLang="en-US" dirty="0"/>
          </a:p>
        </p:txBody>
      </p:sp>
      <p:sp>
        <p:nvSpPr>
          <p:cNvPr id="12290" name="Content Placeholder 2">
            <a:extLst>
              <a:ext uri="{FF2B5EF4-FFF2-40B4-BE49-F238E27FC236}">
                <a16:creationId xmlns:a16="http://schemas.microsoft.com/office/drawing/2014/main" id="{F47F9D1E-C181-4496-9AA7-0CC0C70CC9F2}"/>
              </a:ext>
            </a:extLst>
          </p:cNvPr>
          <p:cNvSpPr>
            <a:spLocks noGrp="1"/>
          </p:cNvSpPr>
          <p:nvPr>
            <p:ph idx="1"/>
          </p:nvPr>
        </p:nvSpPr>
        <p:spPr>
          <a:xfrm>
            <a:off x="914400" y="1447800"/>
            <a:ext cx="9220200" cy="4525963"/>
          </a:xfrm>
        </p:spPr>
        <p:txBody>
          <a:bodyPr/>
          <a:lstStyle/>
          <a:p>
            <a:pPr lvl="1" eaLnBrk="1" hangingPunct="1"/>
            <a:r>
              <a:rPr lang="en-US" altLang="en-US"/>
              <a:t>Use a natural body of water (eg, stream, pond, river, or lake) to submerge a person and help cool them off. </a:t>
            </a:r>
            <a:r>
              <a:rPr lang="en-US" altLang="en-US" b="1"/>
              <a:t>DO NOT</a:t>
            </a:r>
            <a:r>
              <a:rPr lang="en-US" altLang="en-US"/>
              <a:t> leave someone suffering from heatstroke in a body of water alone because it is dangerous.</a:t>
            </a:r>
          </a:p>
          <a:p>
            <a:pPr lvl="1" eaLnBrk="1" hangingPunct="1"/>
            <a:r>
              <a:rPr lang="en-US" altLang="en-US" b="1"/>
              <a:t>Spraying or dousing cold water </a:t>
            </a:r>
            <a:r>
              <a:rPr lang="en-US" altLang="en-US"/>
              <a:t>repeatedly on the person’s skin and vigorously fanning. The method is half as fast as immersion cooling.</a:t>
            </a:r>
          </a:p>
          <a:p>
            <a:pPr lvl="1" eaLnBrk="1" hangingPunct="1"/>
            <a:r>
              <a:rPr lang="en-US" altLang="en-US" b="1"/>
              <a:t>Ice packs. </a:t>
            </a:r>
            <a:r>
              <a:rPr lang="en-US" altLang="en-US"/>
              <a:t>Ice packs should cover the entire body. If chemical cold packs are used, they should be applied to the cheeks, palms, and soles rather than the skin covering the neck, armpits, and groin. Ice packs have greater cooling capacity than chemical cold packs.</a:t>
            </a:r>
          </a:p>
        </p:txBody>
      </p:sp>
    </p:spTree>
  </p:cSld>
  <p:clrMapOvr>
    <a:masterClrMapping/>
  </p:clrMapOvr>
  <p:transition>
    <p:wipe dir="r"/>
  </p:transition>
</p:sld>
</file>

<file path=ppt/theme/theme1.xml><?xml version="1.0" encoding="utf-8"?>
<a:theme xmlns:a="http://schemas.openxmlformats.org/drawingml/2006/main" name="Educational subjects 16x9">
  <a:themeElements>
    <a:clrScheme name="JBLPSG PPT 1">
      <a:dk1>
        <a:srgbClr val="3C4743"/>
      </a:dk1>
      <a:lt1>
        <a:srgbClr val="E1E1E1"/>
      </a:lt1>
      <a:dk2>
        <a:srgbClr val="000000"/>
      </a:dk2>
      <a:lt2>
        <a:srgbClr val="FFFFFF"/>
      </a:lt2>
      <a:accent1>
        <a:srgbClr val="FFC324"/>
      </a:accent1>
      <a:accent2>
        <a:srgbClr val="F05123"/>
      </a:accent2>
      <a:accent3>
        <a:srgbClr val="418AC9"/>
      </a:accent3>
      <a:accent4>
        <a:srgbClr val="B7B7B7"/>
      </a:accent4>
      <a:accent5>
        <a:srgbClr val="00B18A"/>
      </a:accent5>
      <a:accent6>
        <a:srgbClr val="7BABBF"/>
      </a:accent6>
      <a:hlink>
        <a:srgbClr val="004B91"/>
      </a:hlink>
      <a:folHlink>
        <a:srgbClr val="5C284B"/>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7.potx" id="{6B18C398-4F76-4BDC-B8A4-D02A96E0AA82}" vid="{FBF1AC64-E511-41D2-AA23-0E693E79CD7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4520</TotalTime>
  <Words>2393</Words>
  <Application>Microsoft Office PowerPoint</Application>
  <PresentationFormat>Widescreen</PresentationFormat>
  <Paragraphs>243</Paragraphs>
  <Slides>36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Arial Rounded MT Bold</vt:lpstr>
      <vt:lpstr>Calibri</vt:lpstr>
      <vt:lpstr>Courier New</vt:lpstr>
      <vt:lpstr>Wingdings</vt:lpstr>
      <vt:lpstr>Educational subjects 16x9</vt:lpstr>
      <vt:lpstr>Environmental Emergencies  Core Course + Infants</vt:lpstr>
      <vt:lpstr>Support Materials</vt:lpstr>
      <vt:lpstr>Heatstroke (1 of 3)</vt:lpstr>
      <vt:lpstr>Heatstroke (2 of 3)</vt:lpstr>
      <vt:lpstr>Heatstroke (3 of 3)</vt:lpstr>
      <vt:lpstr>Heatstroke: What to Look For</vt:lpstr>
      <vt:lpstr>Heatstroke: What to Do (1 of 4)</vt:lpstr>
      <vt:lpstr>Heatstroke: What to Do (2 of 4)</vt:lpstr>
      <vt:lpstr>Heatstroke: What to Do (3 of 4)</vt:lpstr>
      <vt:lpstr>Heatstroke: What to Do (4 of 4)</vt:lpstr>
      <vt:lpstr>Heat Exhaustion</vt:lpstr>
      <vt:lpstr>Heat Exhaustion: What to Look For</vt:lpstr>
      <vt:lpstr>Heat Exhaustion: What to Do (1 of 2)</vt:lpstr>
      <vt:lpstr>Heat Exhaustion: What to Do (2 of 2)</vt:lpstr>
      <vt:lpstr>Heat Cramps</vt:lpstr>
      <vt:lpstr>Heat Syncope</vt:lpstr>
      <vt:lpstr>Heat Edema</vt:lpstr>
      <vt:lpstr>Heat Rash</vt:lpstr>
      <vt:lpstr>Hyponatremia: What to Look For</vt:lpstr>
      <vt:lpstr>Hyponatremia: What to Do</vt:lpstr>
      <vt:lpstr>Poisoning</vt:lpstr>
      <vt:lpstr>Swallowed Poisoning: What to Look For</vt:lpstr>
      <vt:lpstr>Swallowed Poisoning: What to Do (1 of 3)</vt:lpstr>
      <vt:lpstr>Swallowed Poisoning: What to Do (2 of 3)</vt:lpstr>
      <vt:lpstr>Swallowed Poisoning: What to Do (3 of 3)</vt:lpstr>
      <vt:lpstr>Inhaled Poisoning: What to Look For</vt:lpstr>
      <vt:lpstr>Inhaled Poisoning: What to Do</vt:lpstr>
      <vt:lpstr>Drug Emergencies (1 of 2)</vt:lpstr>
      <vt:lpstr>Drug Emergencies (2 of 2)</vt:lpstr>
      <vt:lpstr>Opioid Overdose: What to Look For</vt:lpstr>
      <vt:lpstr>Opioid Overdose: What to Do (1 of 6)</vt:lpstr>
      <vt:lpstr>Opioid Overdose: What to Do (2 of 6)</vt:lpstr>
      <vt:lpstr>Opioid Overdose: What to Do (3 of 6)</vt:lpstr>
      <vt:lpstr>Opioid Overdose: What to Do (4 of 6)</vt:lpstr>
      <vt:lpstr>Opioid Overdose: What to Do (5 of 6)</vt:lpstr>
      <vt:lpstr>Opioid Overdose: What to Do (6 of 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Environmental Emergencies  Comprehensive Lecture</dc:title>
  <dc:creator>Emergency Care &amp; Safety Institute</dc:creator>
  <cp:lastModifiedBy>Ashley Procum</cp:lastModifiedBy>
  <cp:revision>351</cp:revision>
  <dcterms:created xsi:type="dcterms:W3CDTF">2016-02-02T15:06:09Z</dcterms:created>
  <dcterms:modified xsi:type="dcterms:W3CDTF">2021-04-20T03:36:47Z</dcterms:modified>
</cp:coreProperties>
</file>