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28" r:id="rId1"/>
  </p:sldMasterIdLst>
  <p:notesMasterIdLst>
    <p:notesMasterId r:id="rId50"/>
  </p:notesMasterIdLst>
  <p:sldIdLst>
    <p:sldId id="260" r:id="rId2"/>
    <p:sldId id="337" r:id="rId3"/>
    <p:sldId id="338" r:id="rId4"/>
    <p:sldId id="339" r:id="rId5"/>
    <p:sldId id="340" r:id="rId6"/>
    <p:sldId id="342" r:id="rId7"/>
    <p:sldId id="341" r:id="rId8"/>
    <p:sldId id="343" r:id="rId9"/>
    <p:sldId id="345" r:id="rId10"/>
    <p:sldId id="346" r:id="rId11"/>
    <p:sldId id="347" r:id="rId12"/>
    <p:sldId id="348" r:id="rId13"/>
    <p:sldId id="349" r:id="rId14"/>
    <p:sldId id="350" r:id="rId15"/>
    <p:sldId id="351" r:id="rId16"/>
    <p:sldId id="353" r:id="rId17"/>
    <p:sldId id="352" r:id="rId18"/>
    <p:sldId id="328" r:id="rId19"/>
    <p:sldId id="270" r:id="rId20"/>
    <p:sldId id="354" r:id="rId21"/>
    <p:sldId id="355" r:id="rId22"/>
    <p:sldId id="356" r:id="rId23"/>
    <p:sldId id="357" r:id="rId24"/>
    <p:sldId id="276" r:id="rId25"/>
    <p:sldId id="281" r:id="rId26"/>
    <p:sldId id="380" r:id="rId27"/>
    <p:sldId id="359" r:id="rId28"/>
    <p:sldId id="329" r:id="rId29"/>
    <p:sldId id="282" r:id="rId30"/>
    <p:sldId id="364" r:id="rId31"/>
    <p:sldId id="365" r:id="rId32"/>
    <p:sldId id="302" r:id="rId33"/>
    <p:sldId id="366" r:id="rId34"/>
    <p:sldId id="310" r:id="rId35"/>
    <p:sldId id="367" r:id="rId36"/>
    <p:sldId id="381" r:id="rId37"/>
    <p:sldId id="368" r:id="rId38"/>
    <p:sldId id="369" r:id="rId39"/>
    <p:sldId id="371" r:id="rId40"/>
    <p:sldId id="294" r:id="rId41"/>
    <p:sldId id="372" r:id="rId42"/>
    <p:sldId id="373" r:id="rId43"/>
    <p:sldId id="374" r:id="rId44"/>
    <p:sldId id="375" r:id="rId45"/>
    <p:sldId id="334" r:id="rId46"/>
    <p:sldId id="377" r:id="rId47"/>
    <p:sldId id="335" r:id="rId48"/>
    <p:sldId id="378" r:id="rId4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48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9"/>
    <p:restoredTop sz="76809" autoAdjust="0"/>
  </p:normalViewPr>
  <p:slideViewPr>
    <p:cSldViewPr>
      <p:cViewPr varScale="1">
        <p:scale>
          <a:sx n="55" d="100"/>
          <a:sy n="55" d="100"/>
        </p:scale>
        <p:origin x="1356" y="72"/>
      </p:cViewPr>
      <p:guideLst>
        <p:guide orient="horz" pos="148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3F117A4-4160-4DE2-B443-43B3DF679BC1}"/>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37891" name="Rectangle 3">
            <a:extLst>
              <a:ext uri="{FF2B5EF4-FFF2-40B4-BE49-F238E27FC236}">
                <a16:creationId xmlns:a16="http://schemas.microsoft.com/office/drawing/2014/main" id="{785540E2-CEB8-4699-A286-B80A14FF3A10}"/>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mn-cs"/>
              </a:defRPr>
            </a:lvl1pPr>
          </a:lstStyle>
          <a:p>
            <a:pPr>
              <a:defRPr/>
            </a:pPr>
            <a:endParaRPr lang="en-US"/>
          </a:p>
        </p:txBody>
      </p:sp>
      <p:sp>
        <p:nvSpPr>
          <p:cNvPr id="5124" name="Rectangle 4">
            <a:extLst>
              <a:ext uri="{FF2B5EF4-FFF2-40B4-BE49-F238E27FC236}">
                <a16:creationId xmlns:a16="http://schemas.microsoft.com/office/drawing/2014/main" id="{429795AE-BD07-46E9-BEB8-C51C9E96D1D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DBE3D49C-E35B-4AA6-82A7-06E7E664C1E3}"/>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a:extLst>
              <a:ext uri="{FF2B5EF4-FFF2-40B4-BE49-F238E27FC236}">
                <a16:creationId xmlns:a16="http://schemas.microsoft.com/office/drawing/2014/main" id="{DE37C766-3C6A-4446-83B3-1D21979CE80A}"/>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37895" name="Rectangle 7">
            <a:extLst>
              <a:ext uri="{FF2B5EF4-FFF2-40B4-BE49-F238E27FC236}">
                <a16:creationId xmlns:a16="http://schemas.microsoft.com/office/drawing/2014/main" id="{128F882E-5A40-47A8-A793-F1959F843016}"/>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smtClean="0"/>
            </a:lvl1pPr>
          </a:lstStyle>
          <a:p>
            <a:pPr>
              <a:defRPr/>
            </a:pPr>
            <a:fld id="{3BC89205-6D9A-4014-8A4B-1DFE0F3F28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BF435241-389C-4115-889D-928801790B06}"/>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1EBA6588-97FA-47E2-90D5-5C714DE8428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Standard First Aid, CPR, and AED, Eighth Edition</a:t>
            </a:r>
          </a:p>
        </p:txBody>
      </p:sp>
      <p:sp>
        <p:nvSpPr>
          <p:cNvPr id="7171" name="Slide Number Placeholder 3">
            <a:extLst>
              <a:ext uri="{FF2B5EF4-FFF2-40B4-BE49-F238E27FC236}">
                <a16:creationId xmlns:a16="http://schemas.microsoft.com/office/drawing/2014/main" id="{2F8942E9-7490-4CBE-98DE-7FC3147465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90F95E-BAD8-421F-B2DC-8BBC9F46CCBC}"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3D6C35A4-DF49-45F9-B138-EB81113458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85C40E-45E1-4D06-AD76-99ACC9236A3A}" type="slidenum">
              <a:rPr lang="en-US" altLang="en-US" sz="1200"/>
              <a:pPr/>
              <a:t>34</a:t>
            </a:fld>
            <a:endParaRPr lang="en-US" altLang="en-US" sz="1200"/>
          </a:p>
        </p:txBody>
      </p:sp>
      <p:sp>
        <p:nvSpPr>
          <p:cNvPr id="56322" name="Rectangle 2">
            <a:extLst>
              <a:ext uri="{FF2B5EF4-FFF2-40B4-BE49-F238E27FC236}">
                <a16:creationId xmlns:a16="http://schemas.microsoft.com/office/drawing/2014/main" id="{826EF025-7C52-4953-BE10-66A0BD2198FB}"/>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53AE762E-5D05-4DA5-9F88-5035BD990B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0A2180-8E0E-4C3F-9123-F9C18A4582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20DD73-E5C6-45CB-8A78-2DC8C11092F9}" type="slidenum">
              <a:rPr lang="en-US" altLang="en-US" sz="1200"/>
              <a:pPr/>
              <a:t>40</a:t>
            </a:fld>
            <a:endParaRPr lang="en-US" altLang="en-US" sz="1200"/>
          </a:p>
        </p:txBody>
      </p:sp>
      <p:sp>
        <p:nvSpPr>
          <p:cNvPr id="60418" name="Rectangle 2">
            <a:extLst>
              <a:ext uri="{FF2B5EF4-FFF2-40B4-BE49-F238E27FC236}">
                <a16:creationId xmlns:a16="http://schemas.microsoft.com/office/drawing/2014/main" id="{4AD7ABDF-FDD1-4B33-A517-59CC2B6B0E34}"/>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2E12A8FA-19F0-4CF2-954C-B0A339E1C2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0A2180-8E0E-4C3F-9123-F9C18A4582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20DD73-E5C6-45CB-8A78-2DC8C11092F9}" type="slidenum">
              <a:rPr lang="en-US" altLang="en-US" sz="1200"/>
              <a:pPr/>
              <a:t>41</a:t>
            </a:fld>
            <a:endParaRPr lang="en-US" altLang="en-US" sz="1200"/>
          </a:p>
        </p:txBody>
      </p:sp>
      <p:sp>
        <p:nvSpPr>
          <p:cNvPr id="60418" name="Rectangle 2">
            <a:extLst>
              <a:ext uri="{FF2B5EF4-FFF2-40B4-BE49-F238E27FC236}">
                <a16:creationId xmlns:a16="http://schemas.microsoft.com/office/drawing/2014/main" id="{4AD7ABDF-FDD1-4B33-A517-59CC2B6B0E34}"/>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2E12A8FA-19F0-4CF2-954C-B0A339E1C2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3673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0A2180-8E0E-4C3F-9123-F9C18A4582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20DD73-E5C6-45CB-8A78-2DC8C11092F9}" type="slidenum">
              <a:rPr lang="en-US" altLang="en-US" sz="1200"/>
              <a:pPr/>
              <a:t>42</a:t>
            </a:fld>
            <a:endParaRPr lang="en-US" altLang="en-US" sz="1200"/>
          </a:p>
        </p:txBody>
      </p:sp>
      <p:sp>
        <p:nvSpPr>
          <p:cNvPr id="60418" name="Rectangle 2">
            <a:extLst>
              <a:ext uri="{FF2B5EF4-FFF2-40B4-BE49-F238E27FC236}">
                <a16:creationId xmlns:a16="http://schemas.microsoft.com/office/drawing/2014/main" id="{4AD7ABDF-FDD1-4B33-A517-59CC2B6B0E34}"/>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2E12A8FA-19F0-4CF2-954C-B0A339E1C2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7951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9A24A4C8-6ABC-4EAB-B4A3-246A71DC2A9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D8A36B-77CC-42AD-BC6A-4ED94DED51C8}" type="slidenum">
              <a:rPr lang="en-US" altLang="en-US" sz="1200"/>
              <a:pPr/>
              <a:t>45</a:t>
            </a:fld>
            <a:endParaRPr lang="en-US" altLang="en-US" sz="1200"/>
          </a:p>
        </p:txBody>
      </p:sp>
      <p:sp>
        <p:nvSpPr>
          <p:cNvPr id="68610" name="Rectangle 2">
            <a:extLst>
              <a:ext uri="{FF2B5EF4-FFF2-40B4-BE49-F238E27FC236}">
                <a16:creationId xmlns:a16="http://schemas.microsoft.com/office/drawing/2014/main" id="{9D3122D8-38A1-4EF1-9550-CE624F31DC4A}"/>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F19575C1-487C-4DF4-8026-22AD3EFF3A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3637B4AC-7638-4472-AEF3-E6D2B6414D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2393F1-D233-433D-B2E6-E469F291EF8C}" type="slidenum">
              <a:rPr lang="en-US" altLang="en-US" sz="1200"/>
              <a:pPr/>
              <a:t>47</a:t>
            </a:fld>
            <a:endParaRPr lang="en-US" altLang="en-US" sz="1200"/>
          </a:p>
        </p:txBody>
      </p:sp>
      <p:sp>
        <p:nvSpPr>
          <p:cNvPr id="70658" name="Rectangle 2">
            <a:extLst>
              <a:ext uri="{FF2B5EF4-FFF2-40B4-BE49-F238E27FC236}">
                <a16:creationId xmlns:a16="http://schemas.microsoft.com/office/drawing/2014/main" id="{5670A296-87FC-477E-B667-2CFB04B54E55}"/>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AB502A5D-1C97-49A4-A68C-EB27CDA3BA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775E340B-0A2B-4C73-BDFC-18057A20E9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E3DA11-391D-4DAD-AD42-6E4702692286}" type="slidenum">
              <a:rPr lang="en-US" altLang="en-US" sz="1200"/>
              <a:pPr/>
              <a:t>18</a:t>
            </a:fld>
            <a:endParaRPr lang="en-US" altLang="en-US" sz="1200"/>
          </a:p>
        </p:txBody>
      </p:sp>
      <p:sp>
        <p:nvSpPr>
          <p:cNvPr id="25602" name="Rectangle 2">
            <a:extLst>
              <a:ext uri="{FF2B5EF4-FFF2-40B4-BE49-F238E27FC236}">
                <a16:creationId xmlns:a16="http://schemas.microsoft.com/office/drawing/2014/main" id="{DCD940D3-9685-43D0-BD13-AD6E82E6016C}"/>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061C2B6-D5FB-45E5-B08F-ED84E9E8AD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C9B63898-1CE3-49C6-BADD-DE30A32AE2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E96398-9A64-441D-8E03-8B4A0E452839}" type="slidenum">
              <a:rPr lang="en-US" altLang="en-US" sz="1200"/>
              <a:pPr/>
              <a:t>19</a:t>
            </a:fld>
            <a:endParaRPr lang="en-US" altLang="en-US" sz="1200"/>
          </a:p>
        </p:txBody>
      </p:sp>
      <p:sp>
        <p:nvSpPr>
          <p:cNvPr id="23554" name="Rectangle 2">
            <a:extLst>
              <a:ext uri="{FF2B5EF4-FFF2-40B4-BE49-F238E27FC236}">
                <a16:creationId xmlns:a16="http://schemas.microsoft.com/office/drawing/2014/main" id="{25DF6ED7-864B-4A2D-9E6B-0F6FE822576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108A871A-2001-4BE2-AB3C-68CF032AD4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35D62756-3E26-40F1-A787-00A281D3BC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955282-3DB3-42A7-97D1-6A09A38578D2}" type="slidenum">
              <a:rPr lang="en-US" altLang="en-US" sz="1200"/>
              <a:pPr/>
              <a:t>24</a:t>
            </a:fld>
            <a:endParaRPr lang="en-US" altLang="en-US" sz="1200"/>
          </a:p>
        </p:txBody>
      </p:sp>
      <p:sp>
        <p:nvSpPr>
          <p:cNvPr id="29698" name="Rectangle 2">
            <a:extLst>
              <a:ext uri="{FF2B5EF4-FFF2-40B4-BE49-F238E27FC236}">
                <a16:creationId xmlns:a16="http://schemas.microsoft.com/office/drawing/2014/main" id="{F517042F-28E9-419A-9448-58B80E1F5394}"/>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513B28EE-F790-4E04-969B-8925468EC1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F5C8370-B145-454B-81D0-BFC9C6F327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257C0F-1D5C-4387-AB35-29026BC4BEDA}" type="slidenum">
              <a:rPr lang="en-US" altLang="en-US" sz="1200"/>
              <a:pPr/>
              <a:t>25</a:t>
            </a:fld>
            <a:endParaRPr lang="en-US" altLang="en-US" sz="1200"/>
          </a:p>
        </p:txBody>
      </p:sp>
      <p:sp>
        <p:nvSpPr>
          <p:cNvPr id="31746" name="Rectangle 2">
            <a:extLst>
              <a:ext uri="{FF2B5EF4-FFF2-40B4-BE49-F238E27FC236}">
                <a16:creationId xmlns:a16="http://schemas.microsoft.com/office/drawing/2014/main" id="{BA8B705E-950A-45F6-B8B8-E7CCB01B9092}"/>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FDF7234F-C2EC-430D-B9C3-AE882EDCAA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72BB62D6-D94D-40E3-8984-04DC6D9428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49000F-B302-4973-9CD1-DF178BCA133B}" type="slidenum">
              <a:rPr lang="en-US" altLang="en-US" sz="1200"/>
              <a:pPr/>
              <a:t>28</a:t>
            </a:fld>
            <a:endParaRPr lang="en-US" altLang="en-US" sz="1200"/>
          </a:p>
        </p:txBody>
      </p:sp>
      <p:sp>
        <p:nvSpPr>
          <p:cNvPr id="35842" name="Rectangle 2">
            <a:extLst>
              <a:ext uri="{FF2B5EF4-FFF2-40B4-BE49-F238E27FC236}">
                <a16:creationId xmlns:a16="http://schemas.microsoft.com/office/drawing/2014/main" id="{D02C46EB-B8D7-46D9-BF95-557353BC99FC}"/>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D27679E6-B8A7-442D-8680-EE833C7680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77B57A2B-3D78-4C2F-804E-FE5E1BC956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E12224-6241-4A30-B9D1-4B33384C89AD}" type="slidenum">
              <a:rPr lang="en-US" altLang="en-US" sz="1200"/>
              <a:pPr/>
              <a:t>29</a:t>
            </a:fld>
            <a:endParaRPr lang="en-US" altLang="en-US" sz="1200"/>
          </a:p>
        </p:txBody>
      </p:sp>
      <p:sp>
        <p:nvSpPr>
          <p:cNvPr id="37890" name="Rectangle 2">
            <a:extLst>
              <a:ext uri="{FF2B5EF4-FFF2-40B4-BE49-F238E27FC236}">
                <a16:creationId xmlns:a16="http://schemas.microsoft.com/office/drawing/2014/main" id="{22BFE124-8F03-42C8-9E67-2A9E396BBEA6}"/>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33ADE049-B140-4629-8933-CA57CE172A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7DBBFC5D-0AA0-4BD5-A15F-FAD4056B24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C78D9E-1080-410F-9ECF-B1A0814BC817}" type="slidenum">
              <a:rPr lang="en-US" altLang="en-US" sz="1200"/>
              <a:pPr/>
              <a:t>32</a:t>
            </a:fld>
            <a:endParaRPr lang="en-US" altLang="en-US" sz="1200"/>
          </a:p>
        </p:txBody>
      </p:sp>
      <p:sp>
        <p:nvSpPr>
          <p:cNvPr id="52226" name="Rectangle 2">
            <a:extLst>
              <a:ext uri="{FF2B5EF4-FFF2-40B4-BE49-F238E27FC236}">
                <a16:creationId xmlns:a16="http://schemas.microsoft.com/office/drawing/2014/main" id="{5092887B-2040-44A6-85C5-46D74E7F5F72}"/>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8853B392-CD50-4E47-BCF3-B13551F26D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56B05A2-7DFC-41A8-A0B0-C89D704839E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F7646F-BD29-430F-912F-64587602FFD5}" type="slidenum">
              <a:rPr lang="en-US" altLang="en-US" sz="1200"/>
              <a:pPr/>
              <a:t>33</a:t>
            </a:fld>
            <a:endParaRPr lang="en-US" altLang="en-US" sz="1200"/>
          </a:p>
        </p:txBody>
      </p:sp>
      <p:sp>
        <p:nvSpPr>
          <p:cNvPr id="54274" name="Rectangle 2">
            <a:extLst>
              <a:ext uri="{FF2B5EF4-FFF2-40B4-BE49-F238E27FC236}">
                <a16:creationId xmlns:a16="http://schemas.microsoft.com/office/drawing/2014/main" id="{7630C323-9069-4A65-903F-EC457717CBA6}"/>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4A4F5CC5-6ED4-454D-9500-6AB20AB020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330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432B6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098B39-E6D3-4AAD-9BD5-5DDDC15C88FD}"/>
              </a:ext>
            </a:extLst>
          </p:cNvPr>
          <p:cNvSpPr/>
          <p:nvPr/>
        </p:nvSpPr>
        <p:spPr>
          <a:xfrm>
            <a:off x="0" y="1851025"/>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srgbClr val="E1E1E1"/>
              </a:solidFill>
              <a:latin typeface="Arial" panose="020B0604020202020204" pitchFamily="34" charset="0"/>
            </a:endParaRPr>
          </a:p>
        </p:txBody>
      </p:sp>
      <p:sp>
        <p:nvSpPr>
          <p:cNvPr id="6" name="Rectangle 5">
            <a:extLst>
              <a:ext uri="{FF2B5EF4-FFF2-40B4-BE49-F238E27FC236}">
                <a16:creationId xmlns:a16="http://schemas.microsoft.com/office/drawing/2014/main" id="{CB3B81B1-9FC4-4E37-BE49-6A8E3D174940}"/>
              </a:ext>
            </a:extLst>
          </p:cNvPr>
          <p:cNvSpPr/>
          <p:nvPr/>
        </p:nvSpPr>
        <p:spPr>
          <a:xfrm>
            <a:off x="0" y="701675"/>
            <a:ext cx="12192000" cy="1033463"/>
          </a:xfrm>
          <a:prstGeom prst="rect">
            <a:avLst/>
          </a:prstGeom>
          <a:solidFill>
            <a:srgbClr val="F4783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srgbClr val="E1E1E1"/>
              </a:solidFill>
              <a:latin typeface="Arial" panose="020B0604020202020204" pitchFamily="34" charset="0"/>
            </a:endParaRPr>
          </a:p>
        </p:txBody>
      </p:sp>
      <p:sp>
        <p:nvSpPr>
          <p:cNvPr id="8" name="Rectangle 9">
            <a:extLst>
              <a:ext uri="{FF2B5EF4-FFF2-40B4-BE49-F238E27FC236}">
                <a16:creationId xmlns:a16="http://schemas.microsoft.com/office/drawing/2014/main" id="{256CC520-C3FF-42A6-9671-084A29252B85}"/>
              </a:ext>
            </a:extLst>
          </p:cNvPr>
          <p:cNvSpPr>
            <a:spLocks noChangeArrowheads="1"/>
          </p:cNvSpPr>
          <p:nvPr userDrawn="1"/>
        </p:nvSpPr>
        <p:spPr bwMode="auto">
          <a:xfrm>
            <a:off x="0" y="6503988"/>
            <a:ext cx="12192000" cy="215900"/>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algn="ctr" eaLnBrk="1" hangingPunct="1">
              <a:defRPr/>
            </a:pPr>
            <a:r>
              <a:rPr lang="en-US" altLang="en-US" sz="800" dirty="0">
                <a:solidFill>
                  <a:srgbClr val="FFFFFF"/>
                </a:solidFill>
                <a:cs typeface="Arial" panose="020B0604020202020204" pitchFamily="34" charset="0"/>
              </a:rPr>
              <a:t>Copyright © 2022 by Public Safety Group, A Division of Jones &amp; Bartlett Learning. </a:t>
            </a:r>
            <a:r>
              <a:rPr lang="en-US" altLang="en-US" sz="800" dirty="0" err="1">
                <a:solidFill>
                  <a:srgbClr val="FFFFFF"/>
                </a:solidFill>
                <a:cs typeface="Arial" panose="020B0604020202020204" pitchFamily="34" charset="0"/>
              </a:rPr>
              <a:t>www.psglearning.com</a:t>
            </a:r>
            <a:r>
              <a:rPr lang="en-US" altLang="en-US" sz="800" dirty="0">
                <a:solidFill>
                  <a:srgbClr val="FFFFFF"/>
                </a:solidFill>
                <a:cs typeface="Arial" panose="020B0604020202020204" pitchFamily="34" charset="0"/>
              </a:rPr>
              <a:t>.</a:t>
            </a:r>
          </a:p>
        </p:txBody>
      </p:sp>
      <p:sp>
        <p:nvSpPr>
          <p:cNvPr id="2" name="Title 1"/>
          <p:cNvSpPr>
            <a:spLocks noGrp="1"/>
          </p:cNvSpPr>
          <p:nvPr>
            <p:ph type="ctrTitle"/>
          </p:nvPr>
        </p:nvSpPr>
        <p:spPr bwMode="black">
          <a:xfrm>
            <a:off x="882217" y="2200275"/>
            <a:ext cx="6421553" cy="3074670"/>
          </a:xfrm>
          <a:noFill/>
        </p:spPr>
        <p:txBody>
          <a:bodyPr lIns="0" tIns="0" rIns="0" bIns="0">
            <a:normAutofit/>
          </a:bodyPr>
          <a:lstStyle>
            <a:lvl1pPr algn="l">
              <a:lnSpc>
                <a:spcPct val="90000"/>
              </a:lnSpc>
              <a:defRPr sz="6000" b="1">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882217" y="845820"/>
            <a:ext cx="6524423" cy="777639"/>
          </a:xfrm>
        </p:spPr>
        <p:txBody>
          <a:bodyPr lIns="0" tIns="0" rIns="0" bIns="0" anchor="ctr">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7" name="Picture Placeholder 6"/>
          <p:cNvSpPr>
            <a:spLocks noGrp="1"/>
          </p:cNvSpPr>
          <p:nvPr>
            <p:ph type="pic" sz="quarter" idx="10"/>
          </p:nvPr>
        </p:nvSpPr>
        <p:spPr>
          <a:xfrm>
            <a:off x="8100060" y="388500"/>
            <a:ext cx="3604981" cy="6081000"/>
          </a:xfrm>
        </p:spPr>
        <p:txBody>
          <a:bodyPr rtlCol="0">
            <a:noAutofit/>
          </a:bodyPr>
          <a:lstStyle/>
          <a:p>
            <a:pPr lvl="0"/>
            <a:endParaRPr lang="en-US" noProof="0"/>
          </a:p>
        </p:txBody>
      </p:sp>
    </p:spTree>
    <p:extLst>
      <p:ext uri="{BB962C8B-B14F-4D97-AF65-F5344CB8AC3E}">
        <p14:creationId xmlns:p14="http://schemas.microsoft.com/office/powerpoint/2010/main" val="144309924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973A91-8483-4FBA-AECC-02BA3195D500}"/>
              </a:ext>
            </a:extLst>
          </p:cNvPr>
          <p:cNvSpPr>
            <a:spLocks noChangeArrowheads="1"/>
          </p:cNvSpPr>
          <p:nvPr userDrawn="1"/>
        </p:nvSpPr>
        <p:spPr bwMode="auto">
          <a:xfrm>
            <a:off x="0" y="6503988"/>
            <a:ext cx="12192000" cy="215900"/>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algn="ctr" eaLnBrk="1" hangingPunct="1">
              <a:defRPr/>
            </a:pPr>
            <a:r>
              <a:rPr lang="en-US" altLang="en-US" sz="800">
                <a:solidFill>
                  <a:srgbClr val="3C4743"/>
                </a:solidFill>
                <a:cs typeface="Arial" panose="020B0604020202020204" pitchFamily="34" charset="0"/>
              </a:rPr>
              <a:t>Copyright © 2021 by Public Safety Group, A Division of Jones &amp; Bartlett Learning. www.psglearning.com. Background texture © Bunphot/Getty Images.</a:t>
            </a:r>
          </a:p>
        </p:txBody>
      </p:sp>
      <p:sp>
        <p:nvSpPr>
          <p:cNvPr id="4" name="Rectangle 3">
            <a:extLst>
              <a:ext uri="{FF2B5EF4-FFF2-40B4-BE49-F238E27FC236}">
                <a16:creationId xmlns:a16="http://schemas.microsoft.com/office/drawing/2014/main" id="{8414D7CB-648F-4E84-B06F-426F836BD849}"/>
              </a:ext>
            </a:extLst>
          </p:cNvPr>
          <p:cNvSpPr/>
          <p:nvPr userDrawn="1"/>
        </p:nvSpPr>
        <p:spPr>
          <a:xfrm>
            <a:off x="0" y="2274888"/>
            <a:ext cx="12192000" cy="1760537"/>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E1E1E1"/>
              </a:solidFill>
            </a:endParaRPr>
          </a:p>
        </p:txBody>
      </p:sp>
      <p:sp>
        <p:nvSpPr>
          <p:cNvPr id="8" name="Text Placeholder 7"/>
          <p:cNvSpPr>
            <a:spLocks noGrp="1"/>
          </p:cNvSpPr>
          <p:nvPr>
            <p:ph type="body" sz="quarter" idx="10"/>
          </p:nvPr>
        </p:nvSpPr>
        <p:spPr>
          <a:xfrm>
            <a:off x="935038" y="2571750"/>
            <a:ext cx="10321925" cy="1165225"/>
          </a:xfrm>
        </p:spPr>
        <p:txBody>
          <a:bodyPr anchor="ctr"/>
          <a:lstStyle>
            <a:lvl1pPr marL="0" indent="0" algn="ctr">
              <a:buNone/>
              <a:defRPr sz="48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76524346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lnSpc>
                <a:spcPts val="3200"/>
              </a:lnSpc>
              <a:defRPr sz="2800">
                <a:latin typeface="Arial" panose="020B0604020202020204" pitchFamily="34" charset="0"/>
                <a:cs typeface="Arial" panose="020B0604020202020204" pitchFamily="34" charset="0"/>
              </a:defRPr>
            </a:lvl1pPr>
            <a:lvl2pPr marL="685800" indent="-228600">
              <a:lnSpc>
                <a:spcPts val="3200"/>
              </a:lnSpc>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ts val="3200"/>
              </a:lnSpc>
              <a:buFont typeface="Arial" panose="020B0604020202020204" pitchFamily="34" charset="0"/>
              <a:buChar char="○"/>
              <a:defRPr sz="2200">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latin typeface="Arial" panose="020B0604020202020204" pitchFamily="34" charset="0"/>
                <a:cs typeface="Arial" panose="020B0604020202020204" pitchFamily="34" charset="0"/>
              </a:defRPr>
            </a:lvl4pPr>
            <a:lvl5pPr>
              <a:lnSpc>
                <a:spcPts val="3200"/>
              </a:lnSpc>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135576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6423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p:cNvSpPr>
            <a:spLocks noGrp="1"/>
          </p:cNvSpPr>
          <p:nvPr>
            <p:ph type="pic" sz="quarter" idx="10"/>
          </p:nvPr>
        </p:nvSpPr>
        <p:spPr>
          <a:xfrm>
            <a:off x="6096000" y="1496186"/>
            <a:ext cx="5208588" cy="4556743"/>
          </a:xfrm>
        </p:spPr>
        <p:txBody>
          <a:bodyPr rtlCol="0">
            <a:noAutofit/>
          </a:bodyPr>
          <a:lstStyle/>
          <a:p>
            <a:pPr lvl="0"/>
            <a:endParaRPr lang="en-US" noProof="0"/>
          </a:p>
        </p:txBody>
      </p:sp>
      <p:sp>
        <p:nvSpPr>
          <p:cNvPr id="12" name="Text Placeholder 8"/>
          <p:cNvSpPr>
            <a:spLocks noGrp="1"/>
          </p:cNvSpPr>
          <p:nvPr>
            <p:ph type="body" sz="quarter" idx="11"/>
          </p:nvPr>
        </p:nvSpPr>
        <p:spPr>
          <a:xfrm>
            <a:off x="6096000" y="6142515"/>
            <a:ext cx="5208588" cy="651192"/>
          </a:xfrm>
        </p:spPr>
        <p:txBody>
          <a:bodyPr/>
          <a:lstStyle>
            <a:lvl1pPr marL="0" indent="0">
              <a:buNone/>
              <a:defRPr sz="1000"/>
            </a:lvl1pPr>
          </a:lstStyle>
          <a:p>
            <a:pPr lvl="0"/>
            <a:r>
              <a:rPr lang="en-US"/>
              <a:t>Click to edit Master text styles</a:t>
            </a:r>
          </a:p>
        </p:txBody>
      </p:sp>
    </p:spTree>
    <p:extLst>
      <p:ext uri="{BB962C8B-B14F-4D97-AF65-F5344CB8AC3E}">
        <p14:creationId xmlns:p14="http://schemas.microsoft.com/office/powerpoint/2010/main" val="34445563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endParaRPr dirty="0"/>
          </a:p>
        </p:txBody>
      </p:sp>
    </p:spTree>
    <p:extLst>
      <p:ext uri="{BB962C8B-B14F-4D97-AF65-F5344CB8AC3E}">
        <p14:creationId xmlns:p14="http://schemas.microsoft.com/office/powerpoint/2010/main" val="44371093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dirty="0"/>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p:cNvSpPr>
            <a:spLocks noGrp="1"/>
          </p:cNvSpPr>
          <p:nvPr>
            <p:ph type="body" sz="quarter" idx="10"/>
          </p:nvPr>
        </p:nvSpPr>
        <p:spPr>
          <a:xfrm>
            <a:off x="5518150" y="6046788"/>
            <a:ext cx="5792992" cy="651192"/>
          </a:xfrm>
        </p:spPr>
        <p:txBody>
          <a:bodyPr/>
          <a:lstStyle>
            <a:lvl1pPr marL="0" indent="0">
              <a:buNone/>
              <a:defRPr sz="1000"/>
            </a:lvl1pPr>
          </a:lstStyle>
          <a:p>
            <a:pPr lvl="0"/>
            <a:r>
              <a:rPr lang="en-US"/>
              <a:t>Click to edit Master text styles</a:t>
            </a:r>
          </a:p>
        </p:txBody>
      </p:sp>
      <p:sp>
        <p:nvSpPr>
          <p:cNvPr id="11" name="Picture Placeholder 10"/>
          <p:cNvSpPr>
            <a:spLocks noGrp="1"/>
          </p:cNvSpPr>
          <p:nvPr>
            <p:ph type="pic" sz="quarter" idx="11"/>
          </p:nvPr>
        </p:nvSpPr>
        <p:spPr>
          <a:xfrm>
            <a:off x="5518150" y="1508815"/>
            <a:ext cx="5792788" cy="4404624"/>
          </a:xfrm>
        </p:spPr>
        <p:txBody>
          <a:bodyPr rtlCol="0">
            <a:noAutofit/>
          </a:bodyPr>
          <a:lstStyle/>
          <a:p>
            <a:pPr lvl="0"/>
            <a:endParaRPr lang="en-US" noProof="0"/>
          </a:p>
        </p:txBody>
      </p:sp>
    </p:spTree>
    <p:extLst>
      <p:ext uri="{BB962C8B-B14F-4D97-AF65-F5344CB8AC3E}">
        <p14:creationId xmlns:p14="http://schemas.microsoft.com/office/powerpoint/2010/main" val="211039310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dirty="0"/>
          </a:p>
        </p:txBody>
      </p:sp>
      <p:sp>
        <p:nvSpPr>
          <p:cNvPr id="3" name="Content Placeholder 3"/>
          <p:cNvSpPr>
            <a:spLocks noGrp="1"/>
          </p:cNvSpPr>
          <p:nvPr>
            <p:ph idx="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a:t>Click to edit Master text styles</a:t>
            </a:r>
          </a:p>
        </p:txBody>
      </p:sp>
      <p:sp>
        <p:nvSpPr>
          <p:cNvPr id="7" name="Content Placeholder 3"/>
          <p:cNvSpPr>
            <a:spLocks noGrp="1"/>
          </p:cNvSpPr>
          <p:nvPr>
            <p:ph idx="10"/>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8" name="Content Placeholder 3"/>
          <p:cNvSpPr>
            <a:spLocks noGrp="1"/>
          </p:cNvSpPr>
          <p:nvPr>
            <p:ph idx="1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50510328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AD367A6-B81C-49B8-9F3D-75AA9816CD59}"/>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5F959330-C422-49ED-B89C-9B09428C148B}" type="datetimeFigureOut">
              <a:rPr lang="en-US" altLang="en-US"/>
              <a:pPr>
                <a:defRPr/>
              </a:pPr>
              <a:t>4/19/2021</a:t>
            </a:fld>
            <a:endParaRPr lang="en-US" altLang="en-US"/>
          </a:p>
        </p:txBody>
      </p:sp>
      <p:sp>
        <p:nvSpPr>
          <p:cNvPr id="5" name="Footer Placeholder 4">
            <a:extLst>
              <a:ext uri="{FF2B5EF4-FFF2-40B4-BE49-F238E27FC236}">
                <a16:creationId xmlns:a16="http://schemas.microsoft.com/office/drawing/2014/main" id="{2836E7ED-221F-427D-B852-07092FF28A69}"/>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9D228E-1FA0-49D6-B2B3-A2E18D3AA99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F608F4D-8B2D-4354-9A2D-8DDC18E3D961}" type="slidenum">
              <a:rPr lang="en-US" altLang="en-US"/>
              <a:pPr>
                <a:defRPr/>
              </a:pPr>
              <a:t>‹#›</a:t>
            </a:fld>
            <a:endParaRPr lang="en-US" altLang="en-US"/>
          </a:p>
        </p:txBody>
      </p:sp>
    </p:spTree>
    <p:extLst>
      <p:ext uri="{BB962C8B-B14F-4D97-AF65-F5344CB8AC3E}">
        <p14:creationId xmlns:p14="http://schemas.microsoft.com/office/powerpoint/2010/main" val="222496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330BE0-E9A5-44FF-B7BF-905515BE4045}"/>
              </a:ext>
            </a:extLst>
          </p:cNvPr>
          <p:cNvSpPr/>
          <p:nvPr/>
        </p:nvSpPr>
        <p:spPr>
          <a:xfrm>
            <a:off x="0" y="0"/>
            <a:ext cx="12188825" cy="119063"/>
          </a:xfrm>
          <a:prstGeom prst="rect">
            <a:avLst/>
          </a:prstGeom>
          <a:solidFill>
            <a:srgbClr val="F47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srgbClr val="E1E1E1"/>
              </a:solidFill>
              <a:latin typeface="Arial" panose="020B0604020202020204" pitchFamily="34" charset="0"/>
            </a:endParaRPr>
          </a:p>
        </p:txBody>
      </p:sp>
      <p:sp>
        <p:nvSpPr>
          <p:cNvPr id="1027" name="Title Placeholder 1">
            <a:extLst>
              <a:ext uri="{FF2B5EF4-FFF2-40B4-BE49-F238E27FC236}">
                <a16:creationId xmlns:a16="http://schemas.microsoft.com/office/drawing/2014/main" id="{317B1D92-2595-4942-9EBE-A04EBD2E05A1}"/>
              </a:ext>
            </a:extLst>
          </p:cNvPr>
          <p:cNvSpPr>
            <a:spLocks noGrp="1"/>
          </p:cNvSpPr>
          <p:nvPr>
            <p:ph type="title"/>
          </p:nvPr>
        </p:nvSpPr>
        <p:spPr bwMode="black">
          <a:xfrm>
            <a:off x="0" y="120650"/>
            <a:ext cx="12192000" cy="1001713"/>
          </a:xfrm>
          <a:prstGeom prst="rect">
            <a:avLst/>
          </a:prstGeom>
          <a:solidFill>
            <a:srgbClr val="432B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0" tIns="45720" rIns="91440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F6C76AB8-83C2-4113-817B-CE7F357EE3A6}"/>
              </a:ext>
            </a:extLst>
          </p:cNvPr>
          <p:cNvSpPr>
            <a:spLocks noGrp="1"/>
          </p:cNvSpPr>
          <p:nvPr>
            <p:ph type="body" idx="1"/>
          </p:nvPr>
        </p:nvSpPr>
        <p:spPr bwMode="auto">
          <a:xfrm>
            <a:off x="892175" y="2203450"/>
            <a:ext cx="10434638"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6">
            <a:extLst>
              <a:ext uri="{FF2B5EF4-FFF2-40B4-BE49-F238E27FC236}">
                <a16:creationId xmlns:a16="http://schemas.microsoft.com/office/drawing/2014/main" id="{36A48559-5118-45A4-AB83-228E19EC5D0E}"/>
              </a:ext>
            </a:extLst>
          </p:cNvPr>
          <p:cNvSpPr>
            <a:spLocks noChangeArrowheads="1"/>
          </p:cNvSpPr>
          <p:nvPr userDrawn="1"/>
        </p:nvSpPr>
        <p:spPr bwMode="auto">
          <a:xfrm rot="5400000">
            <a:off x="9544050" y="4244975"/>
            <a:ext cx="5010150" cy="215900"/>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eaLnBrk="1" hangingPunct="1">
              <a:defRPr/>
            </a:pPr>
            <a:r>
              <a:rPr lang="en-US" altLang="en-US" sz="800" dirty="0">
                <a:solidFill>
                  <a:srgbClr val="3C4743"/>
                </a:solidFill>
                <a:cs typeface="Arial" panose="020B0604020202020204" pitchFamily="34" charset="0"/>
              </a:rPr>
              <a:t>Copyright © 2022 by Public Safety Group, A Division of Jones &amp; Bartlett Learning. </a:t>
            </a:r>
            <a:r>
              <a:rPr lang="en-US" altLang="en-US" sz="800" dirty="0" err="1">
                <a:solidFill>
                  <a:srgbClr val="3C4743"/>
                </a:solidFill>
                <a:cs typeface="Arial" panose="020B0604020202020204" pitchFamily="34" charset="0"/>
              </a:rPr>
              <a:t>www.psglearning.com</a:t>
            </a:r>
            <a:r>
              <a:rPr lang="en-US" altLang="en-US" sz="800" dirty="0">
                <a:solidFill>
                  <a:srgbClr val="3C4743"/>
                </a:solidFill>
                <a:cs typeface="Arial" panose="020B0604020202020204" pitchFamily="34" charset="0"/>
              </a:rPr>
              <a:t>.</a:t>
            </a:r>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49" r:id="rId3"/>
    <p:sldLayoutId id="2147484150" r:id="rId4"/>
    <p:sldLayoutId id="2147484151" r:id="rId5"/>
    <p:sldLayoutId id="2147484152" r:id="rId6"/>
    <p:sldLayoutId id="2147484153" r:id="rId7"/>
    <p:sldLayoutId id="2147484154" r:id="rId8"/>
    <p:sldLayoutId id="2147484157" r:id="rId9"/>
  </p:sldLayoutIdLst>
  <p:transition spd="med">
    <p:fade/>
  </p:transition>
  <p:txStyles>
    <p:titleStyle>
      <a:lvl1pPr algn="l" rtl="0" eaLnBrk="0" fontAlgn="base" hangingPunct="0">
        <a:lnSpc>
          <a:spcPct val="95000"/>
        </a:lnSpc>
        <a:spcBef>
          <a:spcPct val="0"/>
        </a:spcBef>
        <a:spcAft>
          <a:spcPct val="0"/>
        </a:spcAft>
        <a:defRPr sz="3400" b="1" kern="1200">
          <a:solidFill>
            <a:schemeClr val="bg2"/>
          </a:solidFill>
          <a:latin typeface="Arial" panose="020B0604020202020204" pitchFamily="34" charset="0"/>
          <a:ea typeface="+mj-ea"/>
          <a:cs typeface="Arial" panose="020B0604020202020204" pitchFamily="34" charset="0"/>
        </a:defRPr>
      </a:lvl1pPr>
      <a:lvl2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5pPr>
      <a:lvl6pPr marL="4572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6pPr>
      <a:lvl7pPr marL="9144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7pPr>
      <a:lvl8pPr marL="13716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8pPr>
      <a:lvl9pPr marL="18288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ts val="3200"/>
        </a:lnSpc>
        <a:spcBef>
          <a:spcPts val="1500"/>
        </a:spcBef>
        <a:spcAft>
          <a:spcPct val="0"/>
        </a:spcAft>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3200"/>
        </a:lnSpc>
        <a:spcBef>
          <a:spcPts val="3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3200"/>
        </a:lnSpc>
        <a:spcBef>
          <a:spcPts val="300"/>
        </a:spcBef>
        <a:spcAft>
          <a:spcPct val="0"/>
        </a:spcAft>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3200"/>
        </a:lnSpc>
        <a:spcBef>
          <a:spcPct val="0"/>
        </a:spcBef>
        <a:spcAft>
          <a:spcPct val="0"/>
        </a:spcAft>
        <a:buSzPct val="9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3200"/>
        </a:lnSpc>
        <a:spcBef>
          <a:spcPct val="0"/>
        </a:spcBef>
        <a:spcAft>
          <a:spcPct val="0"/>
        </a:spcAft>
        <a:buSzPct val="85000"/>
        <a:buFont typeface="Courier New" panose="02070309020205020404" pitchFamily="49" charset="0"/>
        <a:buChar char="o"/>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5A91DCEB-C77B-498B-BD62-D59C6B73A72F}"/>
              </a:ext>
            </a:extLst>
          </p:cNvPr>
          <p:cNvSpPr>
            <a:spLocks noGrp="1"/>
          </p:cNvSpPr>
          <p:nvPr>
            <p:ph type="ctrTitle"/>
          </p:nvPr>
        </p:nvSpPr>
        <p:spPr>
          <a:xfrm>
            <a:off x="882650" y="2200275"/>
            <a:ext cx="6421438" cy="3074988"/>
          </a:xfrm>
          <a:noFill/>
          <a:extLst>
            <a:ext uri="{909E8E84-426E-40DD-AFC4-6F175D3DCCD1}">
              <a14:hiddenFill xmlns:a14="http://schemas.microsoft.com/office/drawing/2010/main">
                <a:solidFill>
                  <a:srgbClr val="432B6F"/>
                </a:solidFill>
              </a14:hiddenFill>
            </a:ext>
          </a:extLst>
        </p:spPr>
        <p:txBody>
          <a:bodyPr/>
          <a:lstStyle/>
          <a:p>
            <a:pPr eaLnBrk="1" hangingPunct="1"/>
            <a:r>
              <a:rPr lang="en-US" altLang="en-US" dirty="0"/>
              <a:t>Sudden Illnesses</a:t>
            </a:r>
            <a:br>
              <a:rPr lang="en-US" altLang="en-US" dirty="0"/>
            </a:br>
            <a:br>
              <a:rPr lang="en-US" altLang="en-US" dirty="0"/>
            </a:br>
            <a:r>
              <a:rPr lang="en-US" altLang="en-US" sz="4400" dirty="0"/>
              <a:t>Core Course + Infants</a:t>
            </a:r>
          </a:p>
        </p:txBody>
      </p:sp>
      <p:sp>
        <p:nvSpPr>
          <p:cNvPr id="3" name="Subtitle 2">
            <a:extLst>
              <a:ext uri="{FF2B5EF4-FFF2-40B4-BE49-F238E27FC236}">
                <a16:creationId xmlns:a16="http://schemas.microsoft.com/office/drawing/2014/main" id="{36CDC8CB-A3AF-47C6-9813-6CD68F1CDFE3}"/>
              </a:ext>
            </a:extLst>
          </p:cNvPr>
          <p:cNvSpPr>
            <a:spLocks noGrp="1"/>
          </p:cNvSpPr>
          <p:nvPr>
            <p:ph type="subTitle" idx="1"/>
          </p:nvPr>
        </p:nvSpPr>
        <p:spPr>
          <a:xfrm>
            <a:off x="882650" y="846138"/>
            <a:ext cx="6524625" cy="777875"/>
          </a:xfrm>
        </p:spPr>
        <p:txBody>
          <a:bodyPr rtlCol="0"/>
          <a:lstStyle/>
          <a:p>
            <a:pPr eaLnBrk="1" fontAlgn="auto" hangingPunct="1">
              <a:spcAft>
                <a:spcPts val="0"/>
              </a:spcAft>
              <a:defRPr/>
            </a:pPr>
            <a:r>
              <a:rPr lang="en-US" sz="4000" dirty="0"/>
              <a:t>CHAPTER 5</a:t>
            </a:r>
            <a:endParaRPr lang="en-US" sz="4000" dirty="0">
              <a:solidFill>
                <a:schemeClr val="bg1"/>
              </a:solidFill>
              <a:latin typeface="+mj-lt"/>
            </a:endParaRPr>
          </a:p>
        </p:txBody>
      </p:sp>
      <p:pic>
        <p:nvPicPr>
          <p:cNvPr id="6147" name="Picture 4" descr="A full-title page shows the logo of A A O S with the text American Academy of Orthopaedic Surgeons on the top left and the logo of E C S I with the text Emergency Care and Safety Institute on the top right. Book title reads, First Aid, C P R, and A E D Standard, Eighth Edition. Authored by Medical writers: Alton L. Thygerson, Ed D, F A W M; Steven M, Thygerson, P h D, M S P H, C I H; Justin S. Thygerson, P h D, C S P. Medical Editors: Alfonso Mejia, M D, M P H, F A A O S; Howard L. Mell, M D, M P H, F A C E P; Bob Elling, M P A, E M T-P. The logo of American College of Emergency Physicians, registered, Advancing Emergency Care is printed below. At the bottom of the page is the Jones and Bartlett Learning logo.&#10;">
            <a:extLst>
              <a:ext uri="{FF2B5EF4-FFF2-40B4-BE49-F238E27FC236}">
                <a16:creationId xmlns:a16="http://schemas.microsoft.com/office/drawing/2014/main" id="{8B2EAF9B-CDD6-4B51-A516-B43415D359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5618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22D3-B855-4BD2-80E4-DD4204A02E79}"/>
              </a:ext>
            </a:extLst>
          </p:cNvPr>
          <p:cNvSpPr>
            <a:spLocks noGrp="1"/>
          </p:cNvSpPr>
          <p:nvPr>
            <p:ph type="title"/>
          </p:nvPr>
        </p:nvSpPr>
        <p:spPr/>
        <p:txBody>
          <a:bodyPr/>
          <a:lstStyle/>
          <a:p>
            <a:r>
              <a:rPr lang="en-US" altLang="en-US" dirty="0"/>
              <a:t>Asthma: What to Do </a:t>
            </a:r>
            <a:r>
              <a:rPr lang="en-US" altLang="en-US" sz="2000" dirty="0"/>
              <a:t>(6 of 9)</a:t>
            </a:r>
            <a:endParaRPr lang="en-US" dirty="0"/>
          </a:p>
        </p:txBody>
      </p:sp>
      <p:sp>
        <p:nvSpPr>
          <p:cNvPr id="3" name="Content Placeholder 2">
            <a:extLst>
              <a:ext uri="{FF2B5EF4-FFF2-40B4-BE49-F238E27FC236}">
                <a16:creationId xmlns:a16="http://schemas.microsoft.com/office/drawing/2014/main" id="{75E38825-7C21-483A-92AF-CE4B36DAA89A}"/>
              </a:ext>
            </a:extLst>
          </p:cNvPr>
          <p:cNvSpPr>
            <a:spLocks noGrp="1"/>
          </p:cNvSpPr>
          <p:nvPr>
            <p:ph sz="half" idx="1"/>
          </p:nvPr>
        </p:nvSpPr>
        <p:spPr/>
        <p:txBody>
          <a:bodyPr/>
          <a:lstStyle/>
          <a:p>
            <a:r>
              <a:rPr lang="en-US" dirty="0"/>
              <a:t>Have the person hold the inhaler and spacer between their index finger and thumb.</a:t>
            </a:r>
          </a:p>
          <a:p>
            <a:r>
              <a:rPr lang="en-US" dirty="0"/>
              <a:t>Then, without the inhaler, ask the person to take a deep breath in and then breathe out all the way.</a:t>
            </a:r>
          </a:p>
          <a:p>
            <a:r>
              <a:rPr lang="en-US" dirty="0"/>
              <a:t>Have the person put the mouthpiece of the spacer in their mouth, above their tongue, and then close their lips around the spacer.</a:t>
            </a:r>
          </a:p>
        </p:txBody>
      </p:sp>
      <p:sp>
        <p:nvSpPr>
          <p:cNvPr id="7" name="TextBox 4">
            <a:extLst>
              <a:ext uri="{FF2B5EF4-FFF2-40B4-BE49-F238E27FC236}">
                <a16:creationId xmlns:a16="http://schemas.microsoft.com/office/drawing/2014/main" id="{32589C5D-EA84-4905-9EEB-637D98AC2B0A}"/>
              </a:ext>
            </a:extLst>
          </p:cNvPr>
          <p:cNvSpPr txBox="1">
            <a:spLocks noChangeArrowheads="1"/>
          </p:cNvSpPr>
          <p:nvPr/>
        </p:nvSpPr>
        <p:spPr bwMode="auto">
          <a:xfrm>
            <a:off x="6682154" y="4821936"/>
            <a:ext cx="4430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SKILL SHEET 5-2 </a:t>
            </a:r>
            <a:r>
              <a:rPr lang="en-IN" altLang="en-US" sz="1800" dirty="0"/>
              <a:t>Using an Inhaler With a Spacer. Step 5.</a:t>
            </a:r>
            <a:endParaRPr lang="en-US" altLang="en-US" sz="1800" dirty="0"/>
          </a:p>
        </p:txBody>
      </p:sp>
      <p:sp>
        <p:nvSpPr>
          <p:cNvPr id="8" name="TextBox 5">
            <a:extLst>
              <a:ext uri="{FF2B5EF4-FFF2-40B4-BE49-F238E27FC236}">
                <a16:creationId xmlns:a16="http://schemas.microsoft.com/office/drawing/2014/main" id="{ADC44B06-9E90-44A4-B6A0-2BF99BF0A589}"/>
              </a:ext>
            </a:extLst>
          </p:cNvPr>
          <p:cNvSpPr txBox="1">
            <a:spLocks noChangeArrowheads="1"/>
          </p:cNvSpPr>
          <p:nvPr/>
        </p:nvSpPr>
        <p:spPr bwMode="auto">
          <a:xfrm>
            <a:off x="6682154" y="5468267"/>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pic>
        <p:nvPicPr>
          <p:cNvPr id="5" name="Picture 4">
            <a:extLst>
              <a:ext uri="{FF2B5EF4-FFF2-40B4-BE49-F238E27FC236}">
                <a16:creationId xmlns:a16="http://schemas.microsoft.com/office/drawing/2014/main" id="{731EE1BC-459A-4297-BE75-13255DFA114E}"/>
              </a:ext>
            </a:extLst>
          </p:cNvPr>
          <p:cNvPicPr>
            <a:picLocks noChangeAspect="1"/>
          </p:cNvPicPr>
          <p:nvPr/>
        </p:nvPicPr>
        <p:blipFill>
          <a:blip r:embed="rId2"/>
          <a:stretch>
            <a:fillRect/>
          </a:stretch>
        </p:blipFill>
        <p:spPr>
          <a:xfrm>
            <a:off x="6682154" y="1676400"/>
            <a:ext cx="4432346" cy="3145536"/>
          </a:xfrm>
          <a:prstGeom prst="rect">
            <a:avLst/>
          </a:prstGeom>
        </p:spPr>
      </p:pic>
    </p:spTree>
    <p:extLst>
      <p:ext uri="{BB962C8B-B14F-4D97-AF65-F5344CB8AC3E}">
        <p14:creationId xmlns:p14="http://schemas.microsoft.com/office/powerpoint/2010/main" val="128336834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22D3-B855-4BD2-80E4-DD4204A02E79}"/>
              </a:ext>
            </a:extLst>
          </p:cNvPr>
          <p:cNvSpPr>
            <a:spLocks noGrp="1"/>
          </p:cNvSpPr>
          <p:nvPr>
            <p:ph type="title"/>
          </p:nvPr>
        </p:nvSpPr>
        <p:spPr/>
        <p:txBody>
          <a:bodyPr/>
          <a:lstStyle/>
          <a:p>
            <a:r>
              <a:rPr lang="en-US" altLang="en-US" dirty="0"/>
              <a:t>Asthma: What to Do </a:t>
            </a:r>
            <a:r>
              <a:rPr lang="en-US" altLang="en-US" sz="2000" dirty="0"/>
              <a:t>(7 of 9)</a:t>
            </a:r>
            <a:endParaRPr lang="en-US" dirty="0"/>
          </a:p>
        </p:txBody>
      </p:sp>
      <p:sp>
        <p:nvSpPr>
          <p:cNvPr id="3" name="Content Placeholder 2">
            <a:extLst>
              <a:ext uri="{FF2B5EF4-FFF2-40B4-BE49-F238E27FC236}">
                <a16:creationId xmlns:a16="http://schemas.microsoft.com/office/drawing/2014/main" id="{75E38825-7C21-483A-92AF-CE4B36DAA89A}"/>
              </a:ext>
            </a:extLst>
          </p:cNvPr>
          <p:cNvSpPr>
            <a:spLocks noGrp="1"/>
          </p:cNvSpPr>
          <p:nvPr>
            <p:ph sz="half" idx="1"/>
          </p:nvPr>
        </p:nvSpPr>
        <p:spPr/>
        <p:txBody>
          <a:bodyPr/>
          <a:lstStyle/>
          <a:p>
            <a:r>
              <a:rPr lang="en-US" dirty="0"/>
              <a:t>Have the person tip their head back slightly toward the ceiling and press the top of the inhaler to spray one dose of medicine.</a:t>
            </a:r>
          </a:p>
          <a:p>
            <a:r>
              <a:rPr lang="en-US" dirty="0"/>
              <a:t>Tell the person to slowly breathe in all the air they can and hold for 5–10 seconds with their mouth closed.</a:t>
            </a:r>
          </a:p>
        </p:txBody>
      </p:sp>
      <p:sp>
        <p:nvSpPr>
          <p:cNvPr id="7" name="TextBox 4">
            <a:extLst>
              <a:ext uri="{FF2B5EF4-FFF2-40B4-BE49-F238E27FC236}">
                <a16:creationId xmlns:a16="http://schemas.microsoft.com/office/drawing/2014/main" id="{32589C5D-EA84-4905-9EEB-637D98AC2B0A}"/>
              </a:ext>
            </a:extLst>
          </p:cNvPr>
          <p:cNvSpPr txBox="1">
            <a:spLocks noChangeArrowheads="1"/>
          </p:cNvSpPr>
          <p:nvPr/>
        </p:nvSpPr>
        <p:spPr bwMode="auto">
          <a:xfrm>
            <a:off x="6682154" y="4821936"/>
            <a:ext cx="4430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SKILL SHEET 5-2 </a:t>
            </a:r>
            <a:r>
              <a:rPr lang="en-IN" altLang="en-US" sz="1800" dirty="0"/>
              <a:t>Using an Inhaler With a Spacer. Step 6.</a:t>
            </a:r>
            <a:endParaRPr lang="en-US" altLang="en-US" sz="1800" dirty="0"/>
          </a:p>
        </p:txBody>
      </p:sp>
      <p:sp>
        <p:nvSpPr>
          <p:cNvPr id="8" name="TextBox 5">
            <a:extLst>
              <a:ext uri="{FF2B5EF4-FFF2-40B4-BE49-F238E27FC236}">
                <a16:creationId xmlns:a16="http://schemas.microsoft.com/office/drawing/2014/main" id="{ADC44B06-9E90-44A4-B6A0-2BF99BF0A589}"/>
              </a:ext>
            </a:extLst>
          </p:cNvPr>
          <p:cNvSpPr txBox="1">
            <a:spLocks noChangeArrowheads="1"/>
          </p:cNvSpPr>
          <p:nvPr/>
        </p:nvSpPr>
        <p:spPr bwMode="auto">
          <a:xfrm>
            <a:off x="6682154" y="5468267"/>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pic>
        <p:nvPicPr>
          <p:cNvPr id="6" name="Picture 5">
            <a:extLst>
              <a:ext uri="{FF2B5EF4-FFF2-40B4-BE49-F238E27FC236}">
                <a16:creationId xmlns:a16="http://schemas.microsoft.com/office/drawing/2014/main" id="{3162EDDD-38E4-49C6-A4C8-8A48EAA65696}"/>
              </a:ext>
            </a:extLst>
          </p:cNvPr>
          <p:cNvPicPr>
            <a:picLocks noChangeAspect="1"/>
          </p:cNvPicPr>
          <p:nvPr/>
        </p:nvPicPr>
        <p:blipFill>
          <a:blip r:embed="rId2"/>
          <a:stretch>
            <a:fillRect/>
          </a:stretch>
        </p:blipFill>
        <p:spPr>
          <a:xfrm>
            <a:off x="6682154" y="1676400"/>
            <a:ext cx="4425076" cy="3145536"/>
          </a:xfrm>
          <a:prstGeom prst="rect">
            <a:avLst/>
          </a:prstGeom>
        </p:spPr>
      </p:pic>
    </p:spTree>
    <p:extLst>
      <p:ext uri="{BB962C8B-B14F-4D97-AF65-F5344CB8AC3E}">
        <p14:creationId xmlns:p14="http://schemas.microsoft.com/office/powerpoint/2010/main" val="50267893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22D3-B855-4BD2-80E4-DD4204A02E79}"/>
              </a:ext>
            </a:extLst>
          </p:cNvPr>
          <p:cNvSpPr>
            <a:spLocks noGrp="1"/>
          </p:cNvSpPr>
          <p:nvPr>
            <p:ph type="title"/>
          </p:nvPr>
        </p:nvSpPr>
        <p:spPr/>
        <p:txBody>
          <a:bodyPr/>
          <a:lstStyle/>
          <a:p>
            <a:r>
              <a:rPr lang="en-US" altLang="en-US" dirty="0"/>
              <a:t>Asthma: What to Do </a:t>
            </a:r>
            <a:r>
              <a:rPr lang="en-US" altLang="en-US" sz="2000" dirty="0"/>
              <a:t>(8 of 9)</a:t>
            </a:r>
            <a:endParaRPr lang="en-US" dirty="0"/>
          </a:p>
        </p:txBody>
      </p:sp>
      <p:sp>
        <p:nvSpPr>
          <p:cNvPr id="3" name="Content Placeholder 2">
            <a:extLst>
              <a:ext uri="{FF2B5EF4-FFF2-40B4-BE49-F238E27FC236}">
                <a16:creationId xmlns:a16="http://schemas.microsoft.com/office/drawing/2014/main" id="{75E38825-7C21-483A-92AF-CE4B36DAA89A}"/>
              </a:ext>
            </a:extLst>
          </p:cNvPr>
          <p:cNvSpPr>
            <a:spLocks noGrp="1"/>
          </p:cNvSpPr>
          <p:nvPr>
            <p:ph sz="half" idx="1"/>
          </p:nvPr>
        </p:nvSpPr>
        <p:spPr/>
        <p:txBody>
          <a:bodyPr/>
          <a:lstStyle/>
          <a:p>
            <a:r>
              <a:rPr lang="en-US" dirty="0"/>
              <a:t>When the 5–10 seconds is up, tell the person to open their mouth, move the inhaler away from their mouth, and breathe out slowly.</a:t>
            </a:r>
          </a:p>
          <a:p>
            <a:r>
              <a:rPr lang="en-US" dirty="0"/>
              <a:t>If the person needs another dose of medicine, wait 1 minute before repeating these steps.</a:t>
            </a:r>
          </a:p>
        </p:txBody>
      </p:sp>
      <p:sp>
        <p:nvSpPr>
          <p:cNvPr id="7" name="TextBox 4">
            <a:extLst>
              <a:ext uri="{FF2B5EF4-FFF2-40B4-BE49-F238E27FC236}">
                <a16:creationId xmlns:a16="http://schemas.microsoft.com/office/drawing/2014/main" id="{32589C5D-EA84-4905-9EEB-637D98AC2B0A}"/>
              </a:ext>
            </a:extLst>
          </p:cNvPr>
          <p:cNvSpPr txBox="1">
            <a:spLocks noChangeArrowheads="1"/>
          </p:cNvSpPr>
          <p:nvPr/>
        </p:nvSpPr>
        <p:spPr bwMode="auto">
          <a:xfrm>
            <a:off x="6682154" y="4821936"/>
            <a:ext cx="4430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SKILL SHEET 5-2 </a:t>
            </a:r>
            <a:r>
              <a:rPr lang="en-IN" altLang="en-US" sz="1800" dirty="0"/>
              <a:t>Using an Inhaler With a Spacer. Step 7.</a:t>
            </a:r>
            <a:endParaRPr lang="en-US" altLang="en-US" sz="1800" dirty="0"/>
          </a:p>
        </p:txBody>
      </p:sp>
      <p:sp>
        <p:nvSpPr>
          <p:cNvPr id="8" name="TextBox 5">
            <a:extLst>
              <a:ext uri="{FF2B5EF4-FFF2-40B4-BE49-F238E27FC236}">
                <a16:creationId xmlns:a16="http://schemas.microsoft.com/office/drawing/2014/main" id="{ADC44B06-9E90-44A4-B6A0-2BF99BF0A589}"/>
              </a:ext>
            </a:extLst>
          </p:cNvPr>
          <p:cNvSpPr txBox="1">
            <a:spLocks noChangeArrowheads="1"/>
          </p:cNvSpPr>
          <p:nvPr/>
        </p:nvSpPr>
        <p:spPr bwMode="auto">
          <a:xfrm>
            <a:off x="6682154" y="5468267"/>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pic>
        <p:nvPicPr>
          <p:cNvPr id="5" name="Picture 4">
            <a:extLst>
              <a:ext uri="{FF2B5EF4-FFF2-40B4-BE49-F238E27FC236}">
                <a16:creationId xmlns:a16="http://schemas.microsoft.com/office/drawing/2014/main" id="{8B3D0D9A-E002-419A-A1FF-BF7E6934AC4E}"/>
              </a:ext>
            </a:extLst>
          </p:cNvPr>
          <p:cNvPicPr>
            <a:picLocks noChangeAspect="1"/>
          </p:cNvPicPr>
          <p:nvPr/>
        </p:nvPicPr>
        <p:blipFill>
          <a:blip r:embed="rId2"/>
          <a:stretch>
            <a:fillRect/>
          </a:stretch>
        </p:blipFill>
        <p:spPr>
          <a:xfrm>
            <a:off x="6783512" y="1600200"/>
            <a:ext cx="4417888" cy="3145536"/>
          </a:xfrm>
          <a:prstGeom prst="rect">
            <a:avLst/>
          </a:prstGeom>
        </p:spPr>
      </p:pic>
    </p:spTree>
    <p:extLst>
      <p:ext uri="{BB962C8B-B14F-4D97-AF65-F5344CB8AC3E}">
        <p14:creationId xmlns:p14="http://schemas.microsoft.com/office/powerpoint/2010/main" val="413929547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F15A-F03B-4D36-A25A-B70CA6AD3919}"/>
              </a:ext>
            </a:extLst>
          </p:cNvPr>
          <p:cNvSpPr>
            <a:spLocks noGrp="1"/>
          </p:cNvSpPr>
          <p:nvPr>
            <p:ph type="title"/>
          </p:nvPr>
        </p:nvSpPr>
        <p:spPr/>
        <p:txBody>
          <a:bodyPr/>
          <a:lstStyle/>
          <a:p>
            <a:r>
              <a:rPr lang="en-US" altLang="en-US" dirty="0"/>
              <a:t>Asthma: What to Do </a:t>
            </a:r>
            <a:r>
              <a:rPr lang="en-US" altLang="en-US" sz="2000" dirty="0"/>
              <a:t>(9 of 9)</a:t>
            </a:r>
            <a:endParaRPr lang="en-US" dirty="0"/>
          </a:p>
        </p:txBody>
      </p:sp>
      <p:sp>
        <p:nvSpPr>
          <p:cNvPr id="3" name="Content Placeholder 2">
            <a:extLst>
              <a:ext uri="{FF2B5EF4-FFF2-40B4-BE49-F238E27FC236}">
                <a16:creationId xmlns:a16="http://schemas.microsoft.com/office/drawing/2014/main" id="{C1CBC68B-A594-43B1-B15F-CFC1669B3162}"/>
              </a:ext>
            </a:extLst>
          </p:cNvPr>
          <p:cNvSpPr>
            <a:spLocks noGrp="1"/>
          </p:cNvSpPr>
          <p:nvPr>
            <p:ph sz="half" idx="1"/>
          </p:nvPr>
        </p:nvSpPr>
        <p:spPr/>
        <p:txBody>
          <a:bodyPr/>
          <a:lstStyle/>
          <a:p>
            <a:r>
              <a:rPr lang="en-US" dirty="0"/>
              <a:t>Call 9-1-1 immediately if:</a:t>
            </a:r>
          </a:p>
          <a:p>
            <a:pPr lvl="1"/>
            <a:r>
              <a:rPr lang="en-US" dirty="0"/>
              <a:t>The person is struggling to breathe, talk, or stay awake.</a:t>
            </a:r>
          </a:p>
          <a:p>
            <a:pPr lvl="1"/>
            <a:r>
              <a:rPr lang="en-US" dirty="0"/>
              <a:t>They are unable to speak more than one to two words in one breath.</a:t>
            </a:r>
          </a:p>
          <a:p>
            <a:pPr lvl="1"/>
            <a:r>
              <a:rPr lang="en-US" dirty="0"/>
              <a:t>Their lips or fingernails turn blue.</a:t>
            </a:r>
          </a:p>
          <a:p>
            <a:pPr lvl="1"/>
            <a:r>
              <a:rPr lang="en-US" dirty="0"/>
              <a:t>The person asks for professional medical care.</a:t>
            </a:r>
          </a:p>
        </p:txBody>
      </p:sp>
      <p:sp>
        <p:nvSpPr>
          <p:cNvPr id="4" name="Content Placeholder 3">
            <a:extLst>
              <a:ext uri="{FF2B5EF4-FFF2-40B4-BE49-F238E27FC236}">
                <a16:creationId xmlns:a16="http://schemas.microsoft.com/office/drawing/2014/main" id="{E5C8431C-4D49-401C-9657-8509DBBCE5EA}"/>
              </a:ext>
            </a:extLst>
          </p:cNvPr>
          <p:cNvSpPr>
            <a:spLocks noGrp="1"/>
          </p:cNvSpPr>
          <p:nvPr>
            <p:ph sz="half" idx="2"/>
          </p:nvPr>
        </p:nvSpPr>
        <p:spPr/>
        <p:txBody>
          <a:bodyPr/>
          <a:lstStyle/>
          <a:p>
            <a:endParaRPr lang="en-US" dirty="0"/>
          </a:p>
          <a:p>
            <a:pPr lvl="1"/>
            <a:r>
              <a:rPr lang="en-US" dirty="0"/>
              <a:t>There is no improvement after using their quick-relief inhaler or they do not have a rescue inhaler.</a:t>
            </a:r>
          </a:p>
          <a:p>
            <a:pPr lvl="1"/>
            <a:r>
              <a:rPr lang="en-US" dirty="0"/>
              <a:t>Repeated attacks occur.</a:t>
            </a:r>
          </a:p>
          <a:p>
            <a:pPr lvl="1"/>
            <a:r>
              <a:rPr lang="en-US" dirty="0"/>
              <a:t>A severe and prolonged attack occurs.</a:t>
            </a:r>
          </a:p>
        </p:txBody>
      </p:sp>
    </p:spTree>
    <p:extLst>
      <p:ext uri="{BB962C8B-B14F-4D97-AF65-F5344CB8AC3E}">
        <p14:creationId xmlns:p14="http://schemas.microsoft.com/office/powerpoint/2010/main" val="265906320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991A-B661-4035-9938-7AF038E91B81}"/>
              </a:ext>
            </a:extLst>
          </p:cNvPr>
          <p:cNvSpPr>
            <a:spLocks noGrp="1"/>
          </p:cNvSpPr>
          <p:nvPr>
            <p:ph type="title"/>
          </p:nvPr>
        </p:nvSpPr>
        <p:spPr/>
        <p:txBody>
          <a:bodyPr/>
          <a:lstStyle/>
          <a:p>
            <a:r>
              <a:rPr lang="en-US" dirty="0"/>
              <a:t>Anaphylaxis</a:t>
            </a:r>
          </a:p>
        </p:txBody>
      </p:sp>
      <p:sp>
        <p:nvSpPr>
          <p:cNvPr id="3" name="Content Placeholder 2">
            <a:extLst>
              <a:ext uri="{FF2B5EF4-FFF2-40B4-BE49-F238E27FC236}">
                <a16:creationId xmlns:a16="http://schemas.microsoft.com/office/drawing/2014/main" id="{E312A089-859C-4A49-B056-95882AEE0DF9}"/>
              </a:ext>
            </a:extLst>
          </p:cNvPr>
          <p:cNvSpPr>
            <a:spLocks noGrp="1"/>
          </p:cNvSpPr>
          <p:nvPr>
            <p:ph idx="1"/>
          </p:nvPr>
        </p:nvSpPr>
        <p:spPr/>
        <p:txBody>
          <a:bodyPr/>
          <a:lstStyle/>
          <a:p>
            <a:r>
              <a:rPr lang="en-US" dirty="0"/>
              <a:t>When the body overreacts to allergy triggers and releases chemicals to protect itself, a severe allergic reaction occurs called anaphylaxis.</a:t>
            </a:r>
          </a:p>
          <a:p>
            <a:r>
              <a:rPr lang="en-US" dirty="0"/>
              <a:t>Epinephrine is a medication that can stop a severe allergic reaction.</a:t>
            </a:r>
          </a:p>
          <a:p>
            <a:pPr lvl="1"/>
            <a:r>
              <a:rPr lang="en-US" dirty="0"/>
              <a:t>It is available through a physician’s prescription and can be self-administered via an epinephrine auto-injector.</a:t>
            </a:r>
          </a:p>
          <a:p>
            <a:r>
              <a:rPr lang="en-US" dirty="0"/>
              <a:t>Most allergic reactions do not require epinephrine, but a small portion of reactions can progress to life-threatening anaphylaxis.</a:t>
            </a:r>
          </a:p>
        </p:txBody>
      </p:sp>
    </p:spTree>
    <p:extLst>
      <p:ext uri="{BB962C8B-B14F-4D97-AF65-F5344CB8AC3E}">
        <p14:creationId xmlns:p14="http://schemas.microsoft.com/office/powerpoint/2010/main" val="283176569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5156-153C-4495-B514-003349AD3C69}"/>
              </a:ext>
            </a:extLst>
          </p:cNvPr>
          <p:cNvSpPr>
            <a:spLocks noGrp="1"/>
          </p:cNvSpPr>
          <p:nvPr>
            <p:ph type="title"/>
          </p:nvPr>
        </p:nvSpPr>
        <p:spPr/>
        <p:txBody>
          <a:bodyPr/>
          <a:lstStyle/>
          <a:p>
            <a:r>
              <a:rPr lang="en-US" dirty="0"/>
              <a:t>Anaphylaxis: What to Look For</a:t>
            </a:r>
          </a:p>
        </p:txBody>
      </p:sp>
      <p:sp>
        <p:nvSpPr>
          <p:cNvPr id="3" name="Content Placeholder 2">
            <a:extLst>
              <a:ext uri="{FF2B5EF4-FFF2-40B4-BE49-F238E27FC236}">
                <a16:creationId xmlns:a16="http://schemas.microsoft.com/office/drawing/2014/main" id="{94593DDB-F6A9-4708-B0EC-9B538A05A9A2}"/>
              </a:ext>
            </a:extLst>
          </p:cNvPr>
          <p:cNvSpPr>
            <a:spLocks noGrp="1"/>
          </p:cNvSpPr>
          <p:nvPr>
            <p:ph sz="half" idx="1"/>
          </p:nvPr>
        </p:nvSpPr>
        <p:spPr/>
        <p:txBody>
          <a:bodyPr/>
          <a:lstStyle/>
          <a:p>
            <a:r>
              <a:rPr lang="en-US" dirty="0"/>
              <a:t>Mouth: swelling of the lips, tongue, mouth, nose</a:t>
            </a:r>
          </a:p>
          <a:p>
            <a:r>
              <a:rPr lang="en-US" dirty="0"/>
              <a:t>Throat: swelling, itching, difficulty swallowing and speaking</a:t>
            </a:r>
          </a:p>
          <a:p>
            <a:r>
              <a:rPr lang="en-US" dirty="0"/>
              <a:t>Skin: swelling around the eyes, flushing, severe itching</a:t>
            </a:r>
          </a:p>
        </p:txBody>
      </p:sp>
      <p:sp>
        <p:nvSpPr>
          <p:cNvPr id="4" name="Content Placeholder 3">
            <a:extLst>
              <a:ext uri="{FF2B5EF4-FFF2-40B4-BE49-F238E27FC236}">
                <a16:creationId xmlns:a16="http://schemas.microsoft.com/office/drawing/2014/main" id="{2F12FDDF-3F5B-4D4D-8B02-077308577691}"/>
              </a:ext>
            </a:extLst>
          </p:cNvPr>
          <p:cNvSpPr>
            <a:spLocks noGrp="1"/>
          </p:cNvSpPr>
          <p:nvPr>
            <p:ph sz="half" idx="2"/>
          </p:nvPr>
        </p:nvSpPr>
        <p:spPr/>
        <p:txBody>
          <a:bodyPr/>
          <a:lstStyle/>
          <a:p>
            <a:r>
              <a:rPr lang="en-US" dirty="0"/>
              <a:t>Breathing: trouble breathing, coughing, or wheezing</a:t>
            </a:r>
          </a:p>
          <a:p>
            <a:r>
              <a:rPr lang="en-US" dirty="0"/>
              <a:t>Abdomen: cramps, nausea, vomiting</a:t>
            </a:r>
          </a:p>
          <a:p>
            <a:r>
              <a:rPr lang="en-US" dirty="0"/>
              <a:t>Unresponsiveness</a:t>
            </a:r>
          </a:p>
          <a:p>
            <a:r>
              <a:rPr lang="en-US" dirty="0"/>
              <a:t>Medical identification tag</a:t>
            </a:r>
          </a:p>
          <a:p>
            <a:endParaRPr lang="en-US" dirty="0"/>
          </a:p>
        </p:txBody>
      </p:sp>
    </p:spTree>
    <p:extLst>
      <p:ext uri="{BB962C8B-B14F-4D97-AF65-F5344CB8AC3E}">
        <p14:creationId xmlns:p14="http://schemas.microsoft.com/office/powerpoint/2010/main" val="227533988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3CBD-AD73-44F2-8829-2671F1E12930}"/>
              </a:ext>
            </a:extLst>
          </p:cNvPr>
          <p:cNvSpPr>
            <a:spLocks noGrp="1"/>
          </p:cNvSpPr>
          <p:nvPr>
            <p:ph type="title"/>
          </p:nvPr>
        </p:nvSpPr>
        <p:spPr/>
        <p:txBody>
          <a:bodyPr/>
          <a:lstStyle/>
          <a:p>
            <a:r>
              <a:rPr lang="en-US" altLang="en-US" dirty="0"/>
              <a:t>Anaphylaxis: What to Do </a:t>
            </a:r>
            <a:r>
              <a:rPr lang="en-US" altLang="en-US" sz="2000" dirty="0"/>
              <a:t>(1 of 4)</a:t>
            </a:r>
            <a:endParaRPr lang="en-US" dirty="0"/>
          </a:p>
        </p:txBody>
      </p:sp>
      <p:sp>
        <p:nvSpPr>
          <p:cNvPr id="3" name="Content Placeholder 2">
            <a:extLst>
              <a:ext uri="{FF2B5EF4-FFF2-40B4-BE49-F238E27FC236}">
                <a16:creationId xmlns:a16="http://schemas.microsoft.com/office/drawing/2014/main" id="{6D6A41E3-0AEC-452B-8C78-C319FD32C003}"/>
              </a:ext>
            </a:extLst>
          </p:cNvPr>
          <p:cNvSpPr>
            <a:spLocks noGrp="1"/>
          </p:cNvSpPr>
          <p:nvPr>
            <p:ph sz="half" idx="1"/>
          </p:nvPr>
        </p:nvSpPr>
        <p:spPr/>
        <p:txBody>
          <a:bodyPr/>
          <a:lstStyle/>
          <a:p>
            <a:r>
              <a:rPr lang="en-US" dirty="0"/>
              <a:t>Call 9-1-1 immediately.</a:t>
            </a:r>
          </a:p>
          <a:p>
            <a:pPr lvl="1"/>
            <a:r>
              <a:rPr lang="en-US" dirty="0"/>
              <a:t>The effects of epinephrine from an auto-injector will wear off.</a:t>
            </a:r>
          </a:p>
          <a:p>
            <a:r>
              <a:rPr lang="en-US" dirty="0"/>
              <a:t>Ask about any previous severe allergic reactions.</a:t>
            </a:r>
          </a:p>
          <a:p>
            <a:r>
              <a:rPr lang="en-US" dirty="0"/>
              <a:t>Look for or ask about a medical identification tag.</a:t>
            </a:r>
          </a:p>
          <a:p>
            <a:endParaRPr lang="en-US" dirty="0"/>
          </a:p>
        </p:txBody>
      </p:sp>
      <p:pic>
        <p:nvPicPr>
          <p:cNvPr id="5" name="Picture 1" descr="A photo shows three plastic auto-injectors with an orange extension cover and a blue safety cap. The one on the left shows the safety cap intact. The one in the center shows the safety cap removed and extended. The image on the right shows the orange cover extended and the blue cap removed. &#10;">
            <a:extLst>
              <a:ext uri="{FF2B5EF4-FFF2-40B4-BE49-F238E27FC236}">
                <a16:creationId xmlns:a16="http://schemas.microsoft.com/office/drawing/2014/main" id="{9F40A046-DCD9-45F3-B33C-088087AD91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0088" y="1401762"/>
            <a:ext cx="388302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B6C00A57-50C0-49B7-9749-4892DDB4ECE8}"/>
              </a:ext>
            </a:extLst>
          </p:cNvPr>
          <p:cNvSpPr txBox="1">
            <a:spLocks noChangeArrowheads="1"/>
          </p:cNvSpPr>
          <p:nvPr/>
        </p:nvSpPr>
        <p:spPr bwMode="auto">
          <a:xfrm>
            <a:off x="6934200" y="4754562"/>
            <a:ext cx="4648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700" b="1"/>
              <a:t>FIGURE 5-2</a:t>
            </a:r>
            <a:r>
              <a:rPr lang="en-US" altLang="en-US" sz="1700"/>
              <a:t> </a:t>
            </a:r>
            <a:r>
              <a:rPr lang="en-IN" altLang="en-US" sz="1700"/>
              <a:t>Left, EpiPen auto-injector intact before use. Center, blue safety cap removed. Right, after injection, the orange cover automatically extends to ensure the needle is never exposed. Several other brands of epinephrine auto-injectors are also available. </a:t>
            </a:r>
            <a:endParaRPr lang="en-US" altLang="en-US" sz="1700"/>
          </a:p>
        </p:txBody>
      </p:sp>
      <p:sp>
        <p:nvSpPr>
          <p:cNvPr id="7" name="TextBox 5">
            <a:extLst>
              <a:ext uri="{FF2B5EF4-FFF2-40B4-BE49-F238E27FC236}">
                <a16:creationId xmlns:a16="http://schemas.microsoft.com/office/drawing/2014/main" id="{8B73EA0D-2FBE-40AC-872F-31A5A30280C4}"/>
              </a:ext>
            </a:extLst>
          </p:cNvPr>
          <p:cNvSpPr txBox="1">
            <a:spLocks noChangeArrowheads="1"/>
          </p:cNvSpPr>
          <p:nvPr/>
        </p:nvSpPr>
        <p:spPr bwMode="auto">
          <a:xfrm>
            <a:off x="6934200" y="6383337"/>
            <a:ext cx="2035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a:t>© Jones &amp; Bartlett Learning. </a:t>
            </a:r>
            <a:endParaRPr lang="en-US" altLang="en-US" sz="1000"/>
          </a:p>
        </p:txBody>
      </p:sp>
    </p:spTree>
    <p:extLst>
      <p:ext uri="{BB962C8B-B14F-4D97-AF65-F5344CB8AC3E}">
        <p14:creationId xmlns:p14="http://schemas.microsoft.com/office/powerpoint/2010/main" val="287281683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22D3-B855-4BD2-80E4-DD4204A02E79}"/>
              </a:ext>
            </a:extLst>
          </p:cNvPr>
          <p:cNvSpPr>
            <a:spLocks noGrp="1"/>
          </p:cNvSpPr>
          <p:nvPr>
            <p:ph type="title"/>
          </p:nvPr>
        </p:nvSpPr>
        <p:spPr/>
        <p:txBody>
          <a:bodyPr/>
          <a:lstStyle/>
          <a:p>
            <a:r>
              <a:rPr lang="en-US" altLang="en-US" dirty="0"/>
              <a:t>Anaphylaxis: What to Do </a:t>
            </a:r>
            <a:r>
              <a:rPr lang="en-US" altLang="en-US" sz="2000" dirty="0"/>
              <a:t>(2 of 4)</a:t>
            </a:r>
            <a:endParaRPr lang="en-US" dirty="0"/>
          </a:p>
        </p:txBody>
      </p:sp>
      <p:sp>
        <p:nvSpPr>
          <p:cNvPr id="3" name="Content Placeholder 2">
            <a:extLst>
              <a:ext uri="{FF2B5EF4-FFF2-40B4-BE49-F238E27FC236}">
                <a16:creationId xmlns:a16="http://schemas.microsoft.com/office/drawing/2014/main" id="{75E38825-7C21-483A-92AF-CE4B36DAA89A}"/>
              </a:ext>
            </a:extLst>
          </p:cNvPr>
          <p:cNvSpPr>
            <a:spLocks noGrp="1"/>
          </p:cNvSpPr>
          <p:nvPr>
            <p:ph sz="half" idx="1"/>
          </p:nvPr>
        </p:nvSpPr>
        <p:spPr/>
        <p:txBody>
          <a:bodyPr/>
          <a:lstStyle/>
          <a:p>
            <a:r>
              <a:rPr lang="en-US" dirty="0"/>
              <a:t>If the person has their own medically prescribed epinephrine auto-injector, they will usually know when and how to use it.</a:t>
            </a:r>
          </a:p>
          <a:p>
            <a:r>
              <a:rPr lang="en-US" dirty="0"/>
              <a:t>If the person asks for help and your state law allows giving an injection, use their prescribed auto-injector.</a:t>
            </a:r>
          </a:p>
          <a:p>
            <a:r>
              <a:rPr lang="en-US" dirty="0"/>
              <a:t>Stay with the person until EMS arrives.</a:t>
            </a:r>
          </a:p>
        </p:txBody>
      </p:sp>
      <p:sp>
        <p:nvSpPr>
          <p:cNvPr id="7" name="TextBox 4">
            <a:extLst>
              <a:ext uri="{FF2B5EF4-FFF2-40B4-BE49-F238E27FC236}">
                <a16:creationId xmlns:a16="http://schemas.microsoft.com/office/drawing/2014/main" id="{32589C5D-EA84-4905-9EEB-637D98AC2B0A}"/>
              </a:ext>
            </a:extLst>
          </p:cNvPr>
          <p:cNvSpPr txBox="1">
            <a:spLocks noChangeArrowheads="1"/>
          </p:cNvSpPr>
          <p:nvPr/>
        </p:nvSpPr>
        <p:spPr bwMode="auto">
          <a:xfrm>
            <a:off x="6682154" y="4821936"/>
            <a:ext cx="4430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SKILL SHEET 5-3 </a:t>
            </a:r>
            <a:r>
              <a:rPr lang="en-IN" altLang="en-US" sz="1800" dirty="0"/>
              <a:t>Using Epinephrine Auto-Injector. Step 3.</a:t>
            </a:r>
            <a:endParaRPr lang="en-US" altLang="en-US" sz="1800" dirty="0"/>
          </a:p>
        </p:txBody>
      </p:sp>
      <p:sp>
        <p:nvSpPr>
          <p:cNvPr id="8" name="TextBox 5">
            <a:extLst>
              <a:ext uri="{FF2B5EF4-FFF2-40B4-BE49-F238E27FC236}">
                <a16:creationId xmlns:a16="http://schemas.microsoft.com/office/drawing/2014/main" id="{ADC44B06-9E90-44A4-B6A0-2BF99BF0A589}"/>
              </a:ext>
            </a:extLst>
          </p:cNvPr>
          <p:cNvSpPr txBox="1">
            <a:spLocks noChangeArrowheads="1"/>
          </p:cNvSpPr>
          <p:nvPr/>
        </p:nvSpPr>
        <p:spPr bwMode="auto">
          <a:xfrm>
            <a:off x="6682154" y="5468267"/>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pic>
        <p:nvPicPr>
          <p:cNvPr id="6" name="Picture 5">
            <a:extLst>
              <a:ext uri="{FF2B5EF4-FFF2-40B4-BE49-F238E27FC236}">
                <a16:creationId xmlns:a16="http://schemas.microsoft.com/office/drawing/2014/main" id="{825E1367-6F4D-4950-890E-3EF4F5B21BCE}"/>
              </a:ext>
            </a:extLst>
          </p:cNvPr>
          <p:cNvPicPr>
            <a:picLocks noChangeAspect="1"/>
          </p:cNvPicPr>
          <p:nvPr/>
        </p:nvPicPr>
        <p:blipFill>
          <a:blip r:embed="rId2"/>
          <a:stretch>
            <a:fillRect/>
          </a:stretch>
        </p:blipFill>
        <p:spPr>
          <a:xfrm>
            <a:off x="6682154" y="1676400"/>
            <a:ext cx="5065538" cy="3145536"/>
          </a:xfrm>
          <a:prstGeom prst="rect">
            <a:avLst/>
          </a:prstGeom>
        </p:spPr>
      </p:pic>
    </p:spTree>
    <p:extLst>
      <p:ext uri="{BB962C8B-B14F-4D97-AF65-F5344CB8AC3E}">
        <p14:creationId xmlns:p14="http://schemas.microsoft.com/office/powerpoint/2010/main" val="73976853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C1B00060-9462-4A57-9507-E13E03926842}"/>
              </a:ext>
            </a:extLst>
          </p:cNvPr>
          <p:cNvSpPr>
            <a:spLocks noGrp="1"/>
          </p:cNvSpPr>
          <p:nvPr>
            <p:ph type="title"/>
          </p:nvPr>
        </p:nvSpPr>
        <p:spPr>
          <a:xfrm>
            <a:off x="0" y="120650"/>
            <a:ext cx="12192000" cy="1001713"/>
          </a:xfrm>
        </p:spPr>
        <p:txBody>
          <a:bodyPr/>
          <a:lstStyle/>
          <a:p>
            <a:r>
              <a:rPr lang="en-US" altLang="en-US" dirty="0"/>
              <a:t>Anaphylaxis: What to Do </a:t>
            </a:r>
            <a:r>
              <a:rPr lang="en-US" altLang="en-US" sz="2000" dirty="0"/>
              <a:t>(3 of 4)</a:t>
            </a:r>
            <a:endParaRPr lang="en-US" altLang="en-US" dirty="0"/>
          </a:p>
        </p:txBody>
      </p:sp>
      <p:sp>
        <p:nvSpPr>
          <p:cNvPr id="24578" name="Content Placeholder 2">
            <a:extLst>
              <a:ext uri="{FF2B5EF4-FFF2-40B4-BE49-F238E27FC236}">
                <a16:creationId xmlns:a16="http://schemas.microsoft.com/office/drawing/2014/main" id="{3849CCD2-6DE8-477C-86C9-89E2A932B1F2}"/>
              </a:ext>
            </a:extLst>
          </p:cNvPr>
          <p:cNvSpPr>
            <a:spLocks noGrp="1"/>
          </p:cNvSpPr>
          <p:nvPr>
            <p:ph idx="1"/>
          </p:nvPr>
        </p:nvSpPr>
        <p:spPr>
          <a:xfrm>
            <a:off x="925830" y="1490870"/>
            <a:ext cx="10287000" cy="4699047"/>
          </a:xfrm>
        </p:spPr>
        <p:txBody>
          <a:bodyPr/>
          <a:lstStyle/>
          <a:p>
            <a:r>
              <a:rPr lang="en-US" altLang="en-US" b="1" dirty="0"/>
              <a:t>DO NOT </a:t>
            </a:r>
            <a:r>
              <a:rPr lang="en-US" altLang="en-US" dirty="0"/>
              <a:t>inject another dose of epinephrine immediately after the first one. Wait 5 to 10 minutes.</a:t>
            </a:r>
          </a:p>
          <a:p>
            <a:r>
              <a:rPr lang="en-US" altLang="en-US" dirty="0"/>
              <a:t>If the person does not get better 5 to 10 minutes after the first dose or the EMS arrival will exceed 5 to 10 minutes, consider giving a second dose if you have a second injector.</a:t>
            </a:r>
          </a:p>
          <a:p>
            <a:pPr lvl="1"/>
            <a:r>
              <a:rPr lang="en-US" altLang="en-US" dirty="0"/>
              <a:t>About 20% of people receiving a first dose will require a second dose. </a:t>
            </a:r>
          </a:p>
          <a:p>
            <a:pPr lvl="1"/>
            <a:r>
              <a:rPr lang="en-US" altLang="en-US" dirty="0"/>
              <a:t>When in doubt, administer a second dose.</a:t>
            </a:r>
          </a:p>
          <a:p>
            <a:r>
              <a:rPr lang="en-US" altLang="en-US" dirty="0"/>
              <a:t>If there are no signs of breathing, call 9-1-1 if not already done and begin cardiopulmonary resuscitation (CPR).</a:t>
            </a:r>
          </a:p>
          <a:p>
            <a:endParaRPr lang="en-US" altLang="en-US" dirty="0"/>
          </a:p>
          <a:p>
            <a:endParaRPr lang="en-US" altLang="en-US" dirty="0"/>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04A0E150-FC9E-426F-846C-C35E6D6A0053}"/>
              </a:ext>
            </a:extLst>
          </p:cNvPr>
          <p:cNvSpPr>
            <a:spLocks noGrp="1"/>
          </p:cNvSpPr>
          <p:nvPr>
            <p:ph type="title"/>
          </p:nvPr>
        </p:nvSpPr>
        <p:spPr/>
        <p:txBody>
          <a:bodyPr/>
          <a:lstStyle/>
          <a:p>
            <a:pPr eaLnBrk="1" hangingPunct="1"/>
            <a:r>
              <a:rPr lang="en-US" altLang="en-US" dirty="0"/>
              <a:t>Anaphylaxis: What to Do </a:t>
            </a:r>
            <a:r>
              <a:rPr lang="en-US" altLang="en-US" sz="2000" dirty="0"/>
              <a:t>(4 of 4)</a:t>
            </a:r>
          </a:p>
        </p:txBody>
      </p:sp>
      <p:sp>
        <p:nvSpPr>
          <p:cNvPr id="22530" name="Content Placeholder 2">
            <a:extLst>
              <a:ext uri="{FF2B5EF4-FFF2-40B4-BE49-F238E27FC236}">
                <a16:creationId xmlns:a16="http://schemas.microsoft.com/office/drawing/2014/main" id="{95F6972B-02CB-40CE-899B-29F86C6CC1F3}"/>
              </a:ext>
            </a:extLst>
          </p:cNvPr>
          <p:cNvSpPr>
            <a:spLocks noGrp="1"/>
          </p:cNvSpPr>
          <p:nvPr>
            <p:ph idx="1"/>
          </p:nvPr>
        </p:nvSpPr>
        <p:spPr>
          <a:xfrm>
            <a:off x="914400" y="1524000"/>
            <a:ext cx="10287000" cy="4699000"/>
          </a:xfrm>
        </p:spPr>
        <p:txBody>
          <a:bodyPr/>
          <a:lstStyle/>
          <a:p>
            <a:pPr eaLnBrk="1" hangingPunct="1"/>
            <a:r>
              <a:rPr lang="en-US" altLang="en-US" dirty="0"/>
              <a:t>If there is not an epinephrine auto-injector available:</a:t>
            </a:r>
          </a:p>
          <a:p>
            <a:pPr lvl="1" eaLnBrk="1" hangingPunct="1"/>
            <a:r>
              <a:rPr lang="en-US" altLang="en-US" dirty="0"/>
              <a:t>Use an asthma inhaler or nasal decongestant spray</a:t>
            </a:r>
          </a:p>
          <a:p>
            <a:pPr lvl="1" eaLnBrk="1" hangingPunct="1"/>
            <a:r>
              <a:rPr lang="en-US" altLang="en-US" dirty="0"/>
              <a:t>If the person can swallow, give an antihistamine (eg, Benadryl) as directed on the label. </a:t>
            </a:r>
          </a:p>
          <a:p>
            <a:pPr eaLnBrk="1" hangingPunct="1"/>
            <a:r>
              <a:rPr lang="en-US" altLang="en-US" dirty="0"/>
              <a:t>These are not lifesaving because they take too long to work, but they can help prevent further reactions. </a:t>
            </a:r>
          </a:p>
          <a:p>
            <a:pPr eaLnBrk="1" hangingPunct="1"/>
            <a:r>
              <a:rPr lang="en-US" altLang="en-US" dirty="0"/>
              <a:t>Monitor until professional medical care arrives.</a:t>
            </a:r>
          </a:p>
          <a:p>
            <a:pPr eaLnBrk="1" hangingPunct="1">
              <a:lnSpc>
                <a:spcPct val="80000"/>
              </a:lnSpc>
              <a:buFontTx/>
              <a:buAutoNum type="arabicPeriod"/>
            </a:pPr>
            <a:endParaRPr lang="en-US" altLang="en-US" sz="2000" dirty="0"/>
          </a:p>
          <a:p>
            <a:pPr eaLnBrk="1" hangingPunct="1">
              <a:lnSpc>
                <a:spcPct val="80000"/>
              </a:lnSpc>
              <a:buFontTx/>
              <a:buAutoNum type="arabicPeriod"/>
            </a:pPr>
            <a:endParaRPr lang="en-US" altLang="en-US" sz="2000" dirty="0"/>
          </a:p>
          <a:p>
            <a:pPr eaLnBrk="1" hangingPunct="1">
              <a:lnSpc>
                <a:spcPct val="80000"/>
              </a:lnSpc>
              <a:buFontTx/>
              <a:buAutoNum type="arabicPeriod"/>
            </a:pPr>
            <a:endParaRPr lang="en-US" altLang="en-US" sz="2000"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740A-9A2B-4E1D-97C9-222F20AC346C}"/>
              </a:ext>
            </a:extLst>
          </p:cNvPr>
          <p:cNvSpPr>
            <a:spLocks noGrp="1"/>
          </p:cNvSpPr>
          <p:nvPr>
            <p:ph type="title"/>
          </p:nvPr>
        </p:nvSpPr>
        <p:spPr/>
        <p:txBody>
          <a:bodyPr/>
          <a:lstStyle/>
          <a:p>
            <a:r>
              <a:rPr lang="en-US" dirty="0"/>
              <a:t>Support Materials</a:t>
            </a:r>
          </a:p>
        </p:txBody>
      </p:sp>
      <p:sp>
        <p:nvSpPr>
          <p:cNvPr id="3" name="Content Placeholder 2">
            <a:extLst>
              <a:ext uri="{FF2B5EF4-FFF2-40B4-BE49-F238E27FC236}">
                <a16:creationId xmlns:a16="http://schemas.microsoft.com/office/drawing/2014/main" id="{1366D578-CBA6-483F-918E-1C38ECA672EC}"/>
              </a:ext>
            </a:extLst>
          </p:cNvPr>
          <p:cNvSpPr>
            <a:spLocks noGrp="1"/>
          </p:cNvSpPr>
          <p:nvPr>
            <p:ph sz="half" idx="1"/>
          </p:nvPr>
        </p:nvSpPr>
        <p:spPr/>
        <p:txBody>
          <a:bodyPr/>
          <a:lstStyle/>
          <a:p>
            <a:r>
              <a:rPr lang="en-US" dirty="0"/>
              <a:t>Lecture Outline</a:t>
            </a:r>
          </a:p>
          <a:p>
            <a:r>
              <a:rPr lang="en-US" dirty="0"/>
              <a:t>Worksheet</a:t>
            </a:r>
          </a:p>
          <a:p>
            <a:r>
              <a:rPr lang="en-US" dirty="0"/>
              <a:t>Videos</a:t>
            </a:r>
          </a:p>
          <a:p>
            <a:r>
              <a:rPr lang="en-US" dirty="0"/>
              <a:t>Skill Sheets</a:t>
            </a:r>
          </a:p>
          <a:p>
            <a:r>
              <a:rPr lang="en-US" dirty="0"/>
              <a:t>Skill Checkoff Sheets</a:t>
            </a:r>
          </a:p>
        </p:txBody>
      </p:sp>
      <p:pic>
        <p:nvPicPr>
          <p:cNvPr id="6" name="Picture 5" descr="A picture containing indoor, person, floor, window&#10;&#10;Description automatically generated">
            <a:extLst>
              <a:ext uri="{FF2B5EF4-FFF2-40B4-BE49-F238E27FC236}">
                <a16:creationId xmlns:a16="http://schemas.microsoft.com/office/drawing/2014/main" id="{07FE22B9-28FC-4A55-AED2-04DC0586C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862" y="1856232"/>
            <a:ext cx="4645714" cy="3145536"/>
          </a:xfrm>
          <a:prstGeom prst="rect">
            <a:avLst/>
          </a:prstGeom>
        </p:spPr>
      </p:pic>
      <p:sp>
        <p:nvSpPr>
          <p:cNvPr id="7" name="TextBox 4">
            <a:extLst>
              <a:ext uri="{FF2B5EF4-FFF2-40B4-BE49-F238E27FC236}">
                <a16:creationId xmlns:a16="http://schemas.microsoft.com/office/drawing/2014/main" id="{1998E011-B9F5-427E-9A5F-3312034DDA8C}"/>
              </a:ext>
            </a:extLst>
          </p:cNvPr>
          <p:cNvSpPr txBox="1">
            <a:spLocks noChangeArrowheads="1"/>
          </p:cNvSpPr>
          <p:nvPr/>
        </p:nvSpPr>
        <p:spPr bwMode="auto">
          <a:xfrm>
            <a:off x="6019800" y="5001768"/>
            <a:ext cx="3624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CHAPTER 5 </a:t>
            </a:r>
            <a:r>
              <a:rPr lang="en-IN" altLang="en-US" sz="1800" dirty="0"/>
              <a:t>Opener photo.</a:t>
            </a:r>
            <a:endParaRPr lang="en-US" altLang="en-US" sz="1800" dirty="0"/>
          </a:p>
        </p:txBody>
      </p:sp>
      <p:sp>
        <p:nvSpPr>
          <p:cNvPr id="8" name="TextBox 5">
            <a:extLst>
              <a:ext uri="{FF2B5EF4-FFF2-40B4-BE49-F238E27FC236}">
                <a16:creationId xmlns:a16="http://schemas.microsoft.com/office/drawing/2014/main" id="{F0F1ABD9-C535-4BCC-BCC7-21F747ECB518}"/>
              </a:ext>
            </a:extLst>
          </p:cNvPr>
          <p:cNvSpPr txBox="1">
            <a:spLocks noChangeArrowheads="1"/>
          </p:cNvSpPr>
          <p:nvPr/>
        </p:nvSpPr>
        <p:spPr bwMode="auto">
          <a:xfrm>
            <a:off x="6019800" y="5334000"/>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a:t>
            </a:r>
            <a:r>
              <a:rPr lang="en-IN" altLang="en-US" sz="1000" dirty="0" err="1"/>
              <a:t>PLotulitStocker</a:t>
            </a:r>
            <a:r>
              <a:rPr lang="en-IN" altLang="en-US" sz="1000" dirty="0"/>
              <a:t>/Shutterstock.</a:t>
            </a:r>
            <a:endParaRPr lang="en-US" altLang="en-US" sz="1000" dirty="0"/>
          </a:p>
        </p:txBody>
      </p:sp>
    </p:spTree>
    <p:extLst>
      <p:ext uri="{BB962C8B-B14F-4D97-AF65-F5344CB8AC3E}">
        <p14:creationId xmlns:p14="http://schemas.microsoft.com/office/powerpoint/2010/main" val="219644184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E55B-6E68-4661-BAF9-71BA6A53BCB0}"/>
              </a:ext>
            </a:extLst>
          </p:cNvPr>
          <p:cNvSpPr>
            <a:spLocks noGrp="1"/>
          </p:cNvSpPr>
          <p:nvPr>
            <p:ph type="title"/>
          </p:nvPr>
        </p:nvSpPr>
        <p:spPr/>
        <p:txBody>
          <a:bodyPr/>
          <a:lstStyle/>
          <a:p>
            <a:r>
              <a:rPr lang="en-US" dirty="0"/>
              <a:t>Mild Allergic Reaction</a:t>
            </a:r>
          </a:p>
        </p:txBody>
      </p:sp>
      <p:sp>
        <p:nvSpPr>
          <p:cNvPr id="3" name="Content Placeholder 2">
            <a:extLst>
              <a:ext uri="{FF2B5EF4-FFF2-40B4-BE49-F238E27FC236}">
                <a16:creationId xmlns:a16="http://schemas.microsoft.com/office/drawing/2014/main" id="{3C0A6EEE-9262-422C-A4DF-0BFE6F17F57F}"/>
              </a:ext>
            </a:extLst>
          </p:cNvPr>
          <p:cNvSpPr>
            <a:spLocks noGrp="1"/>
          </p:cNvSpPr>
          <p:nvPr>
            <p:ph sz="half" idx="1"/>
          </p:nvPr>
        </p:nvSpPr>
        <p:spPr/>
        <p:txBody>
          <a:bodyPr/>
          <a:lstStyle/>
          <a:p>
            <a:r>
              <a:rPr lang="en-US" dirty="0"/>
              <a:t>What to look for:</a:t>
            </a:r>
          </a:p>
          <a:p>
            <a:pPr lvl="1"/>
            <a:r>
              <a:rPr lang="en-US" dirty="0"/>
              <a:t>Red, itchy eyes</a:t>
            </a:r>
          </a:p>
          <a:p>
            <a:pPr lvl="1"/>
            <a:r>
              <a:rPr lang="en-US" dirty="0"/>
              <a:t>Itchy, sneezing, stuffy or runny nose</a:t>
            </a:r>
          </a:p>
          <a:p>
            <a:pPr lvl="1"/>
            <a:r>
              <a:rPr lang="en-US" dirty="0"/>
              <a:t>Rash on skin, itching, usually on one part of body</a:t>
            </a:r>
          </a:p>
        </p:txBody>
      </p:sp>
      <p:sp>
        <p:nvSpPr>
          <p:cNvPr id="4" name="Content Placeholder 3">
            <a:extLst>
              <a:ext uri="{FF2B5EF4-FFF2-40B4-BE49-F238E27FC236}">
                <a16:creationId xmlns:a16="http://schemas.microsoft.com/office/drawing/2014/main" id="{F35C3E53-8BC1-4B4C-B60A-1D1F74A21D02}"/>
              </a:ext>
            </a:extLst>
          </p:cNvPr>
          <p:cNvSpPr>
            <a:spLocks noGrp="1"/>
          </p:cNvSpPr>
          <p:nvPr>
            <p:ph sz="half" idx="2"/>
          </p:nvPr>
        </p:nvSpPr>
        <p:spPr/>
        <p:txBody>
          <a:bodyPr/>
          <a:lstStyle/>
          <a:p>
            <a:r>
              <a:rPr lang="en-US" dirty="0"/>
              <a:t>What to do:</a:t>
            </a:r>
          </a:p>
          <a:p>
            <a:pPr lvl="1"/>
            <a:r>
              <a:rPr lang="en-US" dirty="0"/>
              <a:t>Self-administer their asthma rescue inhaler</a:t>
            </a:r>
          </a:p>
          <a:p>
            <a:pPr marL="457200" lvl="1" indent="0">
              <a:buNone/>
            </a:pPr>
            <a:r>
              <a:rPr lang="en-US" dirty="0"/>
              <a:t>and/or</a:t>
            </a:r>
          </a:p>
          <a:p>
            <a:pPr lvl="1"/>
            <a:r>
              <a:rPr lang="en-US" dirty="0"/>
              <a:t>Give an antihistamine</a:t>
            </a:r>
          </a:p>
        </p:txBody>
      </p:sp>
    </p:spTree>
    <p:extLst>
      <p:ext uri="{BB962C8B-B14F-4D97-AF65-F5344CB8AC3E}">
        <p14:creationId xmlns:p14="http://schemas.microsoft.com/office/powerpoint/2010/main" val="147546759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7234-E6E4-4CE9-BE94-D80DE1A212E8}"/>
              </a:ext>
            </a:extLst>
          </p:cNvPr>
          <p:cNvSpPr>
            <a:spLocks noGrp="1"/>
          </p:cNvSpPr>
          <p:nvPr>
            <p:ph type="title"/>
          </p:nvPr>
        </p:nvSpPr>
        <p:spPr/>
        <p:txBody>
          <a:bodyPr/>
          <a:lstStyle/>
          <a:p>
            <a:r>
              <a:rPr lang="en-US" dirty="0"/>
              <a:t>Heart Attack</a:t>
            </a:r>
          </a:p>
        </p:txBody>
      </p:sp>
      <p:sp>
        <p:nvSpPr>
          <p:cNvPr id="3" name="Content Placeholder 2">
            <a:extLst>
              <a:ext uri="{FF2B5EF4-FFF2-40B4-BE49-F238E27FC236}">
                <a16:creationId xmlns:a16="http://schemas.microsoft.com/office/drawing/2014/main" id="{F93A047D-86EC-481F-A28A-E246BA69F93F}"/>
              </a:ext>
            </a:extLst>
          </p:cNvPr>
          <p:cNvSpPr>
            <a:spLocks noGrp="1"/>
          </p:cNvSpPr>
          <p:nvPr>
            <p:ph idx="1"/>
          </p:nvPr>
        </p:nvSpPr>
        <p:spPr/>
        <p:txBody>
          <a:bodyPr/>
          <a:lstStyle/>
          <a:p>
            <a:r>
              <a:rPr lang="en-US" dirty="0"/>
              <a:t>A heart attack happens when the blood supply to the heart muscle is suddenly reduced or blocked.</a:t>
            </a:r>
          </a:p>
          <a:p>
            <a:r>
              <a:rPr lang="en-US" dirty="0"/>
              <a:t>If the blocked artery is not reopened quickly, the part of the affected heart begins to die.</a:t>
            </a:r>
          </a:p>
          <a:p>
            <a:r>
              <a:rPr lang="en-US" dirty="0"/>
              <a:t>The longer a person goes without treatment, the greater the damage to the heart muscle.</a:t>
            </a:r>
          </a:p>
        </p:txBody>
      </p:sp>
    </p:spTree>
    <p:extLst>
      <p:ext uri="{BB962C8B-B14F-4D97-AF65-F5344CB8AC3E}">
        <p14:creationId xmlns:p14="http://schemas.microsoft.com/office/powerpoint/2010/main" val="216197699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C9C7-AAD4-4A84-B7DD-341C0CE04AF0}"/>
              </a:ext>
            </a:extLst>
          </p:cNvPr>
          <p:cNvSpPr>
            <a:spLocks noGrp="1"/>
          </p:cNvSpPr>
          <p:nvPr>
            <p:ph type="title"/>
          </p:nvPr>
        </p:nvSpPr>
        <p:spPr>
          <a:xfrm>
            <a:off x="0" y="120650"/>
            <a:ext cx="12192000" cy="1001713"/>
          </a:xfrm>
        </p:spPr>
        <p:txBody>
          <a:bodyPr/>
          <a:lstStyle/>
          <a:p>
            <a:r>
              <a:rPr lang="en-US" dirty="0"/>
              <a:t>Heart Attack: What to Look For </a:t>
            </a:r>
            <a:r>
              <a:rPr lang="en-US" sz="2000" dirty="0"/>
              <a:t>(1 of 2)</a:t>
            </a:r>
          </a:p>
        </p:txBody>
      </p:sp>
      <p:sp>
        <p:nvSpPr>
          <p:cNvPr id="3" name="Content Placeholder 2">
            <a:extLst>
              <a:ext uri="{FF2B5EF4-FFF2-40B4-BE49-F238E27FC236}">
                <a16:creationId xmlns:a16="http://schemas.microsoft.com/office/drawing/2014/main" id="{67C64866-E97E-4E8E-B9C0-17C8F7013C50}"/>
              </a:ext>
            </a:extLst>
          </p:cNvPr>
          <p:cNvSpPr>
            <a:spLocks noGrp="1"/>
          </p:cNvSpPr>
          <p:nvPr>
            <p:ph idx="1"/>
          </p:nvPr>
        </p:nvSpPr>
        <p:spPr>
          <a:xfrm>
            <a:off x="925830" y="1490870"/>
            <a:ext cx="10287000" cy="4699047"/>
          </a:xfrm>
        </p:spPr>
        <p:txBody>
          <a:bodyPr/>
          <a:lstStyle/>
          <a:p>
            <a:r>
              <a:rPr lang="en-US" dirty="0"/>
              <a:t>Though sometimes difficult to determine, symptoms of a heart attack can include:</a:t>
            </a:r>
          </a:p>
          <a:p>
            <a:pPr lvl="1"/>
            <a:r>
              <a:rPr lang="en-US" dirty="0"/>
              <a:t>Chest discomfort that feels like pressure, squeezing, or fullness, usually in the center</a:t>
            </a:r>
          </a:p>
          <a:p>
            <a:pPr lvl="1"/>
            <a:r>
              <a:rPr lang="en-US" dirty="0"/>
              <a:t>Sweating</a:t>
            </a:r>
          </a:p>
          <a:p>
            <a:pPr lvl="1"/>
            <a:r>
              <a:rPr lang="en-US" dirty="0"/>
              <a:t>Lightheadedness or dizziness</a:t>
            </a:r>
          </a:p>
          <a:p>
            <a:pPr lvl="1"/>
            <a:r>
              <a:rPr lang="en-US" dirty="0"/>
              <a:t>Nausea or vomiting</a:t>
            </a:r>
          </a:p>
          <a:p>
            <a:pPr lvl="1"/>
            <a:r>
              <a:rPr lang="en-US" dirty="0"/>
              <a:t>Numbness, aching, or tingling in an arm (most often the left arm)</a:t>
            </a:r>
          </a:p>
          <a:p>
            <a:pPr lvl="1"/>
            <a:r>
              <a:rPr lang="en-US" dirty="0"/>
              <a:t>Shortness of breath</a:t>
            </a:r>
          </a:p>
          <a:p>
            <a:pPr lvl="1"/>
            <a:r>
              <a:rPr lang="en-US" dirty="0"/>
              <a:t>Weakness or fatigue, especially in older adults</a:t>
            </a:r>
          </a:p>
        </p:txBody>
      </p:sp>
    </p:spTree>
    <p:extLst>
      <p:ext uri="{BB962C8B-B14F-4D97-AF65-F5344CB8AC3E}">
        <p14:creationId xmlns:p14="http://schemas.microsoft.com/office/powerpoint/2010/main" val="32801530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C9C7-AAD4-4A84-B7DD-341C0CE04AF0}"/>
              </a:ext>
            </a:extLst>
          </p:cNvPr>
          <p:cNvSpPr>
            <a:spLocks noGrp="1"/>
          </p:cNvSpPr>
          <p:nvPr>
            <p:ph type="title"/>
          </p:nvPr>
        </p:nvSpPr>
        <p:spPr>
          <a:xfrm>
            <a:off x="0" y="120650"/>
            <a:ext cx="12192000" cy="1001713"/>
          </a:xfrm>
        </p:spPr>
        <p:txBody>
          <a:bodyPr/>
          <a:lstStyle/>
          <a:p>
            <a:r>
              <a:rPr lang="en-US" dirty="0"/>
              <a:t>Heart Attack: What to Look For </a:t>
            </a:r>
            <a:r>
              <a:rPr lang="en-US" sz="2000" dirty="0"/>
              <a:t>(2 of 2)</a:t>
            </a:r>
          </a:p>
        </p:txBody>
      </p:sp>
      <p:sp>
        <p:nvSpPr>
          <p:cNvPr id="3" name="Content Placeholder 2">
            <a:extLst>
              <a:ext uri="{FF2B5EF4-FFF2-40B4-BE49-F238E27FC236}">
                <a16:creationId xmlns:a16="http://schemas.microsoft.com/office/drawing/2014/main" id="{67C64866-E97E-4E8E-B9C0-17C8F7013C50}"/>
              </a:ext>
            </a:extLst>
          </p:cNvPr>
          <p:cNvSpPr>
            <a:spLocks noGrp="1"/>
          </p:cNvSpPr>
          <p:nvPr>
            <p:ph idx="1"/>
          </p:nvPr>
        </p:nvSpPr>
        <p:spPr>
          <a:xfrm>
            <a:off x="925830" y="1490870"/>
            <a:ext cx="10287000" cy="4699047"/>
          </a:xfrm>
        </p:spPr>
        <p:txBody>
          <a:bodyPr/>
          <a:lstStyle/>
          <a:p>
            <a:r>
              <a:rPr lang="en-US" dirty="0"/>
              <a:t>Women and older adults are more likely than men to have milder symptoms of a heart attack that can extend over many hours, days, or weeks leading up to the heart attack:</a:t>
            </a:r>
          </a:p>
          <a:p>
            <a:pPr lvl="1"/>
            <a:r>
              <a:rPr lang="en-US" dirty="0"/>
              <a:t>Shortness of breath</a:t>
            </a:r>
          </a:p>
          <a:p>
            <a:pPr lvl="1"/>
            <a:r>
              <a:rPr lang="en-US" dirty="0"/>
              <a:t>Nausea or vomiting</a:t>
            </a:r>
          </a:p>
          <a:p>
            <a:pPr lvl="1"/>
            <a:r>
              <a:rPr lang="en-US" dirty="0"/>
              <a:t>An ache in the chest</a:t>
            </a:r>
          </a:p>
          <a:p>
            <a:pPr lvl="1"/>
            <a:r>
              <a:rPr lang="en-US" dirty="0"/>
              <a:t>Sore jaw</a:t>
            </a:r>
          </a:p>
          <a:p>
            <a:pPr lvl="1"/>
            <a:r>
              <a:rPr lang="en-US" dirty="0"/>
              <a:t>Strange feeling in arm</a:t>
            </a:r>
          </a:p>
          <a:p>
            <a:pPr lvl="1"/>
            <a:r>
              <a:rPr lang="en-US" dirty="0"/>
              <a:t>Upper back pain</a:t>
            </a:r>
          </a:p>
          <a:p>
            <a:pPr lvl="1"/>
            <a:r>
              <a:rPr lang="en-US" dirty="0"/>
              <a:t>Flu-like symptoms</a:t>
            </a:r>
          </a:p>
          <a:p>
            <a:pPr lvl="1"/>
            <a:r>
              <a:rPr lang="en-US" dirty="0"/>
              <a:t>Dizziness</a:t>
            </a:r>
          </a:p>
        </p:txBody>
      </p:sp>
    </p:spTree>
    <p:extLst>
      <p:ext uri="{BB962C8B-B14F-4D97-AF65-F5344CB8AC3E}">
        <p14:creationId xmlns:p14="http://schemas.microsoft.com/office/powerpoint/2010/main" val="50206624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70474592-67F5-4A94-B0FE-E375FE201899}"/>
              </a:ext>
            </a:extLst>
          </p:cNvPr>
          <p:cNvSpPr>
            <a:spLocks noGrp="1"/>
          </p:cNvSpPr>
          <p:nvPr>
            <p:ph type="title"/>
          </p:nvPr>
        </p:nvSpPr>
        <p:spPr/>
        <p:txBody>
          <a:bodyPr/>
          <a:lstStyle/>
          <a:p>
            <a:pPr eaLnBrk="1" hangingPunct="1"/>
            <a:r>
              <a:rPr lang="en-US" altLang="en-US"/>
              <a:t>Heart Attack: What to Do </a:t>
            </a:r>
            <a:r>
              <a:rPr lang="en-US" altLang="en-US" sz="2000"/>
              <a:t>(1 of 2)</a:t>
            </a:r>
          </a:p>
        </p:txBody>
      </p:sp>
      <p:sp>
        <p:nvSpPr>
          <p:cNvPr id="28674" name="Content Placeholder 2">
            <a:extLst>
              <a:ext uri="{FF2B5EF4-FFF2-40B4-BE49-F238E27FC236}">
                <a16:creationId xmlns:a16="http://schemas.microsoft.com/office/drawing/2014/main" id="{FFA8E715-D8B2-49FA-91E8-7FD3CF9DAD16}"/>
              </a:ext>
            </a:extLst>
          </p:cNvPr>
          <p:cNvSpPr>
            <a:spLocks noGrp="1"/>
          </p:cNvSpPr>
          <p:nvPr>
            <p:ph sz="half" idx="1"/>
          </p:nvPr>
        </p:nvSpPr>
        <p:spPr>
          <a:xfrm>
            <a:off x="914400" y="1524000"/>
            <a:ext cx="10134600" cy="4525963"/>
          </a:xfrm>
        </p:spPr>
        <p:txBody>
          <a:bodyPr/>
          <a:lstStyle/>
          <a:p>
            <a:pPr eaLnBrk="1" hangingPunct="1"/>
            <a:r>
              <a:rPr lang="en-US" altLang="en-US" sz="2800"/>
              <a:t>Have the person sit, with knees raised, and lean against a stable but comfortable support (eg, wall, tree trunk, fence post). </a:t>
            </a:r>
          </a:p>
          <a:p>
            <a:pPr lvl="1" eaLnBrk="1" hangingPunct="1"/>
            <a:r>
              <a:rPr lang="en-US" altLang="en-US" sz="2600" b="1"/>
              <a:t>DO NOT </a:t>
            </a:r>
            <a:r>
              <a:rPr lang="en-US" altLang="en-US" sz="2600"/>
              <a:t>allow the person to walk. Doing so can put more stress on the heart.</a:t>
            </a:r>
          </a:p>
          <a:p>
            <a:pPr eaLnBrk="1" hangingPunct="1"/>
            <a:r>
              <a:rPr lang="en-US" altLang="en-US" sz="2800"/>
              <a:t>Try to keep the person calm.</a:t>
            </a:r>
          </a:p>
          <a:p>
            <a:pPr eaLnBrk="1" hangingPunct="1"/>
            <a:r>
              <a:rPr lang="en-US" altLang="en-US" sz="2800"/>
              <a:t>Call 9-1-1 immediately. </a:t>
            </a:r>
            <a:r>
              <a:rPr lang="en-US" altLang="en-US" sz="2800" b="1"/>
              <a:t>DO NOT </a:t>
            </a:r>
            <a:r>
              <a:rPr lang="en-US" altLang="en-US" sz="2800"/>
              <a:t>drive the person to a medical facility; wait for EMS to arrive.</a:t>
            </a:r>
            <a:endParaRPr lang="en-US" altLang="en-US" sz="2800" dirty="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EF370D6C-5CD3-40E8-934D-B3537CD3A883}"/>
              </a:ext>
            </a:extLst>
          </p:cNvPr>
          <p:cNvSpPr>
            <a:spLocks noGrp="1"/>
          </p:cNvSpPr>
          <p:nvPr>
            <p:ph type="title"/>
          </p:nvPr>
        </p:nvSpPr>
        <p:spPr/>
        <p:txBody>
          <a:bodyPr/>
          <a:lstStyle/>
          <a:p>
            <a:pPr eaLnBrk="1" hangingPunct="1"/>
            <a:r>
              <a:rPr lang="en-US" altLang="en-US"/>
              <a:t>Heart Attack: What to Do </a:t>
            </a:r>
            <a:r>
              <a:rPr lang="en-US" altLang="en-US" sz="2000"/>
              <a:t>(2 of 2)</a:t>
            </a:r>
          </a:p>
        </p:txBody>
      </p:sp>
      <p:sp>
        <p:nvSpPr>
          <p:cNvPr id="30722" name="Content Placeholder 2">
            <a:extLst>
              <a:ext uri="{FF2B5EF4-FFF2-40B4-BE49-F238E27FC236}">
                <a16:creationId xmlns:a16="http://schemas.microsoft.com/office/drawing/2014/main" id="{85823382-30CA-4019-BD08-946DDAD7F678}"/>
              </a:ext>
            </a:extLst>
          </p:cNvPr>
          <p:cNvSpPr>
            <a:spLocks noGrp="1"/>
          </p:cNvSpPr>
          <p:nvPr>
            <p:ph idx="1"/>
          </p:nvPr>
        </p:nvSpPr>
        <p:spPr>
          <a:xfrm>
            <a:off x="925513" y="1490663"/>
            <a:ext cx="10287000" cy="4699000"/>
          </a:xfrm>
        </p:spPr>
        <p:txBody>
          <a:bodyPr/>
          <a:lstStyle/>
          <a:p>
            <a:pPr eaLnBrk="1" hangingPunct="1"/>
            <a:r>
              <a:rPr lang="en-US" altLang="en-US" sz="2800" dirty="0"/>
              <a:t>While waiting for EMS to arrive:</a:t>
            </a:r>
          </a:p>
          <a:p>
            <a:pPr marL="687388" lvl="2" indent="-230188" eaLnBrk="1" hangingPunct="1">
              <a:buFont typeface="Arial" panose="020B0604020202020204" pitchFamily="34" charset="0"/>
              <a:buChar char="•"/>
            </a:pPr>
            <a:r>
              <a:rPr lang="en-US" altLang="en-US" sz="2400" dirty="0"/>
              <a:t>Loosen any tight clothing.</a:t>
            </a:r>
          </a:p>
          <a:p>
            <a:pPr marL="687388" lvl="2" indent="-230188" eaLnBrk="1" hangingPunct="1">
              <a:buFont typeface="Arial" panose="020B0604020202020204" pitchFamily="34" charset="0"/>
              <a:buChar char="•"/>
            </a:pPr>
            <a:r>
              <a:rPr lang="en-US" altLang="en-US" sz="2400" dirty="0"/>
              <a:t>Ask if the person takes any chest pain medication (eg, nitroglycerin) for a known heart condition, and if so, help them take it.</a:t>
            </a:r>
          </a:p>
          <a:p>
            <a:pPr marL="687388" lvl="2" indent="-230188" eaLnBrk="1" hangingPunct="1">
              <a:buFont typeface="Arial" panose="020B0604020202020204" pitchFamily="34" charset="0"/>
              <a:buChar char="•"/>
            </a:pPr>
            <a:r>
              <a:rPr lang="en-US" altLang="en-US" sz="2400" dirty="0"/>
              <a:t>If the person is alert, able to swallow, not allergic to aspirin, and has no signs of a stroke, help the person take one adult aspirin (325 mg) or two to four low-dose aspirins (81 mg each).</a:t>
            </a:r>
          </a:p>
          <a:p>
            <a:pPr marL="1144588" lvl="3" indent="-230188" eaLnBrk="1" hangingPunct="1"/>
            <a:r>
              <a:rPr lang="en-US" altLang="en-US" sz="2200" dirty="0"/>
              <a:t>Pulverize or have the person chew them with their teeth before swallowing for faster results.</a:t>
            </a:r>
          </a:p>
          <a:p>
            <a:pPr marL="687388" lvl="2" indent="-230188" eaLnBrk="1" hangingPunct="1">
              <a:buFont typeface="Arial" panose="020B0604020202020204" pitchFamily="34" charset="0"/>
              <a:buChar char="•"/>
            </a:pPr>
            <a:r>
              <a:rPr lang="en-US" altLang="en-US" sz="2400" dirty="0"/>
              <a:t>Monitor breathing. If the person becomes unresponsive and stops breathing, begin CPR. If they are unresponsive and are breathing, place them on their side (recovery position).</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9E47-B2CD-4350-A9AE-E170F9348D90}"/>
              </a:ext>
            </a:extLst>
          </p:cNvPr>
          <p:cNvSpPr>
            <a:spLocks noGrp="1"/>
          </p:cNvSpPr>
          <p:nvPr>
            <p:ph type="title"/>
          </p:nvPr>
        </p:nvSpPr>
        <p:spPr/>
        <p:txBody>
          <a:bodyPr/>
          <a:lstStyle/>
          <a:p>
            <a:r>
              <a:rPr lang="en-US" dirty="0"/>
              <a:t>Stroke</a:t>
            </a:r>
          </a:p>
        </p:txBody>
      </p:sp>
      <p:sp>
        <p:nvSpPr>
          <p:cNvPr id="3" name="Content Placeholder 2">
            <a:extLst>
              <a:ext uri="{FF2B5EF4-FFF2-40B4-BE49-F238E27FC236}">
                <a16:creationId xmlns:a16="http://schemas.microsoft.com/office/drawing/2014/main" id="{4B91F3F1-6261-417B-BF01-79A9DCE8E3CB}"/>
              </a:ext>
            </a:extLst>
          </p:cNvPr>
          <p:cNvSpPr>
            <a:spLocks noGrp="1"/>
          </p:cNvSpPr>
          <p:nvPr>
            <p:ph sz="half" idx="1"/>
          </p:nvPr>
        </p:nvSpPr>
        <p:spPr/>
        <p:txBody>
          <a:bodyPr/>
          <a:lstStyle/>
          <a:p>
            <a:r>
              <a:rPr lang="en-US" dirty="0"/>
              <a:t>A stroke happens when a blood vessel in the brain bursts or is clogged.</a:t>
            </a:r>
          </a:p>
          <a:p>
            <a:r>
              <a:rPr lang="en-US" dirty="0"/>
              <a:t>Without oxygen, brain cells in the affected area begin dying within minutes.</a:t>
            </a:r>
          </a:p>
          <a:p>
            <a:r>
              <a:rPr lang="en-US" dirty="0"/>
              <a:t>Because brain cells are not replaced, the devastating effects of a stroke can be permanent.</a:t>
            </a:r>
          </a:p>
          <a:p>
            <a:r>
              <a:rPr lang="en-US" dirty="0"/>
              <a:t>Strokes are a leading cause of death.</a:t>
            </a:r>
          </a:p>
        </p:txBody>
      </p:sp>
      <p:pic>
        <p:nvPicPr>
          <p:cNvPr id="6" name="Picture 5">
            <a:extLst>
              <a:ext uri="{FF2B5EF4-FFF2-40B4-BE49-F238E27FC236}">
                <a16:creationId xmlns:a16="http://schemas.microsoft.com/office/drawing/2014/main" id="{C6A337FF-00DB-49B6-B717-859B8FD1950F}"/>
              </a:ext>
            </a:extLst>
          </p:cNvPr>
          <p:cNvPicPr>
            <a:picLocks noChangeAspect="1"/>
          </p:cNvPicPr>
          <p:nvPr/>
        </p:nvPicPr>
        <p:blipFill>
          <a:blip r:embed="rId2"/>
          <a:stretch>
            <a:fillRect/>
          </a:stretch>
        </p:blipFill>
        <p:spPr>
          <a:xfrm>
            <a:off x="6578476" y="1760816"/>
            <a:ext cx="4699124" cy="3145536"/>
          </a:xfrm>
          <a:prstGeom prst="rect">
            <a:avLst/>
          </a:prstGeom>
        </p:spPr>
      </p:pic>
      <p:sp>
        <p:nvSpPr>
          <p:cNvPr id="11" name="TextBox 4">
            <a:extLst>
              <a:ext uri="{FF2B5EF4-FFF2-40B4-BE49-F238E27FC236}">
                <a16:creationId xmlns:a16="http://schemas.microsoft.com/office/drawing/2014/main" id="{9B9CB4DA-35EC-48AD-8901-FC349381836D}"/>
              </a:ext>
            </a:extLst>
          </p:cNvPr>
          <p:cNvSpPr txBox="1">
            <a:spLocks noChangeArrowheads="1"/>
          </p:cNvSpPr>
          <p:nvPr/>
        </p:nvSpPr>
        <p:spPr bwMode="auto">
          <a:xfrm>
            <a:off x="6578476" y="4921985"/>
            <a:ext cx="464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b="1" dirty="0"/>
              <a:t>FIGURE 5-4</a:t>
            </a:r>
            <a:r>
              <a:rPr lang="en-US" altLang="en-US" sz="1800" dirty="0"/>
              <a:t> </a:t>
            </a:r>
            <a:r>
              <a:rPr lang="en-IN" altLang="en-US" sz="1800" dirty="0"/>
              <a:t>Rupture of a blood vessel in the brain.</a:t>
            </a:r>
            <a:endParaRPr lang="en-US" altLang="en-US" sz="1800" dirty="0"/>
          </a:p>
        </p:txBody>
      </p:sp>
      <p:sp>
        <p:nvSpPr>
          <p:cNvPr id="12" name="TextBox 5">
            <a:extLst>
              <a:ext uri="{FF2B5EF4-FFF2-40B4-BE49-F238E27FC236}">
                <a16:creationId xmlns:a16="http://schemas.microsoft.com/office/drawing/2014/main" id="{D139115C-F139-4789-BABB-DAC64A9AA338}"/>
              </a:ext>
            </a:extLst>
          </p:cNvPr>
          <p:cNvSpPr txBox="1">
            <a:spLocks noChangeArrowheads="1"/>
          </p:cNvSpPr>
          <p:nvPr/>
        </p:nvSpPr>
        <p:spPr bwMode="auto">
          <a:xfrm>
            <a:off x="6578476" y="5468779"/>
            <a:ext cx="32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000" dirty="0"/>
              <a:t>© American Academy of Orthopaedic Surgeons.</a:t>
            </a:r>
          </a:p>
        </p:txBody>
      </p:sp>
    </p:spTree>
    <p:extLst>
      <p:ext uri="{BB962C8B-B14F-4D97-AF65-F5344CB8AC3E}">
        <p14:creationId xmlns:p14="http://schemas.microsoft.com/office/powerpoint/2010/main" val="248309155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142C-DC56-4183-BC0E-CDBDEA779C4D}"/>
              </a:ext>
            </a:extLst>
          </p:cNvPr>
          <p:cNvSpPr>
            <a:spLocks noGrp="1"/>
          </p:cNvSpPr>
          <p:nvPr>
            <p:ph type="title"/>
          </p:nvPr>
        </p:nvSpPr>
        <p:spPr/>
        <p:txBody>
          <a:bodyPr/>
          <a:lstStyle/>
          <a:p>
            <a:r>
              <a:rPr lang="en-US" dirty="0"/>
              <a:t>Stroke: What to Look For</a:t>
            </a:r>
          </a:p>
        </p:txBody>
      </p:sp>
      <p:sp>
        <p:nvSpPr>
          <p:cNvPr id="3" name="Content Placeholder 2">
            <a:extLst>
              <a:ext uri="{FF2B5EF4-FFF2-40B4-BE49-F238E27FC236}">
                <a16:creationId xmlns:a16="http://schemas.microsoft.com/office/drawing/2014/main" id="{D189D8FC-1BD8-4015-B3ED-CA9DEC9F2984}"/>
              </a:ext>
            </a:extLst>
          </p:cNvPr>
          <p:cNvSpPr>
            <a:spLocks noGrp="1"/>
          </p:cNvSpPr>
          <p:nvPr>
            <p:ph idx="1"/>
          </p:nvPr>
        </p:nvSpPr>
        <p:spPr>
          <a:xfrm>
            <a:off x="925830" y="1219200"/>
            <a:ext cx="10287000" cy="4699047"/>
          </a:xfrm>
        </p:spPr>
        <p:txBody>
          <a:bodyPr/>
          <a:lstStyle/>
          <a:p>
            <a:r>
              <a:rPr lang="en-US" dirty="0"/>
              <a:t>Use the acronym FAST as an assessment tool:</a:t>
            </a:r>
          </a:p>
          <a:p>
            <a:pPr lvl="1"/>
            <a:r>
              <a:rPr lang="en-US" sz="2200" dirty="0"/>
              <a:t>F = Face droops. Ask the person to smile.</a:t>
            </a:r>
          </a:p>
          <a:p>
            <a:pPr lvl="2"/>
            <a:r>
              <a:rPr lang="en-US" dirty="0"/>
              <a:t>It is abnormal for one side of the face not to move well compared with the other side.</a:t>
            </a:r>
          </a:p>
          <a:p>
            <a:pPr lvl="1"/>
            <a:r>
              <a:rPr lang="en-US" sz="2200" dirty="0"/>
              <a:t>A = Arm weakness. Ask the person to close their eyes and raise both arms with the palms up for a count of 10 seconds.</a:t>
            </a:r>
          </a:p>
          <a:p>
            <a:pPr lvl="2"/>
            <a:r>
              <a:rPr lang="en-US" dirty="0"/>
              <a:t>It is abnormal if one arm drifts downward when held extended.</a:t>
            </a:r>
          </a:p>
          <a:p>
            <a:pPr lvl="1"/>
            <a:r>
              <a:rPr lang="en-US" sz="2200" dirty="0"/>
              <a:t>S = Speech difficulty. Ask the person to repeat a simple phrase.</a:t>
            </a:r>
          </a:p>
          <a:p>
            <a:pPr lvl="2"/>
            <a:r>
              <a:rPr lang="en-US" dirty="0"/>
              <a:t>It is abnormal if the person slurs words, uses the wrong words, or cannot speak at all.</a:t>
            </a:r>
          </a:p>
          <a:p>
            <a:pPr lvl="1"/>
            <a:r>
              <a:rPr lang="en-US" sz="2200" dirty="0"/>
              <a:t>T = Time to call 9-1-1 if any of the preceding signs occur.</a:t>
            </a:r>
          </a:p>
          <a:p>
            <a:pPr lvl="2"/>
            <a:r>
              <a:rPr lang="en-US" dirty="0"/>
              <a:t>The presence of one or more of these signs is associated with a high risk of stroke</a:t>
            </a:r>
          </a:p>
        </p:txBody>
      </p:sp>
    </p:spTree>
    <p:extLst>
      <p:ext uri="{BB962C8B-B14F-4D97-AF65-F5344CB8AC3E}">
        <p14:creationId xmlns:p14="http://schemas.microsoft.com/office/powerpoint/2010/main" val="318499514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A7375272-526F-4524-A251-E4A95166F8DD}"/>
              </a:ext>
            </a:extLst>
          </p:cNvPr>
          <p:cNvSpPr>
            <a:spLocks noGrp="1"/>
          </p:cNvSpPr>
          <p:nvPr>
            <p:ph type="title"/>
          </p:nvPr>
        </p:nvSpPr>
        <p:spPr/>
        <p:txBody>
          <a:bodyPr/>
          <a:lstStyle/>
          <a:p>
            <a:pPr eaLnBrk="1" hangingPunct="1"/>
            <a:r>
              <a:rPr lang="en-US" altLang="en-US"/>
              <a:t>Stroke: What to Do </a:t>
            </a:r>
            <a:r>
              <a:rPr lang="en-US" altLang="en-US" sz="2000"/>
              <a:t>(1 of 2)</a:t>
            </a:r>
          </a:p>
        </p:txBody>
      </p:sp>
      <p:sp>
        <p:nvSpPr>
          <p:cNvPr id="34818" name="Content Placeholder 2">
            <a:extLst>
              <a:ext uri="{FF2B5EF4-FFF2-40B4-BE49-F238E27FC236}">
                <a16:creationId xmlns:a16="http://schemas.microsoft.com/office/drawing/2014/main" id="{C84BE051-B838-42FF-A054-60EEAB296FED}"/>
              </a:ext>
            </a:extLst>
          </p:cNvPr>
          <p:cNvSpPr>
            <a:spLocks noGrp="1"/>
          </p:cNvSpPr>
          <p:nvPr>
            <p:ph sz="half" idx="1"/>
          </p:nvPr>
        </p:nvSpPr>
        <p:spPr>
          <a:xfrm>
            <a:off x="914400" y="1524000"/>
            <a:ext cx="9525000" cy="4525963"/>
          </a:xfrm>
        </p:spPr>
        <p:txBody>
          <a:bodyPr/>
          <a:lstStyle/>
          <a:p>
            <a:pPr eaLnBrk="1" hangingPunct="1"/>
            <a:r>
              <a:rPr lang="en-US" altLang="en-US" sz="2800" dirty="0"/>
              <a:t>Call 9-1-1 immediately.</a:t>
            </a:r>
          </a:p>
          <a:p>
            <a:pPr eaLnBrk="1" hangingPunct="1"/>
            <a:r>
              <a:rPr lang="en-US" altLang="en-US" sz="2800" dirty="0"/>
              <a:t>Monitor responsiveness and breathing:</a:t>
            </a:r>
          </a:p>
          <a:p>
            <a:pPr marL="687388" lvl="2" indent="-230188" eaLnBrk="1" hangingPunct="1">
              <a:buFont typeface="Arial" panose="020B0604020202020204" pitchFamily="34" charset="0"/>
              <a:buChar char="•"/>
            </a:pPr>
            <a:r>
              <a:rPr lang="en-US" altLang="en-US" sz="2400" dirty="0"/>
              <a:t>If the person is unresponsive and not breathing, begin CPR.</a:t>
            </a:r>
          </a:p>
          <a:p>
            <a:pPr marL="687388" lvl="2" indent="-230188" eaLnBrk="1" hangingPunct="1">
              <a:buFont typeface="Arial" panose="020B0604020202020204" pitchFamily="34" charset="0"/>
              <a:buChar char="•"/>
            </a:pPr>
            <a:r>
              <a:rPr lang="en-US" altLang="en-US" sz="2400" dirty="0"/>
              <a:t>If they are unresponsive and breathing or have fluid or vomit in their mouth, place them on their side (recovery position).</a:t>
            </a:r>
          </a:p>
          <a:p>
            <a:pPr marL="1144588" lvl="3" indent="-230188" eaLnBrk="1" hangingPunct="1"/>
            <a:r>
              <a:rPr lang="en-US" altLang="en-US" sz="2200" dirty="0"/>
              <a:t>This will allow any fluids to drain out of their mouth.</a:t>
            </a:r>
          </a:p>
          <a:p>
            <a:pPr marL="687388" lvl="2" indent="-230188" eaLnBrk="1" hangingPunct="1">
              <a:buFont typeface="Arial" panose="020B0604020202020204" pitchFamily="34" charset="0"/>
              <a:buChar char="•"/>
            </a:pPr>
            <a:r>
              <a:rPr lang="en-US" altLang="en-US" sz="2400" dirty="0"/>
              <a:t>If they are alert, allow them to find a comfortable position with the head and shoulders above the body.</a:t>
            </a:r>
          </a:p>
          <a:p>
            <a:pPr eaLnBrk="1" hangingPunct="1"/>
            <a:r>
              <a:rPr lang="en-US" altLang="en-US" sz="2800" b="1" dirty="0"/>
              <a:t>DO NOT </a:t>
            </a:r>
            <a:r>
              <a:rPr lang="en-US" altLang="en-US" sz="2800" dirty="0"/>
              <a:t>give the person anything to eat or drink.</a:t>
            </a:r>
          </a:p>
          <a:p>
            <a:pPr lvl="1" eaLnBrk="1" hangingPunct="1"/>
            <a:r>
              <a:rPr lang="en-US" altLang="en-US" sz="2600" dirty="0"/>
              <a:t>The throat can be paralyzed, which restricts swallowing and causes choking.</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5880927-2D26-4962-BF88-9B4C42ECEE48}"/>
              </a:ext>
            </a:extLst>
          </p:cNvPr>
          <p:cNvSpPr>
            <a:spLocks noGrp="1"/>
          </p:cNvSpPr>
          <p:nvPr>
            <p:ph type="title"/>
          </p:nvPr>
        </p:nvSpPr>
        <p:spPr/>
        <p:txBody>
          <a:bodyPr/>
          <a:lstStyle/>
          <a:p>
            <a:pPr eaLnBrk="1" hangingPunct="1"/>
            <a:r>
              <a:rPr lang="en-US" altLang="en-US"/>
              <a:t>Stroke: What to Do </a:t>
            </a:r>
            <a:r>
              <a:rPr lang="en-US" altLang="en-US" sz="2000"/>
              <a:t>(2 of 2)</a:t>
            </a:r>
          </a:p>
        </p:txBody>
      </p:sp>
      <p:sp>
        <p:nvSpPr>
          <p:cNvPr id="36866" name="Content Placeholder 2">
            <a:extLst>
              <a:ext uri="{FF2B5EF4-FFF2-40B4-BE49-F238E27FC236}">
                <a16:creationId xmlns:a16="http://schemas.microsoft.com/office/drawing/2014/main" id="{4375AED0-64F3-4454-B8A1-9997CAF5E282}"/>
              </a:ext>
            </a:extLst>
          </p:cNvPr>
          <p:cNvSpPr>
            <a:spLocks noGrp="1"/>
          </p:cNvSpPr>
          <p:nvPr>
            <p:ph sz="half" idx="1"/>
          </p:nvPr>
        </p:nvSpPr>
        <p:spPr>
          <a:xfrm>
            <a:off x="914400" y="1524000"/>
            <a:ext cx="10515600" cy="4525963"/>
          </a:xfrm>
        </p:spPr>
        <p:txBody>
          <a:bodyPr/>
          <a:lstStyle/>
          <a:p>
            <a:pPr eaLnBrk="1" hangingPunct="1"/>
            <a:r>
              <a:rPr lang="en-US" altLang="en-US" sz="2800" dirty="0"/>
              <a:t>Loosen tight clothing (eg, shirt collars, ties).</a:t>
            </a:r>
          </a:p>
          <a:p>
            <a:pPr eaLnBrk="1" hangingPunct="1"/>
            <a:r>
              <a:rPr lang="en-US" altLang="en-US" sz="2800" dirty="0"/>
              <a:t>Record the time that the stroke may have occurred and give it to the EMS personnel.</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BA73-B14F-42FC-A361-084398CAE8D3}"/>
              </a:ext>
            </a:extLst>
          </p:cNvPr>
          <p:cNvSpPr>
            <a:spLocks noGrp="1"/>
          </p:cNvSpPr>
          <p:nvPr>
            <p:ph type="title"/>
          </p:nvPr>
        </p:nvSpPr>
        <p:spPr/>
        <p:txBody>
          <a:bodyPr/>
          <a:lstStyle/>
          <a:p>
            <a:r>
              <a:rPr lang="en-US" dirty="0"/>
              <a:t>Asthma</a:t>
            </a:r>
          </a:p>
        </p:txBody>
      </p:sp>
      <p:sp>
        <p:nvSpPr>
          <p:cNvPr id="3" name="Content Placeholder 2">
            <a:extLst>
              <a:ext uri="{FF2B5EF4-FFF2-40B4-BE49-F238E27FC236}">
                <a16:creationId xmlns:a16="http://schemas.microsoft.com/office/drawing/2014/main" id="{9F0B8B79-9BF5-4B1A-9972-ED1644AFECB3}"/>
              </a:ext>
            </a:extLst>
          </p:cNvPr>
          <p:cNvSpPr>
            <a:spLocks noGrp="1"/>
          </p:cNvSpPr>
          <p:nvPr>
            <p:ph idx="1"/>
          </p:nvPr>
        </p:nvSpPr>
        <p:spPr/>
        <p:txBody>
          <a:bodyPr/>
          <a:lstStyle/>
          <a:p>
            <a:r>
              <a:rPr lang="en-US" dirty="0"/>
              <a:t>People with asthma have highly sensitive airways that become inflamed easily.</a:t>
            </a:r>
          </a:p>
          <a:p>
            <a:r>
              <a:rPr lang="en-US" dirty="0"/>
              <a:t>Asthma episodes, or attacks, occur when something bothers their airways.</a:t>
            </a:r>
          </a:p>
          <a:p>
            <a:r>
              <a:rPr lang="en-US" dirty="0"/>
              <a:t>The same substances (called allergens) that cause allergy symptoms can trigger an asthma attack.</a:t>
            </a:r>
          </a:p>
          <a:p>
            <a:r>
              <a:rPr lang="en-US" dirty="0"/>
              <a:t>Two types of asthma medicines</a:t>
            </a:r>
          </a:p>
          <a:p>
            <a:pPr lvl="1"/>
            <a:r>
              <a:rPr lang="en-US" dirty="0"/>
              <a:t>Quick-relief</a:t>
            </a:r>
          </a:p>
          <a:p>
            <a:pPr lvl="1"/>
            <a:r>
              <a:rPr lang="en-US" dirty="0"/>
              <a:t>Long-term</a:t>
            </a:r>
          </a:p>
        </p:txBody>
      </p:sp>
    </p:spTree>
    <p:extLst>
      <p:ext uri="{BB962C8B-B14F-4D97-AF65-F5344CB8AC3E}">
        <p14:creationId xmlns:p14="http://schemas.microsoft.com/office/powerpoint/2010/main" val="399272817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7443-D4A2-44E8-B8C0-F9A9B6E73CBC}"/>
              </a:ext>
            </a:extLst>
          </p:cNvPr>
          <p:cNvSpPr>
            <a:spLocks noGrp="1"/>
          </p:cNvSpPr>
          <p:nvPr>
            <p:ph type="title"/>
          </p:nvPr>
        </p:nvSpPr>
        <p:spPr/>
        <p:txBody>
          <a:bodyPr/>
          <a:lstStyle/>
          <a:p>
            <a:r>
              <a:rPr lang="en-US" dirty="0"/>
              <a:t>Seizures</a:t>
            </a:r>
          </a:p>
        </p:txBody>
      </p:sp>
      <p:sp>
        <p:nvSpPr>
          <p:cNvPr id="3" name="Content Placeholder 2">
            <a:extLst>
              <a:ext uri="{FF2B5EF4-FFF2-40B4-BE49-F238E27FC236}">
                <a16:creationId xmlns:a16="http://schemas.microsoft.com/office/drawing/2014/main" id="{13C220B0-0DE1-4342-8F7B-A6E50D4DB0C2}"/>
              </a:ext>
            </a:extLst>
          </p:cNvPr>
          <p:cNvSpPr>
            <a:spLocks noGrp="1"/>
          </p:cNvSpPr>
          <p:nvPr>
            <p:ph idx="1"/>
          </p:nvPr>
        </p:nvSpPr>
        <p:spPr/>
        <p:txBody>
          <a:bodyPr/>
          <a:lstStyle/>
          <a:p>
            <a:r>
              <a:rPr lang="en-US" dirty="0"/>
              <a:t>Seizures result from a disturbance of the electrical activity in the brain, causing uncontrollable muscle movements.</a:t>
            </a:r>
          </a:p>
          <a:p>
            <a:r>
              <a:rPr lang="en-US" dirty="0"/>
              <a:t>Causes include epilepsy, head injury, brain tumor, stroke, heat stroke, poisoning (including alcohol or drugs), diabetic emergency, and high fever.</a:t>
            </a:r>
          </a:p>
        </p:txBody>
      </p:sp>
    </p:spTree>
    <p:extLst>
      <p:ext uri="{BB962C8B-B14F-4D97-AF65-F5344CB8AC3E}">
        <p14:creationId xmlns:p14="http://schemas.microsoft.com/office/powerpoint/2010/main" val="330786989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281E-8600-43D1-A7E6-28E800CF4CD9}"/>
              </a:ext>
            </a:extLst>
          </p:cNvPr>
          <p:cNvSpPr>
            <a:spLocks noGrp="1"/>
          </p:cNvSpPr>
          <p:nvPr>
            <p:ph type="title"/>
          </p:nvPr>
        </p:nvSpPr>
        <p:spPr/>
        <p:txBody>
          <a:bodyPr/>
          <a:lstStyle/>
          <a:p>
            <a:r>
              <a:rPr lang="en-US" dirty="0"/>
              <a:t>Seizures: What to Look For</a:t>
            </a:r>
          </a:p>
        </p:txBody>
      </p:sp>
      <p:sp>
        <p:nvSpPr>
          <p:cNvPr id="3" name="Content Placeholder 2">
            <a:extLst>
              <a:ext uri="{FF2B5EF4-FFF2-40B4-BE49-F238E27FC236}">
                <a16:creationId xmlns:a16="http://schemas.microsoft.com/office/drawing/2014/main" id="{3B9448A9-9A1F-481F-A1B4-20D7790F236C}"/>
              </a:ext>
            </a:extLst>
          </p:cNvPr>
          <p:cNvSpPr>
            <a:spLocks noGrp="1"/>
          </p:cNvSpPr>
          <p:nvPr>
            <p:ph sz="half" idx="1"/>
          </p:nvPr>
        </p:nvSpPr>
        <p:spPr/>
        <p:txBody>
          <a:bodyPr/>
          <a:lstStyle/>
          <a:p>
            <a:r>
              <a:rPr lang="en-US" dirty="0"/>
              <a:t>A sudden cry or scream</a:t>
            </a:r>
          </a:p>
          <a:p>
            <a:r>
              <a:rPr lang="en-US" dirty="0"/>
              <a:t>A sudden loss of responsiveness</a:t>
            </a:r>
          </a:p>
          <a:p>
            <a:r>
              <a:rPr lang="en-US" dirty="0"/>
              <a:t>Rigid body followed by jerky movement with arching of back (convulsions)</a:t>
            </a:r>
          </a:p>
          <a:p>
            <a:r>
              <a:rPr lang="en-US" dirty="0"/>
              <a:t>Foaming at mouth</a:t>
            </a:r>
          </a:p>
          <a:p>
            <a:r>
              <a:rPr lang="en-US" dirty="0"/>
              <a:t>Drooling from mouth</a:t>
            </a:r>
          </a:p>
          <a:p>
            <a:endParaRPr lang="en-US" dirty="0"/>
          </a:p>
        </p:txBody>
      </p:sp>
      <p:sp>
        <p:nvSpPr>
          <p:cNvPr id="4" name="Content Placeholder 3">
            <a:extLst>
              <a:ext uri="{FF2B5EF4-FFF2-40B4-BE49-F238E27FC236}">
                <a16:creationId xmlns:a16="http://schemas.microsoft.com/office/drawing/2014/main" id="{D7E87726-5E99-450D-864B-952EC54851EA}"/>
              </a:ext>
            </a:extLst>
          </p:cNvPr>
          <p:cNvSpPr>
            <a:spLocks noGrp="1"/>
          </p:cNvSpPr>
          <p:nvPr>
            <p:ph sz="half" idx="2"/>
          </p:nvPr>
        </p:nvSpPr>
        <p:spPr/>
        <p:txBody>
          <a:bodyPr/>
          <a:lstStyle/>
          <a:p>
            <a:r>
              <a:rPr lang="en-US" dirty="0"/>
              <a:t>Grinding of teeth</a:t>
            </a:r>
          </a:p>
          <a:p>
            <a:r>
              <a:rPr lang="en-US" dirty="0"/>
              <a:t>Blue face and lips</a:t>
            </a:r>
          </a:p>
          <a:p>
            <a:r>
              <a:rPr lang="en-US" dirty="0"/>
              <a:t>Eyes rolling upward</a:t>
            </a:r>
          </a:p>
          <a:p>
            <a:r>
              <a:rPr lang="en-US" dirty="0"/>
              <a:t>Loss of bladder or bowel control</a:t>
            </a:r>
          </a:p>
          <a:p>
            <a:endParaRPr lang="en-US" dirty="0"/>
          </a:p>
        </p:txBody>
      </p:sp>
    </p:spTree>
    <p:extLst>
      <p:ext uri="{BB962C8B-B14F-4D97-AF65-F5344CB8AC3E}">
        <p14:creationId xmlns:p14="http://schemas.microsoft.com/office/powerpoint/2010/main" val="228933089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E7BB2020-3034-450A-AB47-B9F4FFB0A8C1}"/>
              </a:ext>
            </a:extLst>
          </p:cNvPr>
          <p:cNvSpPr>
            <a:spLocks noGrp="1"/>
          </p:cNvSpPr>
          <p:nvPr>
            <p:ph type="title"/>
          </p:nvPr>
        </p:nvSpPr>
        <p:spPr/>
        <p:txBody>
          <a:bodyPr/>
          <a:lstStyle/>
          <a:p>
            <a:pPr eaLnBrk="1" hangingPunct="1"/>
            <a:r>
              <a:rPr lang="en-US" altLang="en-US"/>
              <a:t>Seizures: What to Do </a:t>
            </a:r>
            <a:r>
              <a:rPr lang="en-US" altLang="en-US" sz="2000"/>
              <a:t>(1 of 3)</a:t>
            </a:r>
          </a:p>
        </p:txBody>
      </p:sp>
      <p:sp>
        <p:nvSpPr>
          <p:cNvPr id="51202" name="Content Placeholder 2">
            <a:extLst>
              <a:ext uri="{FF2B5EF4-FFF2-40B4-BE49-F238E27FC236}">
                <a16:creationId xmlns:a16="http://schemas.microsoft.com/office/drawing/2014/main" id="{F47C254C-13A4-46BE-AEE1-96BADE947B54}"/>
              </a:ext>
            </a:extLst>
          </p:cNvPr>
          <p:cNvSpPr>
            <a:spLocks noGrp="1"/>
          </p:cNvSpPr>
          <p:nvPr>
            <p:ph sz="half" idx="1"/>
          </p:nvPr>
        </p:nvSpPr>
        <p:spPr>
          <a:xfrm>
            <a:off x="914400" y="1371600"/>
            <a:ext cx="9982200" cy="4525963"/>
          </a:xfrm>
        </p:spPr>
        <p:txBody>
          <a:bodyPr/>
          <a:lstStyle/>
          <a:p>
            <a:pPr eaLnBrk="1" hangingPunct="1"/>
            <a:r>
              <a:rPr lang="en-US" altLang="en-US" sz="2200" dirty="0"/>
              <a:t>Move nearby objects to avoid injury.</a:t>
            </a:r>
          </a:p>
          <a:p>
            <a:pPr eaLnBrk="1" hangingPunct="1"/>
            <a:r>
              <a:rPr lang="en-US" altLang="en-US" sz="2200" dirty="0"/>
              <a:t>Place something soft under the head such as a rolled towel.</a:t>
            </a:r>
          </a:p>
          <a:p>
            <a:pPr lvl="1" eaLnBrk="1" hangingPunct="1"/>
            <a:r>
              <a:rPr lang="en-US" altLang="en-US" b="1" dirty="0"/>
              <a:t>DO NOT </a:t>
            </a:r>
            <a:r>
              <a:rPr lang="en-US" altLang="en-US" dirty="0"/>
              <a:t>use a soft pillow. </a:t>
            </a:r>
          </a:p>
          <a:p>
            <a:pPr eaLnBrk="1" hangingPunct="1"/>
            <a:r>
              <a:rPr lang="en-US" altLang="en-US" sz="2200" b="1" dirty="0"/>
              <a:t>DO NOT </a:t>
            </a:r>
            <a:r>
              <a:rPr lang="en-US" altLang="en-US" sz="2200" dirty="0"/>
              <a:t>hold the person down.</a:t>
            </a:r>
          </a:p>
          <a:p>
            <a:pPr eaLnBrk="1" hangingPunct="1"/>
            <a:r>
              <a:rPr lang="en-US" altLang="en-US" sz="2200" b="1" dirty="0"/>
              <a:t>DO NOT </a:t>
            </a:r>
            <a:r>
              <a:rPr lang="en-US" altLang="en-US" sz="2200" dirty="0"/>
              <a:t>put anything between the person’s teeth or give anything by mouth.</a:t>
            </a:r>
          </a:p>
          <a:p>
            <a:pPr lvl="1" eaLnBrk="1" hangingPunct="1"/>
            <a:r>
              <a:rPr lang="en-US" altLang="en-US" dirty="0"/>
              <a:t>Doing so may cause dental damage or inhalation of the object.</a:t>
            </a:r>
          </a:p>
          <a:p>
            <a:pPr eaLnBrk="1" hangingPunct="1"/>
            <a:r>
              <a:rPr lang="en-US" altLang="en-US" sz="2200" dirty="0"/>
              <a:t>Time the seizure from start to finish.</a:t>
            </a:r>
          </a:p>
          <a:p>
            <a:pPr lvl="1" eaLnBrk="1" hangingPunct="1"/>
            <a:r>
              <a:rPr lang="en-US" altLang="en-US" dirty="0"/>
              <a:t>Most seizures do not require professional medical care and end in 1 to 2 minutes.</a:t>
            </a:r>
          </a:p>
          <a:p>
            <a:pPr eaLnBrk="1" hangingPunct="1"/>
            <a:r>
              <a:rPr lang="en-US" altLang="en-US" sz="2200" dirty="0"/>
              <a:t>Keep bystanders away.</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12411DA9-5551-48FE-8925-4C3CF9C36C7D}"/>
              </a:ext>
            </a:extLst>
          </p:cNvPr>
          <p:cNvSpPr>
            <a:spLocks noGrp="1"/>
          </p:cNvSpPr>
          <p:nvPr>
            <p:ph type="title"/>
          </p:nvPr>
        </p:nvSpPr>
        <p:spPr/>
        <p:txBody>
          <a:bodyPr/>
          <a:lstStyle/>
          <a:p>
            <a:pPr eaLnBrk="1" hangingPunct="1"/>
            <a:r>
              <a:rPr lang="en-US" altLang="en-US"/>
              <a:t>Seizures: What to Do </a:t>
            </a:r>
            <a:r>
              <a:rPr lang="en-US" altLang="en-US" sz="2000"/>
              <a:t>(2 of 3)</a:t>
            </a:r>
          </a:p>
        </p:txBody>
      </p:sp>
      <p:sp>
        <p:nvSpPr>
          <p:cNvPr id="53250" name="Content Placeholder 2">
            <a:extLst>
              <a:ext uri="{FF2B5EF4-FFF2-40B4-BE49-F238E27FC236}">
                <a16:creationId xmlns:a16="http://schemas.microsoft.com/office/drawing/2014/main" id="{E682090B-A54B-420E-B8A7-EEF295C62E9C}"/>
              </a:ext>
            </a:extLst>
          </p:cNvPr>
          <p:cNvSpPr>
            <a:spLocks noGrp="1"/>
          </p:cNvSpPr>
          <p:nvPr>
            <p:ph idx="1"/>
          </p:nvPr>
        </p:nvSpPr>
        <p:spPr>
          <a:xfrm>
            <a:off x="914400" y="1524000"/>
            <a:ext cx="10287000" cy="4699000"/>
          </a:xfrm>
        </p:spPr>
        <p:txBody>
          <a:bodyPr/>
          <a:lstStyle/>
          <a:p>
            <a:pPr eaLnBrk="1" hangingPunct="1"/>
            <a:r>
              <a:rPr lang="en-US" altLang="en-US" dirty="0"/>
              <a:t>Call 9-1-1 for any of the following:</a:t>
            </a:r>
          </a:p>
          <a:p>
            <a:pPr marL="687388" lvl="1" indent="-230188" eaLnBrk="1" hangingPunct="1"/>
            <a:r>
              <a:rPr lang="en-US" altLang="en-US" dirty="0"/>
              <a:t>Seizure lasting longer than 5 minutes</a:t>
            </a:r>
          </a:p>
          <a:p>
            <a:pPr marL="687388" lvl="1" indent="-230188" eaLnBrk="1" hangingPunct="1"/>
            <a:r>
              <a:rPr lang="en-US" altLang="en-US" dirty="0"/>
              <a:t>Series of seizures following one another</a:t>
            </a:r>
          </a:p>
          <a:p>
            <a:pPr marL="687388" lvl="1" indent="-230188" eaLnBrk="1" hangingPunct="1"/>
            <a:r>
              <a:rPr lang="en-US" altLang="en-US" dirty="0"/>
              <a:t>The person has breathing difficulties after the seizure</a:t>
            </a:r>
          </a:p>
          <a:p>
            <a:pPr marL="687388" lvl="1" indent="-230188" eaLnBrk="1" hangingPunct="1"/>
            <a:r>
              <a:rPr lang="en-US" altLang="en-US" dirty="0"/>
              <a:t>The person has diabetes or is pregnant</a:t>
            </a:r>
          </a:p>
          <a:p>
            <a:pPr marL="687388" lvl="1" indent="-230188" eaLnBrk="1" hangingPunct="1"/>
            <a:r>
              <a:rPr lang="en-US" altLang="en-US" dirty="0"/>
              <a:t>Seizure happened in water</a:t>
            </a:r>
          </a:p>
          <a:p>
            <a:pPr marL="687388" lvl="1" indent="-230188" eaLnBrk="1" hangingPunct="1"/>
            <a:r>
              <a:rPr lang="en-US" altLang="en-US" dirty="0"/>
              <a:t>This is the person’s first known seizure</a:t>
            </a:r>
          </a:p>
          <a:p>
            <a:pPr marL="687388" lvl="1" indent="-230188" eaLnBrk="1" hangingPunct="1"/>
            <a:r>
              <a:rPr lang="en-US" altLang="en-US" dirty="0"/>
              <a:t>The seizure is injury-related</a:t>
            </a:r>
          </a:p>
          <a:p>
            <a:pPr marL="687388" lvl="1" indent="-230188" eaLnBrk="1" hangingPunct="1"/>
            <a:r>
              <a:rPr lang="en-US" altLang="en-US" dirty="0"/>
              <a:t>Slow recovery</a:t>
            </a:r>
          </a:p>
        </p:txBody>
      </p:sp>
    </p:spTree>
    <p:extLst>
      <p:ext uri="{BB962C8B-B14F-4D97-AF65-F5344CB8AC3E}">
        <p14:creationId xmlns:p14="http://schemas.microsoft.com/office/powerpoint/2010/main" val="2133003319"/>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C97DEEEE-B51D-4590-8CC1-B8B5C588834F}"/>
              </a:ext>
            </a:extLst>
          </p:cNvPr>
          <p:cNvSpPr>
            <a:spLocks noGrp="1"/>
          </p:cNvSpPr>
          <p:nvPr>
            <p:ph type="title"/>
          </p:nvPr>
        </p:nvSpPr>
        <p:spPr/>
        <p:txBody>
          <a:bodyPr/>
          <a:lstStyle/>
          <a:p>
            <a:pPr eaLnBrk="1" hangingPunct="1"/>
            <a:r>
              <a:rPr lang="en-US" altLang="en-US"/>
              <a:t>Seizures: What to Do </a:t>
            </a:r>
            <a:r>
              <a:rPr lang="en-US" altLang="en-US" sz="2000"/>
              <a:t>(3 of 3)</a:t>
            </a:r>
          </a:p>
        </p:txBody>
      </p:sp>
      <p:sp>
        <p:nvSpPr>
          <p:cNvPr id="55298" name="Content Placeholder 2">
            <a:extLst>
              <a:ext uri="{FF2B5EF4-FFF2-40B4-BE49-F238E27FC236}">
                <a16:creationId xmlns:a16="http://schemas.microsoft.com/office/drawing/2014/main" id="{7F8C676E-5200-46C1-972B-1F8870BBA502}"/>
              </a:ext>
            </a:extLst>
          </p:cNvPr>
          <p:cNvSpPr>
            <a:spLocks noGrp="1"/>
          </p:cNvSpPr>
          <p:nvPr>
            <p:ph idx="1"/>
          </p:nvPr>
        </p:nvSpPr>
        <p:spPr>
          <a:xfrm>
            <a:off x="914400" y="1524000"/>
            <a:ext cx="10287000" cy="4699000"/>
          </a:xfrm>
        </p:spPr>
        <p:txBody>
          <a:bodyPr/>
          <a:lstStyle/>
          <a:p>
            <a:pPr eaLnBrk="1" hangingPunct="1"/>
            <a:r>
              <a:rPr lang="en-US" altLang="en-US" dirty="0"/>
              <a:t>After the seizure:</a:t>
            </a:r>
          </a:p>
          <a:p>
            <a:pPr lvl="1" eaLnBrk="1" hangingPunct="1"/>
            <a:r>
              <a:rPr lang="en-US" altLang="en-US" dirty="0"/>
              <a:t>Keep the airway open by placing the person on their side and head on a rolled towel.</a:t>
            </a:r>
          </a:p>
          <a:p>
            <a:pPr lvl="1" eaLnBrk="1" hangingPunct="1"/>
            <a:r>
              <a:rPr lang="en-US" altLang="en-US" dirty="0"/>
              <a:t>Provide breathing control if the person bit their tongue during the seizure.</a:t>
            </a:r>
          </a:p>
          <a:p>
            <a:pPr lvl="1" eaLnBrk="1" hangingPunct="1"/>
            <a:r>
              <a:rPr lang="en-US" altLang="en-US" dirty="0"/>
              <a:t>Monitor breathing and if it stops, give CPR.</a:t>
            </a:r>
          </a:p>
          <a:p>
            <a:pPr lvl="1" eaLnBrk="1" hangingPunct="1"/>
            <a:r>
              <a:rPr lang="en-US" altLang="en-US" dirty="0"/>
              <a:t>Allow the person to sleep.</a:t>
            </a:r>
          </a:p>
          <a:p>
            <a:pPr lvl="1" eaLnBrk="1" hangingPunct="1"/>
            <a:r>
              <a:rPr lang="en-US" altLang="en-US" dirty="0"/>
              <a:t>Stay with the person until they are alert.</a:t>
            </a:r>
            <a:endParaRPr lang="en-US" altLang="en-US" sz="2000" dirty="0"/>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1087-1EA8-43DB-A02B-FB2280721B19}"/>
              </a:ext>
            </a:extLst>
          </p:cNvPr>
          <p:cNvSpPr>
            <a:spLocks noGrp="1"/>
          </p:cNvSpPr>
          <p:nvPr>
            <p:ph type="title"/>
          </p:nvPr>
        </p:nvSpPr>
        <p:spPr/>
        <p:txBody>
          <a:bodyPr/>
          <a:lstStyle/>
          <a:p>
            <a:r>
              <a:rPr lang="en-US" dirty="0"/>
              <a:t>Diabetic Emergencies </a:t>
            </a:r>
            <a:r>
              <a:rPr lang="en-US" sz="2000" dirty="0"/>
              <a:t>(1 of 3)</a:t>
            </a:r>
          </a:p>
        </p:txBody>
      </p:sp>
      <p:sp>
        <p:nvSpPr>
          <p:cNvPr id="3" name="Content Placeholder 2">
            <a:extLst>
              <a:ext uri="{FF2B5EF4-FFF2-40B4-BE49-F238E27FC236}">
                <a16:creationId xmlns:a16="http://schemas.microsoft.com/office/drawing/2014/main" id="{338CB3EC-A112-4A17-8056-98AD02B4F6D3}"/>
              </a:ext>
            </a:extLst>
          </p:cNvPr>
          <p:cNvSpPr>
            <a:spLocks noGrp="1"/>
          </p:cNvSpPr>
          <p:nvPr>
            <p:ph idx="1"/>
          </p:nvPr>
        </p:nvSpPr>
        <p:spPr/>
        <p:txBody>
          <a:bodyPr/>
          <a:lstStyle/>
          <a:p>
            <a:r>
              <a:rPr lang="en-US" dirty="0"/>
              <a:t>Insulin is a hormone produced in the pancreas that helps sugar (glucose) enter the body’s cells.</a:t>
            </a:r>
          </a:p>
          <a:p>
            <a:r>
              <a:rPr lang="en-US" dirty="0"/>
              <a:t>Diabetes is a disease in which the body’s ability to produce or respond to insulin is impaired.</a:t>
            </a:r>
          </a:p>
          <a:p>
            <a:pPr lvl="1"/>
            <a:r>
              <a:rPr lang="en-US" dirty="0"/>
              <a:t>Some people do not produce insulin from a young age. </a:t>
            </a:r>
          </a:p>
          <a:p>
            <a:pPr lvl="1"/>
            <a:r>
              <a:rPr lang="en-US" dirty="0"/>
              <a:t>Some people lose the ability to produce an ample supply of insulin later in life.</a:t>
            </a:r>
          </a:p>
          <a:p>
            <a:r>
              <a:rPr lang="en-US" dirty="0"/>
              <a:t>Diabetes can be a troublesome disease leading to an altered level of responsiveness and long-term circulatory and neurologic problems.</a:t>
            </a:r>
          </a:p>
          <a:p>
            <a:endParaRPr lang="en-US" dirty="0"/>
          </a:p>
        </p:txBody>
      </p:sp>
    </p:spTree>
    <p:extLst>
      <p:ext uri="{BB962C8B-B14F-4D97-AF65-F5344CB8AC3E}">
        <p14:creationId xmlns:p14="http://schemas.microsoft.com/office/powerpoint/2010/main" val="147523494"/>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3219-3461-4759-AA6B-C743CD049B29}"/>
              </a:ext>
            </a:extLst>
          </p:cNvPr>
          <p:cNvSpPr>
            <a:spLocks noGrp="1"/>
          </p:cNvSpPr>
          <p:nvPr>
            <p:ph type="title"/>
          </p:nvPr>
        </p:nvSpPr>
        <p:spPr/>
        <p:txBody>
          <a:bodyPr/>
          <a:lstStyle/>
          <a:p>
            <a:r>
              <a:rPr lang="en-US" dirty="0"/>
              <a:t>Diabetic Emergencies </a:t>
            </a:r>
            <a:r>
              <a:rPr lang="en-US" sz="2000" dirty="0"/>
              <a:t>(2 of 3)</a:t>
            </a:r>
            <a:endParaRPr lang="en-US" dirty="0"/>
          </a:p>
        </p:txBody>
      </p:sp>
      <p:sp>
        <p:nvSpPr>
          <p:cNvPr id="3" name="Content Placeholder 2">
            <a:extLst>
              <a:ext uri="{FF2B5EF4-FFF2-40B4-BE49-F238E27FC236}">
                <a16:creationId xmlns:a16="http://schemas.microsoft.com/office/drawing/2014/main" id="{E994F935-D9ED-4489-A229-CE6720618DD4}"/>
              </a:ext>
            </a:extLst>
          </p:cNvPr>
          <p:cNvSpPr>
            <a:spLocks noGrp="1"/>
          </p:cNvSpPr>
          <p:nvPr>
            <p:ph sz="half" idx="1"/>
          </p:nvPr>
        </p:nvSpPr>
        <p:spPr/>
        <p:txBody>
          <a:bodyPr/>
          <a:lstStyle/>
          <a:p>
            <a:r>
              <a:rPr lang="en-US" dirty="0"/>
              <a:t>Two types of diabetic emergencies:</a:t>
            </a:r>
          </a:p>
          <a:p>
            <a:pPr lvl="1"/>
            <a:r>
              <a:rPr lang="en-US" i="1" dirty="0"/>
              <a:t>Hypoglycemia</a:t>
            </a:r>
            <a:r>
              <a:rPr lang="en-US" dirty="0"/>
              <a:t> (low blood sugar) </a:t>
            </a:r>
          </a:p>
          <a:p>
            <a:pPr lvl="1"/>
            <a:r>
              <a:rPr lang="en-US" i="1" dirty="0"/>
              <a:t>Hyperglycemia </a:t>
            </a:r>
            <a:r>
              <a:rPr lang="en-US" dirty="0"/>
              <a:t>(high blood sugar).</a:t>
            </a:r>
          </a:p>
          <a:p>
            <a:r>
              <a:rPr lang="en-US" dirty="0"/>
              <a:t>Giving sugar helps the person with hypoglycemia, but not the person with hyperglycemia.</a:t>
            </a:r>
          </a:p>
          <a:p>
            <a:r>
              <a:rPr lang="en-US" dirty="0"/>
              <a:t>Sugar will cause no harm in either condition.</a:t>
            </a:r>
          </a:p>
          <a:p>
            <a:endParaRPr lang="en-US" dirty="0"/>
          </a:p>
        </p:txBody>
      </p:sp>
      <p:pic>
        <p:nvPicPr>
          <p:cNvPr id="6" name="Picture 5">
            <a:extLst>
              <a:ext uri="{FF2B5EF4-FFF2-40B4-BE49-F238E27FC236}">
                <a16:creationId xmlns:a16="http://schemas.microsoft.com/office/drawing/2014/main" id="{D2A40907-3903-4F5E-B295-FE4B8EF08101}"/>
              </a:ext>
            </a:extLst>
          </p:cNvPr>
          <p:cNvPicPr>
            <a:picLocks noChangeAspect="1"/>
          </p:cNvPicPr>
          <p:nvPr/>
        </p:nvPicPr>
        <p:blipFill>
          <a:blip r:embed="rId2"/>
          <a:stretch>
            <a:fillRect/>
          </a:stretch>
        </p:blipFill>
        <p:spPr>
          <a:xfrm>
            <a:off x="6934200" y="1371600"/>
            <a:ext cx="4039963" cy="4065778"/>
          </a:xfrm>
          <a:prstGeom prst="rect">
            <a:avLst/>
          </a:prstGeom>
        </p:spPr>
      </p:pic>
      <p:sp>
        <p:nvSpPr>
          <p:cNvPr id="8" name="TextBox 4">
            <a:extLst>
              <a:ext uri="{FF2B5EF4-FFF2-40B4-BE49-F238E27FC236}">
                <a16:creationId xmlns:a16="http://schemas.microsoft.com/office/drawing/2014/main" id="{A1E7D789-E01F-4671-BE2B-DD20542F9CA6}"/>
              </a:ext>
            </a:extLst>
          </p:cNvPr>
          <p:cNvSpPr txBox="1">
            <a:spLocks noChangeArrowheads="1"/>
          </p:cNvSpPr>
          <p:nvPr/>
        </p:nvSpPr>
        <p:spPr bwMode="auto">
          <a:xfrm>
            <a:off x="7010400" y="5449888"/>
            <a:ext cx="4648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b="1" dirty="0"/>
              <a:t>FIGURE 5-5</a:t>
            </a:r>
            <a:r>
              <a:rPr lang="en-US" altLang="en-US" sz="1800" dirty="0"/>
              <a:t> Diabetic emergencies are caused by either too much or too little insulin. </a:t>
            </a:r>
          </a:p>
        </p:txBody>
      </p:sp>
      <p:sp>
        <p:nvSpPr>
          <p:cNvPr id="9" name="TextBox 5">
            <a:extLst>
              <a:ext uri="{FF2B5EF4-FFF2-40B4-BE49-F238E27FC236}">
                <a16:creationId xmlns:a16="http://schemas.microsoft.com/office/drawing/2014/main" id="{DE859ACE-CCA1-403F-BEB2-3C90DF652915}"/>
              </a:ext>
            </a:extLst>
          </p:cNvPr>
          <p:cNvSpPr txBox="1">
            <a:spLocks noChangeArrowheads="1"/>
          </p:cNvSpPr>
          <p:nvPr/>
        </p:nvSpPr>
        <p:spPr bwMode="auto">
          <a:xfrm>
            <a:off x="7010400" y="6324600"/>
            <a:ext cx="2438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spTree>
    <p:extLst>
      <p:ext uri="{BB962C8B-B14F-4D97-AF65-F5344CB8AC3E}">
        <p14:creationId xmlns:p14="http://schemas.microsoft.com/office/powerpoint/2010/main" val="384668594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1087-1EA8-43DB-A02B-FB2280721B19}"/>
              </a:ext>
            </a:extLst>
          </p:cNvPr>
          <p:cNvSpPr>
            <a:spLocks noGrp="1"/>
          </p:cNvSpPr>
          <p:nvPr>
            <p:ph type="title"/>
          </p:nvPr>
        </p:nvSpPr>
        <p:spPr/>
        <p:txBody>
          <a:bodyPr/>
          <a:lstStyle/>
          <a:p>
            <a:r>
              <a:rPr lang="en-US" dirty="0"/>
              <a:t>Diabetic Emergencies </a:t>
            </a:r>
            <a:r>
              <a:rPr lang="en-US" sz="2000" dirty="0"/>
              <a:t>(3 of 3)</a:t>
            </a:r>
          </a:p>
        </p:txBody>
      </p:sp>
      <p:sp>
        <p:nvSpPr>
          <p:cNvPr id="3" name="Content Placeholder 2">
            <a:extLst>
              <a:ext uri="{FF2B5EF4-FFF2-40B4-BE49-F238E27FC236}">
                <a16:creationId xmlns:a16="http://schemas.microsoft.com/office/drawing/2014/main" id="{338CB3EC-A112-4A17-8056-98AD02B4F6D3}"/>
              </a:ext>
            </a:extLst>
          </p:cNvPr>
          <p:cNvSpPr>
            <a:spLocks noGrp="1"/>
          </p:cNvSpPr>
          <p:nvPr>
            <p:ph idx="1"/>
          </p:nvPr>
        </p:nvSpPr>
        <p:spPr/>
        <p:txBody>
          <a:bodyPr/>
          <a:lstStyle/>
          <a:p>
            <a:r>
              <a:rPr lang="en-US" dirty="0"/>
              <a:t>Ask the person with diabetes two questions:</a:t>
            </a:r>
          </a:p>
          <a:p>
            <a:pPr lvl="1"/>
            <a:r>
              <a:rPr lang="en-US" dirty="0"/>
              <a:t>“Have you eaten today?”</a:t>
            </a:r>
          </a:p>
          <a:p>
            <a:pPr lvl="1"/>
            <a:r>
              <a:rPr lang="en-US" dirty="0"/>
              <a:t>“Have you taken your insulin today?”</a:t>
            </a:r>
          </a:p>
          <a:p>
            <a:r>
              <a:rPr lang="en-US" dirty="0"/>
              <a:t>If the person with diabetes has taken their insulin but has not eaten, suspect hypoglycemia.</a:t>
            </a:r>
          </a:p>
          <a:p>
            <a:r>
              <a:rPr lang="en-US" dirty="0"/>
              <a:t>If the person with diabetes has eaten but has not taken insulin, suspect hyperglycemia.</a:t>
            </a:r>
          </a:p>
          <a:p>
            <a:pPr lvl="1"/>
            <a:endParaRPr lang="en-US" dirty="0"/>
          </a:p>
        </p:txBody>
      </p:sp>
    </p:spTree>
    <p:extLst>
      <p:ext uri="{BB962C8B-B14F-4D97-AF65-F5344CB8AC3E}">
        <p14:creationId xmlns:p14="http://schemas.microsoft.com/office/powerpoint/2010/main" val="1865081206"/>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082B-DA65-4F49-8787-3FF259E7C6A9}"/>
              </a:ext>
            </a:extLst>
          </p:cNvPr>
          <p:cNvSpPr>
            <a:spLocks noGrp="1"/>
          </p:cNvSpPr>
          <p:nvPr>
            <p:ph type="title"/>
          </p:nvPr>
        </p:nvSpPr>
        <p:spPr/>
        <p:txBody>
          <a:bodyPr/>
          <a:lstStyle/>
          <a:p>
            <a:r>
              <a:rPr lang="en-US" sz="3000" dirty="0"/>
              <a:t>Diabetic Emergencies (Hypoglycemia): What to Look For</a:t>
            </a:r>
          </a:p>
        </p:txBody>
      </p:sp>
      <p:sp>
        <p:nvSpPr>
          <p:cNvPr id="3" name="Content Placeholder 2">
            <a:extLst>
              <a:ext uri="{FF2B5EF4-FFF2-40B4-BE49-F238E27FC236}">
                <a16:creationId xmlns:a16="http://schemas.microsoft.com/office/drawing/2014/main" id="{E2066F2E-C326-4B97-B796-2D5F1F236331}"/>
              </a:ext>
            </a:extLst>
          </p:cNvPr>
          <p:cNvSpPr>
            <a:spLocks noGrp="1"/>
          </p:cNvSpPr>
          <p:nvPr>
            <p:ph sz="half" idx="1"/>
          </p:nvPr>
        </p:nvSpPr>
        <p:spPr/>
        <p:txBody>
          <a:bodyPr/>
          <a:lstStyle/>
          <a:p>
            <a:r>
              <a:rPr lang="en-US" dirty="0"/>
              <a:t>Shaky, trembling</a:t>
            </a:r>
          </a:p>
          <a:p>
            <a:r>
              <a:rPr lang="en-US" dirty="0"/>
              <a:t>Cold, clammy, or moist skin</a:t>
            </a:r>
          </a:p>
          <a:p>
            <a:r>
              <a:rPr lang="en-US" dirty="0"/>
              <a:t>Confused</a:t>
            </a:r>
          </a:p>
          <a:p>
            <a:r>
              <a:rPr lang="en-US" dirty="0"/>
              <a:t>Lightheaded or dizzy</a:t>
            </a:r>
          </a:p>
          <a:p>
            <a:endParaRPr lang="en-US" dirty="0"/>
          </a:p>
        </p:txBody>
      </p:sp>
      <p:sp>
        <p:nvSpPr>
          <p:cNvPr id="4" name="Content Placeholder 3">
            <a:extLst>
              <a:ext uri="{FF2B5EF4-FFF2-40B4-BE49-F238E27FC236}">
                <a16:creationId xmlns:a16="http://schemas.microsoft.com/office/drawing/2014/main" id="{F0DA6D23-3BAA-43A5-B2D7-47FA4D658684}"/>
              </a:ext>
            </a:extLst>
          </p:cNvPr>
          <p:cNvSpPr>
            <a:spLocks noGrp="1"/>
          </p:cNvSpPr>
          <p:nvPr>
            <p:ph sz="half" idx="2"/>
          </p:nvPr>
        </p:nvSpPr>
        <p:spPr/>
        <p:txBody>
          <a:bodyPr/>
          <a:lstStyle/>
          <a:p>
            <a:r>
              <a:rPr lang="en-US" dirty="0"/>
              <a:t>Sudden hunger</a:t>
            </a:r>
          </a:p>
          <a:p>
            <a:r>
              <a:rPr lang="en-US" dirty="0"/>
              <a:t>Nauseated</a:t>
            </a:r>
          </a:p>
          <a:p>
            <a:r>
              <a:rPr lang="en-US" dirty="0"/>
              <a:t>Tingling or numbness in the lips, tongues, or cheeks</a:t>
            </a:r>
          </a:p>
          <a:p>
            <a:r>
              <a:rPr lang="en-US" dirty="0"/>
              <a:t>Heavy sweating</a:t>
            </a:r>
          </a:p>
          <a:p>
            <a:endParaRPr lang="en-US" dirty="0"/>
          </a:p>
        </p:txBody>
      </p:sp>
    </p:spTree>
    <p:extLst>
      <p:ext uri="{BB962C8B-B14F-4D97-AF65-F5344CB8AC3E}">
        <p14:creationId xmlns:p14="http://schemas.microsoft.com/office/powerpoint/2010/main" val="178527319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0879-FB8E-4488-9C2E-52D2626910AD}"/>
              </a:ext>
            </a:extLst>
          </p:cNvPr>
          <p:cNvSpPr>
            <a:spLocks noGrp="1"/>
          </p:cNvSpPr>
          <p:nvPr>
            <p:ph type="title"/>
          </p:nvPr>
        </p:nvSpPr>
        <p:spPr/>
        <p:txBody>
          <a:bodyPr/>
          <a:lstStyle/>
          <a:p>
            <a:r>
              <a:rPr lang="en-US" altLang="en-US" sz="3000" dirty="0"/>
              <a:t>Diabetic Emergencies (Hypoglycemia): What to Do </a:t>
            </a:r>
            <a:r>
              <a:rPr lang="en-US" altLang="en-US" sz="2000" dirty="0"/>
              <a:t>(1 of 5)</a:t>
            </a:r>
            <a:endParaRPr lang="en-US" dirty="0"/>
          </a:p>
        </p:txBody>
      </p:sp>
      <p:sp>
        <p:nvSpPr>
          <p:cNvPr id="3" name="Content Placeholder 2">
            <a:extLst>
              <a:ext uri="{FF2B5EF4-FFF2-40B4-BE49-F238E27FC236}">
                <a16:creationId xmlns:a16="http://schemas.microsoft.com/office/drawing/2014/main" id="{946086B2-439C-4FB2-841D-2643560243EE}"/>
              </a:ext>
            </a:extLst>
          </p:cNvPr>
          <p:cNvSpPr>
            <a:spLocks noGrp="1"/>
          </p:cNvSpPr>
          <p:nvPr>
            <p:ph sz="half" idx="1"/>
          </p:nvPr>
        </p:nvSpPr>
        <p:spPr/>
        <p:txBody>
          <a:bodyPr/>
          <a:lstStyle/>
          <a:p>
            <a:r>
              <a:rPr lang="en-US" dirty="0"/>
              <a:t>A responsive person may be able to tell what is wrong and what to do.</a:t>
            </a:r>
          </a:p>
          <a:p>
            <a:r>
              <a:rPr lang="en-US" dirty="0"/>
              <a:t>If the person has a blood glucose monitor and is capable, have them check their blood glucose level—it’s the only sure way to know if a person is experiencing low blood sugar.</a:t>
            </a:r>
          </a:p>
          <a:p>
            <a:endParaRPr lang="en-US" dirty="0"/>
          </a:p>
        </p:txBody>
      </p:sp>
      <p:pic>
        <p:nvPicPr>
          <p:cNvPr id="5" name="Picture 2" descr="A photo shows an oval glucose monitor with a value of 95 displayed on a small screen that has two directional buttons below it. A black cylindrical tube is seen next to it. &#10;">
            <a:extLst>
              <a:ext uri="{FF2B5EF4-FFF2-40B4-BE49-F238E27FC236}">
                <a16:creationId xmlns:a16="http://schemas.microsoft.com/office/drawing/2014/main" id="{1ADCBA72-A2A9-4837-944B-FE9A60C13F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76400"/>
            <a:ext cx="3919538"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9383253A-16BD-4CEF-948C-0118824E658E}"/>
              </a:ext>
            </a:extLst>
          </p:cNvPr>
          <p:cNvSpPr txBox="1">
            <a:spLocks noChangeArrowheads="1"/>
          </p:cNvSpPr>
          <p:nvPr/>
        </p:nvSpPr>
        <p:spPr bwMode="auto">
          <a:xfrm>
            <a:off x="7010400" y="5297488"/>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1800" b="1" dirty="0"/>
              <a:t>FIGURE 5-6</a:t>
            </a:r>
            <a:r>
              <a:rPr lang="en-US" altLang="en-US" sz="1800" dirty="0"/>
              <a:t> </a:t>
            </a:r>
            <a:r>
              <a:rPr lang="en-IN" altLang="en-US" sz="1800" dirty="0"/>
              <a:t>Blood glucose monitor with lancing device. </a:t>
            </a:r>
            <a:endParaRPr lang="en-US" altLang="en-US" sz="1800" dirty="0"/>
          </a:p>
        </p:txBody>
      </p:sp>
      <p:sp>
        <p:nvSpPr>
          <p:cNvPr id="7" name="TextBox 5">
            <a:extLst>
              <a:ext uri="{FF2B5EF4-FFF2-40B4-BE49-F238E27FC236}">
                <a16:creationId xmlns:a16="http://schemas.microsoft.com/office/drawing/2014/main" id="{8E32A3E8-C7F9-49F6-8D09-7066608FBA8B}"/>
              </a:ext>
            </a:extLst>
          </p:cNvPr>
          <p:cNvSpPr txBox="1">
            <a:spLocks noChangeArrowheads="1"/>
          </p:cNvSpPr>
          <p:nvPr/>
        </p:nvSpPr>
        <p:spPr bwMode="auto">
          <a:xfrm>
            <a:off x="7010400" y="5867400"/>
            <a:ext cx="2438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a:t>© Luciano de la Rosa/Shutterstock </a:t>
            </a:r>
            <a:endParaRPr lang="en-US" altLang="en-US" sz="1000"/>
          </a:p>
        </p:txBody>
      </p:sp>
    </p:spTree>
    <p:extLst>
      <p:ext uri="{BB962C8B-B14F-4D97-AF65-F5344CB8AC3E}">
        <p14:creationId xmlns:p14="http://schemas.microsoft.com/office/powerpoint/2010/main" val="365630933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0A39-1044-4895-9A9A-AD9E7D61A81F}"/>
              </a:ext>
            </a:extLst>
          </p:cNvPr>
          <p:cNvSpPr>
            <a:spLocks noGrp="1"/>
          </p:cNvSpPr>
          <p:nvPr>
            <p:ph type="title"/>
          </p:nvPr>
        </p:nvSpPr>
        <p:spPr/>
        <p:txBody>
          <a:bodyPr/>
          <a:lstStyle/>
          <a:p>
            <a:r>
              <a:rPr lang="en-US" dirty="0"/>
              <a:t>Asthma: What to Look For</a:t>
            </a:r>
          </a:p>
        </p:txBody>
      </p:sp>
      <p:sp>
        <p:nvSpPr>
          <p:cNvPr id="3" name="Content Placeholder 2">
            <a:extLst>
              <a:ext uri="{FF2B5EF4-FFF2-40B4-BE49-F238E27FC236}">
                <a16:creationId xmlns:a16="http://schemas.microsoft.com/office/drawing/2014/main" id="{972FD6A7-97ED-429C-A4D0-4C64AA66DB7A}"/>
              </a:ext>
            </a:extLst>
          </p:cNvPr>
          <p:cNvSpPr>
            <a:spLocks noGrp="1"/>
          </p:cNvSpPr>
          <p:nvPr>
            <p:ph sz="half" idx="1"/>
          </p:nvPr>
        </p:nvSpPr>
        <p:spPr/>
        <p:txBody>
          <a:bodyPr/>
          <a:lstStyle/>
          <a:p>
            <a:r>
              <a:rPr lang="en-US" dirty="0"/>
              <a:t>Frequent coughing</a:t>
            </a:r>
          </a:p>
          <a:p>
            <a:r>
              <a:rPr lang="en-US" dirty="0"/>
              <a:t>Wheezing</a:t>
            </a:r>
          </a:p>
          <a:p>
            <a:r>
              <a:rPr lang="en-US" dirty="0"/>
              <a:t>Breathing difficulty</a:t>
            </a:r>
          </a:p>
          <a:p>
            <a:r>
              <a:rPr lang="en-US" dirty="0"/>
              <a:t>Unable to speak in complete sentences without stopping to breathe</a:t>
            </a:r>
          </a:p>
        </p:txBody>
      </p:sp>
      <p:sp>
        <p:nvSpPr>
          <p:cNvPr id="4" name="Content Placeholder 3">
            <a:extLst>
              <a:ext uri="{FF2B5EF4-FFF2-40B4-BE49-F238E27FC236}">
                <a16:creationId xmlns:a16="http://schemas.microsoft.com/office/drawing/2014/main" id="{6E9E854F-824E-4BEF-ADB5-F16FB9934016}"/>
              </a:ext>
            </a:extLst>
          </p:cNvPr>
          <p:cNvSpPr>
            <a:spLocks noGrp="1"/>
          </p:cNvSpPr>
          <p:nvPr>
            <p:ph sz="half" idx="2"/>
          </p:nvPr>
        </p:nvSpPr>
        <p:spPr/>
        <p:txBody>
          <a:bodyPr/>
          <a:lstStyle/>
          <a:p>
            <a:r>
              <a:rPr lang="en-US" dirty="0"/>
              <a:t>Sitting in the tripod position (leaning forward with hands on knees or other support, trying to breathe)</a:t>
            </a:r>
          </a:p>
          <a:p>
            <a:endParaRPr lang="en-US" dirty="0"/>
          </a:p>
        </p:txBody>
      </p:sp>
    </p:spTree>
    <p:extLst>
      <p:ext uri="{BB962C8B-B14F-4D97-AF65-F5344CB8AC3E}">
        <p14:creationId xmlns:p14="http://schemas.microsoft.com/office/powerpoint/2010/main" val="281382051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6D62452A-1F80-483F-BA22-6AF1A5844BAD}"/>
              </a:ext>
            </a:extLst>
          </p:cNvPr>
          <p:cNvSpPr>
            <a:spLocks noGrp="1"/>
          </p:cNvSpPr>
          <p:nvPr>
            <p:ph type="title"/>
          </p:nvPr>
        </p:nvSpPr>
        <p:spPr>
          <a:xfrm>
            <a:off x="0" y="120650"/>
            <a:ext cx="12192000" cy="1001713"/>
          </a:xfrm>
        </p:spPr>
        <p:txBody>
          <a:bodyPr/>
          <a:lstStyle/>
          <a:p>
            <a:r>
              <a:rPr lang="en-US" altLang="en-US" sz="3000" dirty="0"/>
              <a:t>Diabetic Emergencies (Hypoglycemia): What to Do </a:t>
            </a:r>
            <a:r>
              <a:rPr lang="en-US" altLang="en-US" sz="2000" dirty="0"/>
              <a:t>(2 of 5)</a:t>
            </a:r>
          </a:p>
        </p:txBody>
      </p:sp>
      <p:sp>
        <p:nvSpPr>
          <p:cNvPr id="59395" name="Content Placeholder 2">
            <a:extLst>
              <a:ext uri="{FF2B5EF4-FFF2-40B4-BE49-F238E27FC236}">
                <a16:creationId xmlns:a16="http://schemas.microsoft.com/office/drawing/2014/main" id="{83871220-4CDF-4E33-90BA-4666DFCF3C5F}"/>
              </a:ext>
            </a:extLst>
          </p:cNvPr>
          <p:cNvSpPr>
            <a:spLocks noGrp="1"/>
          </p:cNvSpPr>
          <p:nvPr>
            <p:ph idx="1"/>
          </p:nvPr>
        </p:nvSpPr>
        <p:spPr>
          <a:xfrm>
            <a:off x="925830" y="1490870"/>
            <a:ext cx="10287000" cy="4699047"/>
          </a:xfrm>
        </p:spPr>
        <p:txBody>
          <a:bodyPr/>
          <a:lstStyle/>
          <a:p>
            <a:r>
              <a:rPr lang="en-US" altLang="en-US" dirty="0"/>
              <a:t>For hypoglycemia, use the following procedure only when:</a:t>
            </a:r>
          </a:p>
          <a:p>
            <a:pPr lvl="1"/>
            <a:r>
              <a:rPr lang="en-US" altLang="en-US" dirty="0"/>
              <a:t>Testing is not possible and low blood sugar is suspected.</a:t>
            </a:r>
          </a:p>
          <a:p>
            <a:pPr lvl="1"/>
            <a:r>
              <a:rPr lang="en-US" altLang="en-US" dirty="0"/>
              <a:t>Testing shows a low blood sugar (glucose) level (below 70 mg/</a:t>
            </a:r>
            <a:r>
              <a:rPr lang="en-US" altLang="en-US" dirty="0" err="1"/>
              <a:t>dL</a:t>
            </a:r>
            <a:r>
              <a:rPr lang="en-US" altLang="en-US" dirty="0"/>
              <a:t>).</a:t>
            </a:r>
          </a:p>
          <a:p>
            <a:pPr lvl="1"/>
            <a:r>
              <a:rPr lang="en-US" altLang="en-US" dirty="0"/>
              <a:t>Profuse sweating or shaking occurs in a person known to have diabetes.</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6D62452A-1F80-483F-BA22-6AF1A5844BAD}"/>
              </a:ext>
            </a:extLst>
          </p:cNvPr>
          <p:cNvSpPr>
            <a:spLocks noGrp="1"/>
          </p:cNvSpPr>
          <p:nvPr>
            <p:ph type="title"/>
          </p:nvPr>
        </p:nvSpPr>
        <p:spPr>
          <a:xfrm>
            <a:off x="0" y="120650"/>
            <a:ext cx="12192000" cy="1001713"/>
          </a:xfrm>
        </p:spPr>
        <p:txBody>
          <a:bodyPr/>
          <a:lstStyle/>
          <a:p>
            <a:r>
              <a:rPr lang="en-US" altLang="en-US" sz="3000" dirty="0"/>
              <a:t>Diabetic Emergencies (Hypoglycemia): What to Do </a:t>
            </a:r>
            <a:r>
              <a:rPr lang="en-US" altLang="en-US" sz="2000" dirty="0"/>
              <a:t>(3 of 5)</a:t>
            </a:r>
          </a:p>
        </p:txBody>
      </p:sp>
      <p:sp>
        <p:nvSpPr>
          <p:cNvPr id="59395" name="Content Placeholder 2">
            <a:extLst>
              <a:ext uri="{FF2B5EF4-FFF2-40B4-BE49-F238E27FC236}">
                <a16:creationId xmlns:a16="http://schemas.microsoft.com/office/drawing/2014/main" id="{83871220-4CDF-4E33-90BA-4666DFCF3C5F}"/>
              </a:ext>
            </a:extLst>
          </p:cNvPr>
          <p:cNvSpPr>
            <a:spLocks noGrp="1"/>
          </p:cNvSpPr>
          <p:nvPr>
            <p:ph idx="1"/>
          </p:nvPr>
        </p:nvSpPr>
        <p:spPr>
          <a:xfrm>
            <a:off x="925830" y="1490870"/>
            <a:ext cx="10287000" cy="4699047"/>
          </a:xfrm>
        </p:spPr>
        <p:txBody>
          <a:bodyPr/>
          <a:lstStyle/>
          <a:p>
            <a:r>
              <a:rPr lang="en-US" altLang="en-US" dirty="0"/>
              <a:t>The procedure is as follows (if the person can swallow):</a:t>
            </a:r>
          </a:p>
          <a:p>
            <a:pPr lvl="1"/>
            <a:r>
              <a:rPr lang="en-US" altLang="en-US" dirty="0"/>
              <a:t>Have the person eat 15 to 20 grams of sugar.</a:t>
            </a:r>
          </a:p>
          <a:p>
            <a:pPr lvl="1"/>
            <a:r>
              <a:rPr lang="en-US" altLang="en-US" dirty="0"/>
              <a:t>If available, three to five glucose tablets is preferred (as directed on the label).</a:t>
            </a:r>
          </a:p>
          <a:p>
            <a:pPr lvl="1"/>
            <a:r>
              <a:rPr lang="en-US" altLang="en-US" dirty="0"/>
              <a:t>If glucose tablets are not available, give any form of sugar, such as:</a:t>
            </a:r>
          </a:p>
          <a:p>
            <a:pPr lvl="2"/>
            <a:r>
              <a:rPr lang="en-US" altLang="en-US" dirty="0"/>
              <a:t>Glucose gel tube (as directed on label)</a:t>
            </a:r>
          </a:p>
          <a:p>
            <a:pPr lvl="2"/>
            <a:r>
              <a:rPr lang="en-US" altLang="en-US" dirty="0"/>
              <a:t>4 ounces (one-half cup) of fruit juice (eg, orange, apple)</a:t>
            </a:r>
          </a:p>
          <a:p>
            <a:pPr lvl="2"/>
            <a:r>
              <a:rPr lang="en-US" altLang="en-US" dirty="0"/>
              <a:t>4 ounces (one-half cup) of regular soda (not diet)</a:t>
            </a:r>
          </a:p>
          <a:p>
            <a:pPr lvl="2"/>
            <a:r>
              <a:rPr lang="en-US" altLang="en-US" dirty="0"/>
              <a:t>3 to 5 teaspoons of table sugar or honey</a:t>
            </a:r>
          </a:p>
          <a:p>
            <a:pPr lvl="2"/>
            <a:r>
              <a:rPr lang="en-US" altLang="en-US" dirty="0"/>
              <a:t>Hard candies, jellybeans, or gumdrops (check the food label for how many to consume).</a:t>
            </a:r>
          </a:p>
        </p:txBody>
      </p:sp>
    </p:spTree>
    <p:extLst>
      <p:ext uri="{BB962C8B-B14F-4D97-AF65-F5344CB8AC3E}">
        <p14:creationId xmlns:p14="http://schemas.microsoft.com/office/powerpoint/2010/main" val="3711861337"/>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6D62452A-1F80-483F-BA22-6AF1A5844BAD}"/>
              </a:ext>
            </a:extLst>
          </p:cNvPr>
          <p:cNvSpPr>
            <a:spLocks noGrp="1"/>
          </p:cNvSpPr>
          <p:nvPr>
            <p:ph type="title"/>
          </p:nvPr>
        </p:nvSpPr>
        <p:spPr>
          <a:xfrm>
            <a:off x="0" y="120650"/>
            <a:ext cx="12192000" cy="1001713"/>
          </a:xfrm>
        </p:spPr>
        <p:txBody>
          <a:bodyPr/>
          <a:lstStyle/>
          <a:p>
            <a:r>
              <a:rPr lang="en-US" altLang="en-US" sz="3000" dirty="0"/>
              <a:t>Diabetic Emergencies (Hypoglycemia): What to Do </a:t>
            </a:r>
            <a:r>
              <a:rPr lang="en-US" altLang="en-US" sz="2000" dirty="0"/>
              <a:t>(4 of 5)</a:t>
            </a:r>
          </a:p>
        </p:txBody>
      </p:sp>
      <p:sp>
        <p:nvSpPr>
          <p:cNvPr id="59395" name="Content Placeholder 2">
            <a:extLst>
              <a:ext uri="{FF2B5EF4-FFF2-40B4-BE49-F238E27FC236}">
                <a16:creationId xmlns:a16="http://schemas.microsoft.com/office/drawing/2014/main" id="{83871220-4CDF-4E33-90BA-4666DFCF3C5F}"/>
              </a:ext>
            </a:extLst>
          </p:cNvPr>
          <p:cNvSpPr>
            <a:spLocks noGrp="1"/>
          </p:cNvSpPr>
          <p:nvPr>
            <p:ph idx="1"/>
          </p:nvPr>
        </p:nvSpPr>
        <p:spPr>
          <a:xfrm>
            <a:off x="925830" y="1490870"/>
            <a:ext cx="10287000" cy="4699047"/>
          </a:xfrm>
        </p:spPr>
        <p:txBody>
          <a:bodyPr/>
          <a:lstStyle/>
          <a:p>
            <a:pPr lvl="1"/>
            <a:r>
              <a:rPr lang="en-US" altLang="en-US" dirty="0"/>
              <a:t>Wait 10 to 15 minutes for the sugar to get into the blood.</a:t>
            </a:r>
          </a:p>
          <a:p>
            <a:pPr lvl="1"/>
            <a:r>
              <a:rPr lang="en-US" altLang="en-US" dirty="0"/>
              <a:t>Recheck the blood glucose level or, if there is no monitor, look for improvement.</a:t>
            </a:r>
          </a:p>
          <a:p>
            <a:pPr lvl="1"/>
            <a:r>
              <a:rPr lang="en-US" altLang="en-US" dirty="0"/>
              <a:t>If it is still low or no monitor was used and the person still has symptoms of low blood sugar, give the person an additional 15 g of sugar.</a:t>
            </a:r>
          </a:p>
          <a:p>
            <a:pPr lvl="1"/>
            <a:r>
              <a:rPr lang="en-US" altLang="en-US" dirty="0"/>
              <a:t>If there is no improvement or unable to give sugar, call 9-1-1 immediately.</a:t>
            </a:r>
          </a:p>
        </p:txBody>
      </p:sp>
    </p:spTree>
    <p:extLst>
      <p:ext uri="{BB962C8B-B14F-4D97-AF65-F5344CB8AC3E}">
        <p14:creationId xmlns:p14="http://schemas.microsoft.com/office/powerpoint/2010/main" val="222369951"/>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7C39-30EB-48D9-8294-42C470D29480}"/>
              </a:ext>
            </a:extLst>
          </p:cNvPr>
          <p:cNvSpPr>
            <a:spLocks noGrp="1"/>
          </p:cNvSpPr>
          <p:nvPr>
            <p:ph type="title"/>
          </p:nvPr>
        </p:nvSpPr>
        <p:spPr/>
        <p:txBody>
          <a:bodyPr/>
          <a:lstStyle/>
          <a:p>
            <a:r>
              <a:rPr lang="en-US" altLang="en-US" sz="3000" dirty="0"/>
              <a:t>Diabetic Emergencies (Hypoglycemia): What to Do </a:t>
            </a:r>
            <a:r>
              <a:rPr lang="en-US" altLang="en-US" sz="2000" dirty="0"/>
              <a:t>(5 of 5)</a:t>
            </a:r>
            <a:endParaRPr lang="en-US" sz="2000" dirty="0"/>
          </a:p>
        </p:txBody>
      </p:sp>
      <p:sp>
        <p:nvSpPr>
          <p:cNvPr id="3" name="Content Placeholder 2">
            <a:extLst>
              <a:ext uri="{FF2B5EF4-FFF2-40B4-BE49-F238E27FC236}">
                <a16:creationId xmlns:a16="http://schemas.microsoft.com/office/drawing/2014/main" id="{4DB5EEE2-A8DE-45F4-90D4-85B00E9AF24D}"/>
              </a:ext>
            </a:extLst>
          </p:cNvPr>
          <p:cNvSpPr>
            <a:spLocks noGrp="1"/>
          </p:cNvSpPr>
          <p:nvPr>
            <p:ph idx="1"/>
          </p:nvPr>
        </p:nvSpPr>
        <p:spPr/>
        <p:txBody>
          <a:bodyPr/>
          <a:lstStyle/>
          <a:p>
            <a:r>
              <a:rPr lang="en-US" dirty="0"/>
              <a:t>Notes about children:</a:t>
            </a:r>
          </a:p>
          <a:p>
            <a:pPr lvl="1"/>
            <a:r>
              <a:rPr lang="en-US" dirty="0"/>
              <a:t>Young children usually need less than 15 g of carbohydrates to fix a low blood sugar level (eg, infants, 6 g; toddlers, 8 g, small children, 10 g).</a:t>
            </a:r>
          </a:p>
          <a:p>
            <a:pPr lvl="1"/>
            <a:r>
              <a:rPr lang="en-US" dirty="0"/>
              <a:t>For a suspected hypoglycemic and uncooperative child who rejects swallowing a form of glucose, glucose placed under the tongue (sublingual) can be attempted.</a:t>
            </a:r>
          </a:p>
          <a:p>
            <a:r>
              <a:rPr lang="en-US" dirty="0"/>
              <a:t>Many people may want to eat as much as they can until they feel better. This can cause blood sugar levels to shoot way up. </a:t>
            </a:r>
          </a:p>
          <a:p>
            <a:pPr lvl="1"/>
            <a:r>
              <a:rPr lang="en-US" dirty="0"/>
              <a:t>Using the procedure previously mentioned can help avoid this (high blood sugar levels)</a:t>
            </a:r>
          </a:p>
          <a:p>
            <a:pPr lvl="1"/>
            <a:endParaRPr lang="en-US" dirty="0"/>
          </a:p>
        </p:txBody>
      </p:sp>
    </p:spTree>
    <p:extLst>
      <p:ext uri="{BB962C8B-B14F-4D97-AF65-F5344CB8AC3E}">
        <p14:creationId xmlns:p14="http://schemas.microsoft.com/office/powerpoint/2010/main" val="132541932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67E6-3BB9-4615-8477-98A06E36FEE2}"/>
              </a:ext>
            </a:extLst>
          </p:cNvPr>
          <p:cNvSpPr>
            <a:spLocks noGrp="1"/>
          </p:cNvSpPr>
          <p:nvPr>
            <p:ph type="title"/>
          </p:nvPr>
        </p:nvSpPr>
        <p:spPr/>
        <p:txBody>
          <a:bodyPr/>
          <a:lstStyle/>
          <a:p>
            <a:r>
              <a:rPr lang="en-US" dirty="0"/>
              <a:t>Diabetic Emergencies (Severe Hypoglycemia):</a:t>
            </a:r>
            <a:br>
              <a:rPr lang="en-US" dirty="0"/>
            </a:br>
            <a:r>
              <a:rPr lang="en-US" dirty="0"/>
              <a:t>What to Look For</a:t>
            </a:r>
          </a:p>
        </p:txBody>
      </p:sp>
      <p:sp>
        <p:nvSpPr>
          <p:cNvPr id="3" name="Content Placeholder 2">
            <a:extLst>
              <a:ext uri="{FF2B5EF4-FFF2-40B4-BE49-F238E27FC236}">
                <a16:creationId xmlns:a16="http://schemas.microsoft.com/office/drawing/2014/main" id="{153080CD-D452-48EB-BF78-81C25784F714}"/>
              </a:ext>
            </a:extLst>
          </p:cNvPr>
          <p:cNvSpPr>
            <a:spLocks noGrp="1"/>
          </p:cNvSpPr>
          <p:nvPr>
            <p:ph sz="half" idx="1"/>
          </p:nvPr>
        </p:nvSpPr>
        <p:spPr>
          <a:xfrm>
            <a:off x="914400" y="1461052"/>
            <a:ext cx="10515600" cy="4729436"/>
          </a:xfrm>
        </p:spPr>
        <p:txBody>
          <a:bodyPr/>
          <a:lstStyle/>
          <a:p>
            <a:r>
              <a:rPr lang="en-US" sz="2800" dirty="0"/>
              <a:t>Staggering, slurred speech, and now following simple commands</a:t>
            </a:r>
          </a:p>
          <a:p>
            <a:r>
              <a:rPr lang="en-US" sz="2800" dirty="0"/>
              <a:t>Unable to swallow</a:t>
            </a:r>
          </a:p>
          <a:p>
            <a:r>
              <a:rPr lang="en-US" sz="2800" dirty="0"/>
              <a:t>Seizures</a:t>
            </a:r>
          </a:p>
          <a:p>
            <a:r>
              <a:rPr lang="en-US" sz="2800" dirty="0"/>
              <a:t>Unresponsiveness</a:t>
            </a:r>
          </a:p>
        </p:txBody>
      </p:sp>
    </p:spTree>
    <p:extLst>
      <p:ext uri="{BB962C8B-B14F-4D97-AF65-F5344CB8AC3E}">
        <p14:creationId xmlns:p14="http://schemas.microsoft.com/office/powerpoint/2010/main" val="305533720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3AB49AF5-3D5F-428D-9797-C33BD2CE7A02}"/>
              </a:ext>
            </a:extLst>
          </p:cNvPr>
          <p:cNvSpPr>
            <a:spLocks noGrp="1"/>
          </p:cNvSpPr>
          <p:nvPr>
            <p:ph type="title"/>
          </p:nvPr>
        </p:nvSpPr>
        <p:spPr/>
        <p:txBody>
          <a:bodyPr/>
          <a:lstStyle/>
          <a:p>
            <a:pPr eaLnBrk="1" hangingPunct="1"/>
            <a:r>
              <a:rPr lang="en-US" altLang="en-US" dirty="0"/>
              <a:t>Diabetic Emergencies (Severe Hypoglycemia):</a:t>
            </a:r>
            <a:br>
              <a:rPr lang="en-US" altLang="en-US" dirty="0"/>
            </a:br>
            <a:r>
              <a:rPr lang="en-US" altLang="en-US" dirty="0"/>
              <a:t>What to Do</a:t>
            </a:r>
          </a:p>
        </p:txBody>
      </p:sp>
      <p:sp>
        <p:nvSpPr>
          <p:cNvPr id="67586" name="Content Placeholder 2">
            <a:extLst>
              <a:ext uri="{FF2B5EF4-FFF2-40B4-BE49-F238E27FC236}">
                <a16:creationId xmlns:a16="http://schemas.microsoft.com/office/drawing/2014/main" id="{9D25CF9B-8320-4850-99E6-56009209CBD2}"/>
              </a:ext>
            </a:extLst>
          </p:cNvPr>
          <p:cNvSpPr>
            <a:spLocks noGrp="1"/>
          </p:cNvSpPr>
          <p:nvPr>
            <p:ph idx="1"/>
          </p:nvPr>
        </p:nvSpPr>
        <p:spPr>
          <a:xfrm>
            <a:off x="914400" y="1524000"/>
            <a:ext cx="10287000" cy="4699000"/>
          </a:xfrm>
        </p:spPr>
        <p:txBody>
          <a:bodyPr/>
          <a:lstStyle/>
          <a:p>
            <a:pPr eaLnBrk="1" hangingPunct="1"/>
            <a:r>
              <a:rPr lang="en-US" altLang="en-US" dirty="0"/>
              <a:t>Call 9-1-1 immediately.</a:t>
            </a:r>
          </a:p>
          <a:p>
            <a:pPr eaLnBrk="1" hangingPunct="1"/>
            <a:r>
              <a:rPr lang="en-US" altLang="en-US" dirty="0"/>
              <a:t>If not breathing, begin CPR.</a:t>
            </a:r>
          </a:p>
          <a:p>
            <a:pPr eaLnBrk="1" hangingPunct="1"/>
            <a:r>
              <a:rPr lang="en-US" altLang="en-US" dirty="0"/>
              <a:t>If breathing, roll them onto their side (recovery position) and monitor breathing.</a:t>
            </a:r>
          </a:p>
          <a:p>
            <a:pPr eaLnBrk="1" hangingPunct="1"/>
            <a:r>
              <a:rPr lang="en-US" altLang="en-US" b="1" dirty="0"/>
              <a:t>DO NOT</a:t>
            </a:r>
            <a:r>
              <a:rPr lang="en-US" altLang="en-US" dirty="0"/>
              <a:t> give food or fluids.</a:t>
            </a:r>
          </a:p>
          <a:p>
            <a:pPr eaLnBrk="1" hangingPunct="1"/>
            <a:r>
              <a:rPr lang="en-US" altLang="en-US" dirty="0"/>
              <a:t>If unsure which diabetic condition (low blood sugar or high blood sugar) exists, give sugar. </a:t>
            </a:r>
            <a:r>
              <a:rPr lang="en-US" altLang="en-US" b="1" dirty="0"/>
              <a:t>DO NOT</a:t>
            </a:r>
            <a:r>
              <a:rPr lang="en-US" altLang="en-US" dirty="0"/>
              <a:t> give insulin.</a:t>
            </a: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4BCF-9303-4D66-BFD4-641590D23067}"/>
              </a:ext>
            </a:extLst>
          </p:cNvPr>
          <p:cNvSpPr>
            <a:spLocks noGrp="1"/>
          </p:cNvSpPr>
          <p:nvPr>
            <p:ph type="title"/>
          </p:nvPr>
        </p:nvSpPr>
        <p:spPr/>
        <p:txBody>
          <a:bodyPr/>
          <a:lstStyle/>
          <a:p>
            <a:r>
              <a:rPr lang="en-US" altLang="en-US" dirty="0"/>
              <a:t>Diabetic Emergencies (Severe Hyperglycemia):</a:t>
            </a:r>
            <a:br>
              <a:rPr lang="en-US" altLang="en-US" dirty="0"/>
            </a:br>
            <a:r>
              <a:rPr lang="en-US" altLang="en-US" dirty="0"/>
              <a:t>What to Look For</a:t>
            </a:r>
            <a:endParaRPr lang="en-US" dirty="0"/>
          </a:p>
        </p:txBody>
      </p:sp>
      <p:sp>
        <p:nvSpPr>
          <p:cNvPr id="3" name="Content Placeholder 2">
            <a:extLst>
              <a:ext uri="{FF2B5EF4-FFF2-40B4-BE49-F238E27FC236}">
                <a16:creationId xmlns:a16="http://schemas.microsoft.com/office/drawing/2014/main" id="{1924A965-844D-4C95-BA36-E92DE75D538A}"/>
              </a:ext>
            </a:extLst>
          </p:cNvPr>
          <p:cNvSpPr>
            <a:spLocks noGrp="1"/>
          </p:cNvSpPr>
          <p:nvPr>
            <p:ph sz="half" idx="1"/>
          </p:nvPr>
        </p:nvSpPr>
        <p:spPr/>
        <p:txBody>
          <a:bodyPr/>
          <a:lstStyle/>
          <a:p>
            <a:r>
              <a:rPr lang="en-US" dirty="0"/>
              <a:t>Drowsiness</a:t>
            </a:r>
          </a:p>
          <a:p>
            <a:r>
              <a:rPr lang="en-US" dirty="0"/>
              <a:t>Extreme thirst</a:t>
            </a:r>
          </a:p>
          <a:p>
            <a:r>
              <a:rPr lang="en-US" dirty="0"/>
              <a:t>Very frequent urination</a:t>
            </a:r>
          </a:p>
          <a:p>
            <a:r>
              <a:rPr lang="en-US" dirty="0"/>
              <a:t>Warm, flushed, dry skin</a:t>
            </a:r>
          </a:p>
          <a:p>
            <a:endParaRPr lang="en-US" dirty="0"/>
          </a:p>
        </p:txBody>
      </p:sp>
      <p:sp>
        <p:nvSpPr>
          <p:cNvPr id="4" name="Content Placeholder 3">
            <a:extLst>
              <a:ext uri="{FF2B5EF4-FFF2-40B4-BE49-F238E27FC236}">
                <a16:creationId xmlns:a16="http://schemas.microsoft.com/office/drawing/2014/main" id="{18C37104-F631-4532-8787-D933A9BD2404}"/>
              </a:ext>
            </a:extLst>
          </p:cNvPr>
          <p:cNvSpPr>
            <a:spLocks noGrp="1"/>
          </p:cNvSpPr>
          <p:nvPr>
            <p:ph sz="half" idx="2"/>
          </p:nvPr>
        </p:nvSpPr>
        <p:spPr/>
        <p:txBody>
          <a:bodyPr/>
          <a:lstStyle/>
          <a:p>
            <a:r>
              <a:rPr lang="en-US" dirty="0"/>
              <a:t>Vomiting</a:t>
            </a:r>
          </a:p>
          <a:p>
            <a:r>
              <a:rPr lang="en-US" dirty="0"/>
              <a:t>Fruity breath odor (has also been described to be like nail polish remover)</a:t>
            </a:r>
          </a:p>
          <a:p>
            <a:r>
              <a:rPr lang="en-US" dirty="0"/>
              <a:t>Heavy breathing</a:t>
            </a:r>
          </a:p>
          <a:p>
            <a:r>
              <a:rPr lang="en-US" dirty="0"/>
              <a:t>Eventual unresponsiveness</a:t>
            </a:r>
          </a:p>
          <a:p>
            <a:endParaRPr lang="en-US" dirty="0"/>
          </a:p>
        </p:txBody>
      </p:sp>
    </p:spTree>
    <p:extLst>
      <p:ext uri="{BB962C8B-B14F-4D97-AF65-F5344CB8AC3E}">
        <p14:creationId xmlns:p14="http://schemas.microsoft.com/office/powerpoint/2010/main" val="149327145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CB6EAB75-0C3F-498A-8112-90566AB992D1}"/>
              </a:ext>
            </a:extLst>
          </p:cNvPr>
          <p:cNvSpPr>
            <a:spLocks noGrp="1"/>
          </p:cNvSpPr>
          <p:nvPr>
            <p:ph type="title"/>
          </p:nvPr>
        </p:nvSpPr>
        <p:spPr/>
        <p:txBody>
          <a:bodyPr/>
          <a:lstStyle/>
          <a:p>
            <a:pPr eaLnBrk="1" hangingPunct="1"/>
            <a:r>
              <a:rPr lang="en-US" altLang="en-US" dirty="0"/>
              <a:t>Diabetic Emergencies (Severe Hyperglycemia):</a:t>
            </a:r>
            <a:br>
              <a:rPr lang="en-US" altLang="en-US" dirty="0"/>
            </a:br>
            <a:r>
              <a:rPr lang="en-US" altLang="en-US" dirty="0"/>
              <a:t>What to Do </a:t>
            </a:r>
            <a:r>
              <a:rPr lang="en-US" altLang="en-US" sz="2000" dirty="0"/>
              <a:t>(1 of 2)</a:t>
            </a:r>
          </a:p>
        </p:txBody>
      </p:sp>
      <p:sp>
        <p:nvSpPr>
          <p:cNvPr id="69634" name="Content Placeholder 2">
            <a:extLst>
              <a:ext uri="{FF2B5EF4-FFF2-40B4-BE49-F238E27FC236}">
                <a16:creationId xmlns:a16="http://schemas.microsoft.com/office/drawing/2014/main" id="{098945D6-05B1-49F8-9EBC-7959EC1FBE77}"/>
              </a:ext>
            </a:extLst>
          </p:cNvPr>
          <p:cNvSpPr>
            <a:spLocks noGrp="1"/>
          </p:cNvSpPr>
          <p:nvPr>
            <p:ph idx="1"/>
          </p:nvPr>
        </p:nvSpPr>
        <p:spPr>
          <a:xfrm>
            <a:off x="914400" y="1524000"/>
            <a:ext cx="10668000" cy="4699000"/>
          </a:xfrm>
        </p:spPr>
        <p:txBody>
          <a:bodyPr/>
          <a:lstStyle/>
          <a:p>
            <a:pPr eaLnBrk="1" hangingPunct="1"/>
            <a:r>
              <a:rPr lang="en-US" altLang="en-US" dirty="0"/>
              <a:t>Give frequent, small sips of water if the person with diabetes can swallow.</a:t>
            </a:r>
          </a:p>
          <a:p>
            <a:pPr eaLnBrk="1" hangingPunct="1"/>
            <a:r>
              <a:rPr lang="en-US" altLang="en-US" dirty="0"/>
              <a:t>If possible, have a family member check their blood sugar level.</a:t>
            </a:r>
          </a:p>
          <a:p>
            <a:pPr eaLnBrk="1" hangingPunct="1"/>
            <a:r>
              <a:rPr lang="en-US" altLang="en-US" dirty="0"/>
              <a:t>If uncertain whether the person with diabetes has a high or low blood glucose level, and if they are responsive and able to swallow, use the procedures for giving sugar, as previously described. </a:t>
            </a:r>
          </a:p>
          <a:p>
            <a:pPr lvl="1" eaLnBrk="1" hangingPunct="1"/>
            <a:r>
              <a:rPr lang="en-US" altLang="en-US" dirty="0"/>
              <a:t>The extra sugar will not cause significant harm in a person experiencing hyperglycemia.</a:t>
            </a: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218-F9B2-48C2-8A4E-92A7ABBA142F}"/>
              </a:ext>
            </a:extLst>
          </p:cNvPr>
          <p:cNvSpPr>
            <a:spLocks noGrp="1"/>
          </p:cNvSpPr>
          <p:nvPr>
            <p:ph type="title"/>
          </p:nvPr>
        </p:nvSpPr>
        <p:spPr/>
        <p:txBody>
          <a:bodyPr/>
          <a:lstStyle/>
          <a:p>
            <a:r>
              <a:rPr lang="en-US" altLang="en-US" dirty="0"/>
              <a:t>Diabetic Emergencies (Hyperglycemia):</a:t>
            </a:r>
            <a:br>
              <a:rPr lang="en-US" altLang="en-US" dirty="0"/>
            </a:br>
            <a:r>
              <a:rPr lang="en-US" altLang="en-US" dirty="0"/>
              <a:t>What to Do </a:t>
            </a:r>
            <a:r>
              <a:rPr lang="en-US" altLang="en-US" sz="2000" dirty="0"/>
              <a:t>(2 of 2)</a:t>
            </a:r>
            <a:endParaRPr lang="en-US" dirty="0"/>
          </a:p>
        </p:txBody>
      </p:sp>
      <p:sp>
        <p:nvSpPr>
          <p:cNvPr id="3" name="Content Placeholder 2">
            <a:extLst>
              <a:ext uri="{FF2B5EF4-FFF2-40B4-BE49-F238E27FC236}">
                <a16:creationId xmlns:a16="http://schemas.microsoft.com/office/drawing/2014/main" id="{AB84AA07-A75C-436C-B194-6630BC2BA929}"/>
              </a:ext>
            </a:extLst>
          </p:cNvPr>
          <p:cNvSpPr>
            <a:spLocks noGrp="1"/>
          </p:cNvSpPr>
          <p:nvPr>
            <p:ph idx="1"/>
          </p:nvPr>
        </p:nvSpPr>
        <p:spPr/>
        <p:txBody>
          <a:bodyPr/>
          <a:lstStyle/>
          <a:p>
            <a:pPr eaLnBrk="1" hangingPunct="1"/>
            <a:r>
              <a:rPr lang="en-US" altLang="en-US" b="1" dirty="0"/>
              <a:t>DO NOT </a:t>
            </a:r>
            <a:r>
              <a:rPr lang="en-US" altLang="en-US" dirty="0"/>
              <a:t>give insulin unless the person with diabetes can self-administer it.</a:t>
            </a:r>
          </a:p>
          <a:p>
            <a:pPr eaLnBrk="1" hangingPunct="1"/>
            <a:r>
              <a:rPr lang="en-US" altLang="en-US" dirty="0"/>
              <a:t>Call 9-1-1 as soon as possible.</a:t>
            </a:r>
          </a:p>
        </p:txBody>
      </p:sp>
    </p:spTree>
    <p:extLst>
      <p:ext uri="{BB962C8B-B14F-4D97-AF65-F5344CB8AC3E}">
        <p14:creationId xmlns:p14="http://schemas.microsoft.com/office/powerpoint/2010/main" val="268990513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22D3-B855-4BD2-80E4-DD4204A02E79}"/>
              </a:ext>
            </a:extLst>
          </p:cNvPr>
          <p:cNvSpPr>
            <a:spLocks noGrp="1"/>
          </p:cNvSpPr>
          <p:nvPr>
            <p:ph type="title"/>
          </p:nvPr>
        </p:nvSpPr>
        <p:spPr/>
        <p:txBody>
          <a:bodyPr/>
          <a:lstStyle/>
          <a:p>
            <a:r>
              <a:rPr lang="en-US" altLang="en-US" dirty="0"/>
              <a:t>Asthma: What to Do </a:t>
            </a:r>
            <a:r>
              <a:rPr lang="en-US" altLang="en-US" sz="2000" dirty="0"/>
              <a:t>(1 of 9)</a:t>
            </a:r>
            <a:endParaRPr lang="en-US" dirty="0"/>
          </a:p>
        </p:txBody>
      </p:sp>
      <p:sp>
        <p:nvSpPr>
          <p:cNvPr id="3" name="Content Placeholder 2">
            <a:extLst>
              <a:ext uri="{FF2B5EF4-FFF2-40B4-BE49-F238E27FC236}">
                <a16:creationId xmlns:a16="http://schemas.microsoft.com/office/drawing/2014/main" id="{75E38825-7C21-483A-92AF-CE4B36DAA89A}"/>
              </a:ext>
            </a:extLst>
          </p:cNvPr>
          <p:cNvSpPr>
            <a:spLocks noGrp="1"/>
          </p:cNvSpPr>
          <p:nvPr>
            <p:ph sz="half" idx="1"/>
          </p:nvPr>
        </p:nvSpPr>
        <p:spPr/>
        <p:txBody>
          <a:bodyPr/>
          <a:lstStyle/>
          <a:p>
            <a:r>
              <a:rPr lang="en-US" dirty="0"/>
              <a:t>Help a person experiencing an asthma attack use their physician-prescribed inhaler without a spacer.</a:t>
            </a:r>
          </a:p>
          <a:p>
            <a:r>
              <a:rPr lang="en-US" dirty="0"/>
              <a:t>Take the cap off the inhaler and make sure the mouthpiece and spray hole are clean.</a:t>
            </a:r>
          </a:p>
          <a:p>
            <a:r>
              <a:rPr lang="en-US" dirty="0"/>
              <a:t> Shake the inhaler 10–15 times.</a:t>
            </a:r>
          </a:p>
          <a:p>
            <a:endParaRPr lang="en-US" dirty="0"/>
          </a:p>
        </p:txBody>
      </p:sp>
      <p:pic>
        <p:nvPicPr>
          <p:cNvPr id="6" name="Picture 5">
            <a:extLst>
              <a:ext uri="{FF2B5EF4-FFF2-40B4-BE49-F238E27FC236}">
                <a16:creationId xmlns:a16="http://schemas.microsoft.com/office/drawing/2014/main" id="{907ABE55-B275-44E7-BA7C-F594EA2F0397}"/>
              </a:ext>
            </a:extLst>
          </p:cNvPr>
          <p:cNvPicPr>
            <a:picLocks noChangeAspect="1"/>
          </p:cNvPicPr>
          <p:nvPr/>
        </p:nvPicPr>
        <p:blipFill>
          <a:blip r:embed="rId2"/>
          <a:stretch>
            <a:fillRect/>
          </a:stretch>
        </p:blipFill>
        <p:spPr>
          <a:xfrm>
            <a:off x="6705600" y="1676400"/>
            <a:ext cx="4407305" cy="3145536"/>
          </a:xfrm>
          <a:prstGeom prst="rect">
            <a:avLst/>
          </a:prstGeom>
        </p:spPr>
      </p:pic>
      <p:sp>
        <p:nvSpPr>
          <p:cNvPr id="7" name="TextBox 4">
            <a:extLst>
              <a:ext uri="{FF2B5EF4-FFF2-40B4-BE49-F238E27FC236}">
                <a16:creationId xmlns:a16="http://schemas.microsoft.com/office/drawing/2014/main" id="{32589C5D-EA84-4905-9EEB-637D98AC2B0A}"/>
              </a:ext>
            </a:extLst>
          </p:cNvPr>
          <p:cNvSpPr txBox="1">
            <a:spLocks noChangeArrowheads="1"/>
          </p:cNvSpPr>
          <p:nvPr/>
        </p:nvSpPr>
        <p:spPr bwMode="auto">
          <a:xfrm>
            <a:off x="6682154" y="4821936"/>
            <a:ext cx="4430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SKILL SHEET 5-1 </a:t>
            </a:r>
            <a:r>
              <a:rPr lang="en-IN" altLang="en-US" sz="1800" dirty="0"/>
              <a:t>Using an Inhaler Without a Spacer. Step 2.</a:t>
            </a:r>
            <a:endParaRPr lang="en-US" altLang="en-US" sz="1800" dirty="0"/>
          </a:p>
        </p:txBody>
      </p:sp>
      <p:sp>
        <p:nvSpPr>
          <p:cNvPr id="8" name="TextBox 5">
            <a:extLst>
              <a:ext uri="{FF2B5EF4-FFF2-40B4-BE49-F238E27FC236}">
                <a16:creationId xmlns:a16="http://schemas.microsoft.com/office/drawing/2014/main" id="{ADC44B06-9E90-44A4-B6A0-2BF99BF0A589}"/>
              </a:ext>
            </a:extLst>
          </p:cNvPr>
          <p:cNvSpPr txBox="1">
            <a:spLocks noChangeArrowheads="1"/>
          </p:cNvSpPr>
          <p:nvPr/>
        </p:nvSpPr>
        <p:spPr bwMode="auto">
          <a:xfrm>
            <a:off x="6682154" y="5468267"/>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spTree>
    <p:extLst>
      <p:ext uri="{BB962C8B-B14F-4D97-AF65-F5344CB8AC3E}">
        <p14:creationId xmlns:p14="http://schemas.microsoft.com/office/powerpoint/2010/main" val="24393005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22D3-B855-4BD2-80E4-DD4204A02E79}"/>
              </a:ext>
            </a:extLst>
          </p:cNvPr>
          <p:cNvSpPr>
            <a:spLocks noGrp="1"/>
          </p:cNvSpPr>
          <p:nvPr>
            <p:ph type="title"/>
          </p:nvPr>
        </p:nvSpPr>
        <p:spPr/>
        <p:txBody>
          <a:bodyPr/>
          <a:lstStyle/>
          <a:p>
            <a:r>
              <a:rPr lang="en-US" altLang="en-US" dirty="0"/>
              <a:t>Asthma: What to Do </a:t>
            </a:r>
            <a:r>
              <a:rPr lang="en-US" altLang="en-US" sz="2000" dirty="0"/>
              <a:t>(2 of 9)</a:t>
            </a:r>
            <a:endParaRPr lang="en-US" dirty="0"/>
          </a:p>
        </p:txBody>
      </p:sp>
      <p:sp>
        <p:nvSpPr>
          <p:cNvPr id="3" name="Content Placeholder 2">
            <a:extLst>
              <a:ext uri="{FF2B5EF4-FFF2-40B4-BE49-F238E27FC236}">
                <a16:creationId xmlns:a16="http://schemas.microsoft.com/office/drawing/2014/main" id="{75E38825-7C21-483A-92AF-CE4B36DAA89A}"/>
              </a:ext>
            </a:extLst>
          </p:cNvPr>
          <p:cNvSpPr>
            <a:spLocks noGrp="1"/>
          </p:cNvSpPr>
          <p:nvPr>
            <p:ph sz="half" idx="1"/>
          </p:nvPr>
        </p:nvSpPr>
        <p:spPr/>
        <p:txBody>
          <a:bodyPr/>
          <a:lstStyle/>
          <a:p>
            <a:r>
              <a:rPr lang="en-US" dirty="0"/>
              <a:t>Without the inhaler, ask the person to take a deep breath in and then breathe out all the way.</a:t>
            </a:r>
          </a:p>
          <a:p>
            <a:r>
              <a:rPr lang="en-US" dirty="0"/>
              <a:t>Have the person hold the inhaler upright and between their index finger and thumb.</a:t>
            </a:r>
          </a:p>
          <a:p>
            <a:r>
              <a:rPr lang="en-US" dirty="0"/>
              <a:t>Have the person put the mouthpiece of the inhaler in their mouth, above their tongue and between their teeth, and then close their lips around it.</a:t>
            </a:r>
          </a:p>
        </p:txBody>
      </p:sp>
      <p:sp>
        <p:nvSpPr>
          <p:cNvPr id="7" name="TextBox 4">
            <a:extLst>
              <a:ext uri="{FF2B5EF4-FFF2-40B4-BE49-F238E27FC236}">
                <a16:creationId xmlns:a16="http://schemas.microsoft.com/office/drawing/2014/main" id="{32589C5D-EA84-4905-9EEB-637D98AC2B0A}"/>
              </a:ext>
            </a:extLst>
          </p:cNvPr>
          <p:cNvSpPr txBox="1">
            <a:spLocks noChangeArrowheads="1"/>
          </p:cNvSpPr>
          <p:nvPr/>
        </p:nvSpPr>
        <p:spPr bwMode="auto">
          <a:xfrm>
            <a:off x="6682154" y="4821936"/>
            <a:ext cx="4430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SKILL SHEET 5-1 </a:t>
            </a:r>
            <a:r>
              <a:rPr lang="en-IN" altLang="en-US" sz="1800" dirty="0"/>
              <a:t>Using an Inhaler Without a Spacer. Step 5.</a:t>
            </a:r>
            <a:endParaRPr lang="en-US" altLang="en-US" sz="1800" dirty="0"/>
          </a:p>
        </p:txBody>
      </p:sp>
      <p:sp>
        <p:nvSpPr>
          <p:cNvPr id="8" name="TextBox 5">
            <a:extLst>
              <a:ext uri="{FF2B5EF4-FFF2-40B4-BE49-F238E27FC236}">
                <a16:creationId xmlns:a16="http://schemas.microsoft.com/office/drawing/2014/main" id="{ADC44B06-9E90-44A4-B6A0-2BF99BF0A589}"/>
              </a:ext>
            </a:extLst>
          </p:cNvPr>
          <p:cNvSpPr txBox="1">
            <a:spLocks noChangeArrowheads="1"/>
          </p:cNvSpPr>
          <p:nvPr/>
        </p:nvSpPr>
        <p:spPr bwMode="auto">
          <a:xfrm>
            <a:off x="6682154" y="5468267"/>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pic>
        <p:nvPicPr>
          <p:cNvPr id="5" name="Picture 4">
            <a:extLst>
              <a:ext uri="{FF2B5EF4-FFF2-40B4-BE49-F238E27FC236}">
                <a16:creationId xmlns:a16="http://schemas.microsoft.com/office/drawing/2014/main" id="{E77F9FC7-0CBD-40A9-9533-73CBE17EE2D6}"/>
              </a:ext>
            </a:extLst>
          </p:cNvPr>
          <p:cNvPicPr>
            <a:picLocks noChangeAspect="1"/>
          </p:cNvPicPr>
          <p:nvPr/>
        </p:nvPicPr>
        <p:blipFill>
          <a:blip r:embed="rId2"/>
          <a:stretch>
            <a:fillRect/>
          </a:stretch>
        </p:blipFill>
        <p:spPr>
          <a:xfrm>
            <a:off x="6742655" y="1592228"/>
            <a:ext cx="4382545" cy="3145536"/>
          </a:xfrm>
          <a:prstGeom prst="rect">
            <a:avLst/>
          </a:prstGeom>
        </p:spPr>
      </p:pic>
    </p:spTree>
    <p:extLst>
      <p:ext uri="{BB962C8B-B14F-4D97-AF65-F5344CB8AC3E}">
        <p14:creationId xmlns:p14="http://schemas.microsoft.com/office/powerpoint/2010/main" val="47419363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22D3-B855-4BD2-80E4-DD4204A02E79}"/>
              </a:ext>
            </a:extLst>
          </p:cNvPr>
          <p:cNvSpPr>
            <a:spLocks noGrp="1"/>
          </p:cNvSpPr>
          <p:nvPr>
            <p:ph type="title"/>
          </p:nvPr>
        </p:nvSpPr>
        <p:spPr/>
        <p:txBody>
          <a:bodyPr/>
          <a:lstStyle/>
          <a:p>
            <a:r>
              <a:rPr lang="en-US" altLang="en-US" dirty="0"/>
              <a:t>Asthma: What to Do </a:t>
            </a:r>
            <a:r>
              <a:rPr lang="en-US" altLang="en-US" sz="2000" dirty="0"/>
              <a:t>(3 of 9)</a:t>
            </a:r>
            <a:endParaRPr lang="en-US" dirty="0"/>
          </a:p>
        </p:txBody>
      </p:sp>
      <p:sp>
        <p:nvSpPr>
          <p:cNvPr id="3" name="Content Placeholder 2">
            <a:extLst>
              <a:ext uri="{FF2B5EF4-FFF2-40B4-BE49-F238E27FC236}">
                <a16:creationId xmlns:a16="http://schemas.microsoft.com/office/drawing/2014/main" id="{75E38825-7C21-483A-92AF-CE4B36DAA89A}"/>
              </a:ext>
            </a:extLst>
          </p:cNvPr>
          <p:cNvSpPr>
            <a:spLocks noGrp="1"/>
          </p:cNvSpPr>
          <p:nvPr>
            <p:ph sz="half" idx="1"/>
          </p:nvPr>
        </p:nvSpPr>
        <p:spPr/>
        <p:txBody>
          <a:bodyPr/>
          <a:lstStyle/>
          <a:p>
            <a:r>
              <a:rPr lang="en-US" dirty="0"/>
              <a:t>Have the person start breathing in slowly, then press down on the inhaler once while breathing in all the air they can.</a:t>
            </a:r>
          </a:p>
          <a:p>
            <a:r>
              <a:rPr lang="en-US" dirty="0"/>
              <a:t>Then tell them to hold their breath for 5–10 seconds with their mouth closed.</a:t>
            </a:r>
          </a:p>
        </p:txBody>
      </p:sp>
      <p:sp>
        <p:nvSpPr>
          <p:cNvPr id="7" name="TextBox 4">
            <a:extLst>
              <a:ext uri="{FF2B5EF4-FFF2-40B4-BE49-F238E27FC236}">
                <a16:creationId xmlns:a16="http://schemas.microsoft.com/office/drawing/2014/main" id="{32589C5D-EA84-4905-9EEB-637D98AC2B0A}"/>
              </a:ext>
            </a:extLst>
          </p:cNvPr>
          <p:cNvSpPr txBox="1">
            <a:spLocks noChangeArrowheads="1"/>
          </p:cNvSpPr>
          <p:nvPr/>
        </p:nvSpPr>
        <p:spPr bwMode="auto">
          <a:xfrm>
            <a:off x="6682154" y="4821936"/>
            <a:ext cx="4430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SKILL SHEET 5-1 </a:t>
            </a:r>
            <a:r>
              <a:rPr lang="en-IN" altLang="en-US" sz="1800" dirty="0"/>
              <a:t>Using an Inhaler Without a Spacer. Step 5.</a:t>
            </a:r>
            <a:endParaRPr lang="en-US" altLang="en-US" sz="1800" dirty="0"/>
          </a:p>
        </p:txBody>
      </p:sp>
      <p:sp>
        <p:nvSpPr>
          <p:cNvPr id="8" name="TextBox 5">
            <a:extLst>
              <a:ext uri="{FF2B5EF4-FFF2-40B4-BE49-F238E27FC236}">
                <a16:creationId xmlns:a16="http://schemas.microsoft.com/office/drawing/2014/main" id="{ADC44B06-9E90-44A4-B6A0-2BF99BF0A589}"/>
              </a:ext>
            </a:extLst>
          </p:cNvPr>
          <p:cNvSpPr txBox="1">
            <a:spLocks noChangeArrowheads="1"/>
          </p:cNvSpPr>
          <p:nvPr/>
        </p:nvSpPr>
        <p:spPr bwMode="auto">
          <a:xfrm>
            <a:off x="6682154" y="5468267"/>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pic>
        <p:nvPicPr>
          <p:cNvPr id="10" name="Picture 9">
            <a:extLst>
              <a:ext uri="{FF2B5EF4-FFF2-40B4-BE49-F238E27FC236}">
                <a16:creationId xmlns:a16="http://schemas.microsoft.com/office/drawing/2014/main" id="{3AAEB07D-32E8-4768-8AEC-8135BDF48D57}"/>
              </a:ext>
            </a:extLst>
          </p:cNvPr>
          <p:cNvPicPr>
            <a:picLocks noChangeAspect="1"/>
          </p:cNvPicPr>
          <p:nvPr/>
        </p:nvPicPr>
        <p:blipFill>
          <a:blip r:embed="rId2"/>
          <a:stretch>
            <a:fillRect/>
          </a:stretch>
        </p:blipFill>
        <p:spPr>
          <a:xfrm>
            <a:off x="6652846" y="1606062"/>
            <a:ext cx="4389533" cy="3145536"/>
          </a:xfrm>
          <a:prstGeom prst="rect">
            <a:avLst/>
          </a:prstGeom>
        </p:spPr>
      </p:pic>
    </p:spTree>
    <p:extLst>
      <p:ext uri="{BB962C8B-B14F-4D97-AF65-F5344CB8AC3E}">
        <p14:creationId xmlns:p14="http://schemas.microsoft.com/office/powerpoint/2010/main" val="124923570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22D3-B855-4BD2-80E4-DD4204A02E79}"/>
              </a:ext>
            </a:extLst>
          </p:cNvPr>
          <p:cNvSpPr>
            <a:spLocks noGrp="1"/>
          </p:cNvSpPr>
          <p:nvPr>
            <p:ph type="title"/>
          </p:nvPr>
        </p:nvSpPr>
        <p:spPr/>
        <p:txBody>
          <a:bodyPr/>
          <a:lstStyle/>
          <a:p>
            <a:r>
              <a:rPr lang="en-US" altLang="en-US" dirty="0"/>
              <a:t>Asthma: What to Do </a:t>
            </a:r>
            <a:r>
              <a:rPr lang="en-US" altLang="en-US" sz="2000" dirty="0"/>
              <a:t>(4 of 9)</a:t>
            </a:r>
            <a:endParaRPr lang="en-US" dirty="0"/>
          </a:p>
        </p:txBody>
      </p:sp>
      <p:sp>
        <p:nvSpPr>
          <p:cNvPr id="3" name="Content Placeholder 2">
            <a:extLst>
              <a:ext uri="{FF2B5EF4-FFF2-40B4-BE49-F238E27FC236}">
                <a16:creationId xmlns:a16="http://schemas.microsoft.com/office/drawing/2014/main" id="{75E38825-7C21-483A-92AF-CE4B36DAA89A}"/>
              </a:ext>
            </a:extLst>
          </p:cNvPr>
          <p:cNvSpPr>
            <a:spLocks noGrp="1"/>
          </p:cNvSpPr>
          <p:nvPr>
            <p:ph sz="half" idx="1"/>
          </p:nvPr>
        </p:nvSpPr>
        <p:spPr/>
        <p:txBody>
          <a:bodyPr/>
          <a:lstStyle/>
          <a:p>
            <a:r>
              <a:rPr lang="en-US" dirty="0"/>
              <a:t>When the 5–10 seconds are up, tell the person to open their mouth and breath out slowly.</a:t>
            </a:r>
          </a:p>
          <a:p>
            <a:r>
              <a:rPr lang="en-US" dirty="0"/>
              <a:t>If the person needs another dose of medicine, wait 1 minute before repeating these steps.</a:t>
            </a:r>
          </a:p>
        </p:txBody>
      </p:sp>
      <p:sp>
        <p:nvSpPr>
          <p:cNvPr id="7" name="TextBox 4">
            <a:extLst>
              <a:ext uri="{FF2B5EF4-FFF2-40B4-BE49-F238E27FC236}">
                <a16:creationId xmlns:a16="http://schemas.microsoft.com/office/drawing/2014/main" id="{32589C5D-EA84-4905-9EEB-637D98AC2B0A}"/>
              </a:ext>
            </a:extLst>
          </p:cNvPr>
          <p:cNvSpPr txBox="1">
            <a:spLocks noChangeArrowheads="1"/>
          </p:cNvSpPr>
          <p:nvPr/>
        </p:nvSpPr>
        <p:spPr bwMode="auto">
          <a:xfrm>
            <a:off x="6682154" y="4821936"/>
            <a:ext cx="4430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SKILL SHEET 5-1 </a:t>
            </a:r>
            <a:r>
              <a:rPr lang="en-IN" altLang="en-US" sz="1800" dirty="0"/>
              <a:t>Using an Inhaler Without a Spacer. Step 6.</a:t>
            </a:r>
            <a:endParaRPr lang="en-US" altLang="en-US" sz="1800" dirty="0"/>
          </a:p>
        </p:txBody>
      </p:sp>
      <p:sp>
        <p:nvSpPr>
          <p:cNvPr id="8" name="TextBox 5">
            <a:extLst>
              <a:ext uri="{FF2B5EF4-FFF2-40B4-BE49-F238E27FC236}">
                <a16:creationId xmlns:a16="http://schemas.microsoft.com/office/drawing/2014/main" id="{ADC44B06-9E90-44A4-B6A0-2BF99BF0A589}"/>
              </a:ext>
            </a:extLst>
          </p:cNvPr>
          <p:cNvSpPr txBox="1">
            <a:spLocks noChangeArrowheads="1"/>
          </p:cNvSpPr>
          <p:nvPr/>
        </p:nvSpPr>
        <p:spPr bwMode="auto">
          <a:xfrm>
            <a:off x="6682154" y="5468267"/>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pic>
        <p:nvPicPr>
          <p:cNvPr id="5" name="Picture 4">
            <a:extLst>
              <a:ext uri="{FF2B5EF4-FFF2-40B4-BE49-F238E27FC236}">
                <a16:creationId xmlns:a16="http://schemas.microsoft.com/office/drawing/2014/main" id="{C54C0EAD-02AF-497E-A0BA-3D3FDEBD3DC7}"/>
              </a:ext>
            </a:extLst>
          </p:cNvPr>
          <p:cNvPicPr>
            <a:picLocks noChangeAspect="1"/>
          </p:cNvPicPr>
          <p:nvPr/>
        </p:nvPicPr>
        <p:blipFill>
          <a:blip r:embed="rId2"/>
          <a:stretch>
            <a:fillRect/>
          </a:stretch>
        </p:blipFill>
        <p:spPr>
          <a:xfrm>
            <a:off x="6682154" y="1676400"/>
            <a:ext cx="4457674" cy="3145536"/>
          </a:xfrm>
          <a:prstGeom prst="rect">
            <a:avLst/>
          </a:prstGeom>
        </p:spPr>
      </p:pic>
    </p:spTree>
    <p:extLst>
      <p:ext uri="{BB962C8B-B14F-4D97-AF65-F5344CB8AC3E}">
        <p14:creationId xmlns:p14="http://schemas.microsoft.com/office/powerpoint/2010/main" val="98330858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22D3-B855-4BD2-80E4-DD4204A02E79}"/>
              </a:ext>
            </a:extLst>
          </p:cNvPr>
          <p:cNvSpPr>
            <a:spLocks noGrp="1"/>
          </p:cNvSpPr>
          <p:nvPr>
            <p:ph type="title"/>
          </p:nvPr>
        </p:nvSpPr>
        <p:spPr/>
        <p:txBody>
          <a:bodyPr/>
          <a:lstStyle/>
          <a:p>
            <a:r>
              <a:rPr lang="en-US" altLang="en-US" dirty="0"/>
              <a:t>Asthma: What to Do </a:t>
            </a:r>
            <a:r>
              <a:rPr lang="en-US" altLang="en-US" sz="2000" dirty="0"/>
              <a:t>(5 of 9)</a:t>
            </a:r>
            <a:endParaRPr lang="en-US" dirty="0"/>
          </a:p>
        </p:txBody>
      </p:sp>
      <p:sp>
        <p:nvSpPr>
          <p:cNvPr id="3" name="Content Placeholder 2">
            <a:extLst>
              <a:ext uri="{FF2B5EF4-FFF2-40B4-BE49-F238E27FC236}">
                <a16:creationId xmlns:a16="http://schemas.microsoft.com/office/drawing/2014/main" id="{75E38825-7C21-483A-92AF-CE4B36DAA89A}"/>
              </a:ext>
            </a:extLst>
          </p:cNvPr>
          <p:cNvSpPr>
            <a:spLocks noGrp="1"/>
          </p:cNvSpPr>
          <p:nvPr>
            <p:ph sz="half" idx="1"/>
          </p:nvPr>
        </p:nvSpPr>
        <p:spPr/>
        <p:txBody>
          <a:bodyPr/>
          <a:lstStyle/>
          <a:p>
            <a:r>
              <a:rPr lang="en-US" dirty="0"/>
              <a:t>Help a person experiencing an asthma attack use their physician-prescribed inhaler with a spacer.</a:t>
            </a:r>
          </a:p>
          <a:p>
            <a:r>
              <a:rPr lang="en-US" dirty="0"/>
              <a:t>Take the cap off the inhaler and make sure the mouthpiece and spray hole are clean.</a:t>
            </a:r>
          </a:p>
          <a:p>
            <a:r>
              <a:rPr lang="en-US" dirty="0"/>
              <a:t> Shake the inhaler 10–15 times.</a:t>
            </a:r>
          </a:p>
          <a:p>
            <a:r>
              <a:rPr lang="en-US" dirty="0"/>
              <a:t>Insert the inhaler mouthpiece into the end of the spacer.</a:t>
            </a:r>
          </a:p>
          <a:p>
            <a:endParaRPr lang="en-US" dirty="0"/>
          </a:p>
        </p:txBody>
      </p:sp>
      <p:sp>
        <p:nvSpPr>
          <p:cNvPr id="7" name="TextBox 4">
            <a:extLst>
              <a:ext uri="{FF2B5EF4-FFF2-40B4-BE49-F238E27FC236}">
                <a16:creationId xmlns:a16="http://schemas.microsoft.com/office/drawing/2014/main" id="{32589C5D-EA84-4905-9EEB-637D98AC2B0A}"/>
              </a:ext>
            </a:extLst>
          </p:cNvPr>
          <p:cNvSpPr txBox="1">
            <a:spLocks noChangeArrowheads="1"/>
          </p:cNvSpPr>
          <p:nvPr/>
        </p:nvSpPr>
        <p:spPr bwMode="auto">
          <a:xfrm>
            <a:off x="6682154" y="4821936"/>
            <a:ext cx="44307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SKILL SHEET 5-2 </a:t>
            </a:r>
            <a:r>
              <a:rPr lang="en-IN" altLang="en-US" sz="1800" dirty="0"/>
              <a:t>Using an Inhaler With a Spacer. Step 3.</a:t>
            </a:r>
            <a:endParaRPr lang="en-US" altLang="en-US" sz="1800" dirty="0"/>
          </a:p>
        </p:txBody>
      </p:sp>
      <p:sp>
        <p:nvSpPr>
          <p:cNvPr id="8" name="TextBox 5">
            <a:extLst>
              <a:ext uri="{FF2B5EF4-FFF2-40B4-BE49-F238E27FC236}">
                <a16:creationId xmlns:a16="http://schemas.microsoft.com/office/drawing/2014/main" id="{ADC44B06-9E90-44A4-B6A0-2BF99BF0A589}"/>
              </a:ext>
            </a:extLst>
          </p:cNvPr>
          <p:cNvSpPr txBox="1">
            <a:spLocks noChangeArrowheads="1"/>
          </p:cNvSpPr>
          <p:nvPr/>
        </p:nvSpPr>
        <p:spPr bwMode="auto">
          <a:xfrm>
            <a:off x="6682154" y="5468267"/>
            <a:ext cx="203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pic>
        <p:nvPicPr>
          <p:cNvPr id="6" name="Picture 5">
            <a:extLst>
              <a:ext uri="{FF2B5EF4-FFF2-40B4-BE49-F238E27FC236}">
                <a16:creationId xmlns:a16="http://schemas.microsoft.com/office/drawing/2014/main" id="{01089EF2-1049-4648-A464-7CD4B97DF3E0}"/>
              </a:ext>
            </a:extLst>
          </p:cNvPr>
          <p:cNvPicPr>
            <a:picLocks noChangeAspect="1"/>
          </p:cNvPicPr>
          <p:nvPr/>
        </p:nvPicPr>
        <p:blipFill>
          <a:blip r:embed="rId2"/>
          <a:stretch>
            <a:fillRect/>
          </a:stretch>
        </p:blipFill>
        <p:spPr>
          <a:xfrm>
            <a:off x="6699739" y="1676400"/>
            <a:ext cx="4442847" cy="3145536"/>
          </a:xfrm>
          <a:prstGeom prst="rect">
            <a:avLst/>
          </a:prstGeom>
        </p:spPr>
      </p:pic>
    </p:spTree>
    <p:extLst>
      <p:ext uri="{BB962C8B-B14F-4D97-AF65-F5344CB8AC3E}">
        <p14:creationId xmlns:p14="http://schemas.microsoft.com/office/powerpoint/2010/main" val="2645974570"/>
      </p:ext>
    </p:extLst>
  </p:cSld>
  <p:clrMapOvr>
    <a:masterClrMapping/>
  </p:clrMapOvr>
  <p:transition spd="med">
    <p:fade/>
  </p:transition>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TotalTime>
  <Words>3534</Words>
  <Application>Microsoft Office PowerPoint</Application>
  <PresentationFormat>Widescreen</PresentationFormat>
  <Paragraphs>334</Paragraphs>
  <Slides>48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Courier New</vt:lpstr>
      <vt:lpstr>Wingdings</vt:lpstr>
      <vt:lpstr>Educational subjects 16x9</vt:lpstr>
      <vt:lpstr>Sudden Illnesses  Core Course + Infants</vt:lpstr>
      <vt:lpstr>Support Materials</vt:lpstr>
      <vt:lpstr>Asthma</vt:lpstr>
      <vt:lpstr>Asthma: What to Look For</vt:lpstr>
      <vt:lpstr>Asthma: What to Do (1 of 9)</vt:lpstr>
      <vt:lpstr>Asthma: What to Do (2 of 9)</vt:lpstr>
      <vt:lpstr>Asthma: What to Do (3 of 9)</vt:lpstr>
      <vt:lpstr>Asthma: What to Do (4 of 9)</vt:lpstr>
      <vt:lpstr>Asthma: What to Do (5 of 9)</vt:lpstr>
      <vt:lpstr>Asthma: What to Do (6 of 9)</vt:lpstr>
      <vt:lpstr>Asthma: What to Do (7 of 9)</vt:lpstr>
      <vt:lpstr>Asthma: What to Do (8 of 9)</vt:lpstr>
      <vt:lpstr>Asthma: What to Do (9 of 9)</vt:lpstr>
      <vt:lpstr>Anaphylaxis</vt:lpstr>
      <vt:lpstr>Anaphylaxis: What to Look For</vt:lpstr>
      <vt:lpstr>Anaphylaxis: What to Do (1 of 4)</vt:lpstr>
      <vt:lpstr>Anaphylaxis: What to Do (2 of 4)</vt:lpstr>
      <vt:lpstr>Anaphylaxis: What to Do (3 of 4)</vt:lpstr>
      <vt:lpstr>Anaphylaxis: What to Do (4 of 4)</vt:lpstr>
      <vt:lpstr>Mild Allergic Reaction</vt:lpstr>
      <vt:lpstr>Heart Attack</vt:lpstr>
      <vt:lpstr>Heart Attack: What to Look For (1 of 2)</vt:lpstr>
      <vt:lpstr>Heart Attack: What to Look For (2 of 2)</vt:lpstr>
      <vt:lpstr>Heart Attack: What to Do (1 of 2)</vt:lpstr>
      <vt:lpstr>Heart Attack: What to Do (2 of 2)</vt:lpstr>
      <vt:lpstr>Stroke</vt:lpstr>
      <vt:lpstr>Stroke: What to Look For</vt:lpstr>
      <vt:lpstr>Stroke: What to Do (1 of 2)</vt:lpstr>
      <vt:lpstr>Stroke: What to Do (2 of 2)</vt:lpstr>
      <vt:lpstr>Seizures</vt:lpstr>
      <vt:lpstr>Seizures: What to Look For</vt:lpstr>
      <vt:lpstr>Seizures: What to Do (1 of 3)</vt:lpstr>
      <vt:lpstr>Seizures: What to Do (2 of 3)</vt:lpstr>
      <vt:lpstr>Seizures: What to Do (3 of 3)</vt:lpstr>
      <vt:lpstr>Diabetic Emergencies (1 of 3)</vt:lpstr>
      <vt:lpstr>Diabetic Emergencies (2 of 3)</vt:lpstr>
      <vt:lpstr>Diabetic Emergencies (3 of 3)</vt:lpstr>
      <vt:lpstr>Diabetic Emergencies (Hypoglycemia): What to Look For</vt:lpstr>
      <vt:lpstr>Diabetic Emergencies (Hypoglycemia): What to Do (1 of 5)</vt:lpstr>
      <vt:lpstr>Diabetic Emergencies (Hypoglycemia): What to Do (2 of 5)</vt:lpstr>
      <vt:lpstr>Diabetic Emergencies (Hypoglycemia): What to Do (3 of 5)</vt:lpstr>
      <vt:lpstr>Diabetic Emergencies (Hypoglycemia): What to Do (4 of 5)</vt:lpstr>
      <vt:lpstr>Diabetic Emergencies (Hypoglycemia): What to Do (5 of 5)</vt:lpstr>
      <vt:lpstr>Diabetic Emergencies (Severe Hypoglycemia): What to Look For</vt:lpstr>
      <vt:lpstr>Diabetic Emergencies (Severe Hypoglycemia): What to Do</vt:lpstr>
      <vt:lpstr>Diabetic Emergencies (Severe Hyperglycemia): What to Look For</vt:lpstr>
      <vt:lpstr>Diabetic Emergencies (Severe Hyperglycemia): What to Do (1 of 2)</vt:lpstr>
      <vt:lpstr>Diabetic Emergencies (Hyperglycemia): What to Do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Sudden Illnesses</dc:title>
  <dc:creator>Emergency Care &amp; Safety Institute</dc:creator>
  <cp:lastModifiedBy>Ashley Procum</cp:lastModifiedBy>
  <cp:revision>140</cp:revision>
  <dcterms:created xsi:type="dcterms:W3CDTF">2016-02-09T00:34:55Z</dcterms:created>
  <dcterms:modified xsi:type="dcterms:W3CDTF">2021-04-20T03:34:05Z</dcterms:modified>
</cp:coreProperties>
</file>