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1"/>
  </p:sldMasterIdLst>
  <p:notesMasterIdLst>
    <p:notesMasterId r:id="rId62"/>
  </p:notesMasterIdLst>
  <p:sldIdLst>
    <p:sldId id="260" r:id="rId2"/>
    <p:sldId id="433" r:id="rId3"/>
    <p:sldId id="434" r:id="rId4"/>
    <p:sldId id="266" r:id="rId5"/>
    <p:sldId id="432" r:id="rId6"/>
    <p:sldId id="431" r:id="rId7"/>
    <p:sldId id="385" r:id="rId8"/>
    <p:sldId id="261" r:id="rId9"/>
    <p:sldId id="435" r:id="rId10"/>
    <p:sldId id="437" r:id="rId11"/>
    <p:sldId id="436" r:id="rId12"/>
    <p:sldId id="438" r:id="rId13"/>
    <p:sldId id="264" r:id="rId14"/>
    <p:sldId id="386" r:id="rId15"/>
    <p:sldId id="439" r:id="rId16"/>
    <p:sldId id="440" r:id="rId17"/>
    <p:sldId id="441" r:id="rId18"/>
    <p:sldId id="443" r:id="rId19"/>
    <p:sldId id="466" r:id="rId20"/>
    <p:sldId id="465" r:id="rId21"/>
    <p:sldId id="403" r:id="rId22"/>
    <p:sldId id="296" r:id="rId23"/>
    <p:sldId id="449" r:id="rId24"/>
    <p:sldId id="302" r:id="rId25"/>
    <p:sldId id="381" r:id="rId26"/>
    <p:sldId id="303" r:id="rId27"/>
    <p:sldId id="471" r:id="rId28"/>
    <p:sldId id="408" r:id="rId29"/>
    <p:sldId id="409" r:id="rId30"/>
    <p:sldId id="472" r:id="rId31"/>
    <p:sldId id="308" r:id="rId32"/>
    <p:sldId id="410" r:id="rId33"/>
    <p:sldId id="411" r:id="rId34"/>
    <p:sldId id="473" r:id="rId35"/>
    <p:sldId id="450" r:id="rId36"/>
    <p:sldId id="412" r:id="rId37"/>
    <p:sldId id="414" r:id="rId38"/>
    <p:sldId id="474" r:id="rId39"/>
    <p:sldId id="452" r:id="rId40"/>
    <p:sldId id="415" r:id="rId41"/>
    <p:sldId id="351" r:id="rId42"/>
    <p:sldId id="421" r:id="rId43"/>
    <p:sldId id="422" r:id="rId44"/>
    <p:sldId id="484" r:id="rId45"/>
    <p:sldId id="352" r:id="rId46"/>
    <p:sldId id="423" r:id="rId47"/>
    <p:sldId id="485" r:id="rId48"/>
    <p:sldId id="359" r:id="rId49"/>
    <p:sldId id="424" r:id="rId50"/>
    <p:sldId id="360" r:id="rId51"/>
    <p:sldId id="486" r:id="rId52"/>
    <p:sldId id="361" r:id="rId53"/>
    <p:sldId id="362" r:id="rId54"/>
    <p:sldId id="487" r:id="rId55"/>
    <p:sldId id="367" r:id="rId56"/>
    <p:sldId id="488" r:id="rId57"/>
    <p:sldId id="489" r:id="rId58"/>
    <p:sldId id="490" r:id="rId59"/>
    <p:sldId id="426" r:id="rId60"/>
    <p:sldId id="429" r:id="rId6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4045" autoAdjust="0"/>
  </p:normalViewPr>
  <p:slideViewPr>
    <p:cSldViewPr>
      <p:cViewPr varScale="1">
        <p:scale>
          <a:sx n="60" d="100"/>
          <a:sy n="60" d="100"/>
        </p:scale>
        <p:origin x="1086" y="78"/>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3C9E3CB-4CE9-4C32-B262-68B3D0051171}"/>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E77100E8-8559-4E55-B6EB-CD99C8FD2253}"/>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FFAEA8CC-CF75-4A93-B675-24BF47BE7FF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167B3F6A-5895-4EAD-BEFE-F24820907445}"/>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B0C29F91-82E0-4A62-9C81-A63313F28D6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77818036-FC45-4B44-84D9-997ECBD2ACDB}"/>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08D3342-06F1-4F68-8AF2-EE0305B1D4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DD3B74C0-E4B0-4BF9-AE0C-BE712941052F}"/>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5499B862-49E9-4E15-9E72-3BD866909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rial" panose="020B0604020202020204" pitchFamily="34" charset="0"/>
                <a:ea typeface="ＭＳ Ｐゴシック" panose="020B0600070205080204" pitchFamily="34" charset="-128"/>
              </a:rPr>
              <a:t>Standard First Aid, CPR, and AED, Eighth Edition</a:t>
            </a:r>
          </a:p>
        </p:txBody>
      </p:sp>
      <p:sp>
        <p:nvSpPr>
          <p:cNvPr id="7171" name="Slide Number Placeholder 3">
            <a:extLst>
              <a:ext uri="{FF2B5EF4-FFF2-40B4-BE49-F238E27FC236}">
                <a16:creationId xmlns:a16="http://schemas.microsoft.com/office/drawing/2014/main" id="{B46BBFF5-EDCA-439D-8F3F-1776CDCEF10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1D8954-87C2-4857-8C6D-1DE59E7FCE0B}"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99255219-9921-4F20-9AE9-3E29DD1F3C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9219BC-36CE-414F-A36D-4A738C95AB01}" type="slidenum">
              <a:rPr lang="en-US" altLang="en-US" sz="1200"/>
              <a:pPr/>
              <a:t>25</a:t>
            </a:fld>
            <a:endParaRPr lang="en-US" altLang="en-US" sz="1200"/>
          </a:p>
        </p:txBody>
      </p:sp>
      <p:sp>
        <p:nvSpPr>
          <p:cNvPr id="104450" name="Rectangle 2">
            <a:extLst>
              <a:ext uri="{FF2B5EF4-FFF2-40B4-BE49-F238E27FC236}">
                <a16:creationId xmlns:a16="http://schemas.microsoft.com/office/drawing/2014/main" id="{F7D38F2B-0F5F-472F-8856-22A22FEB981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2F0733F7-DE39-4C11-BF5E-294EA5075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F03C94DD-4C19-4190-86E4-662456B3AE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496FF5-0DEB-4D90-A5E4-C17D5FCF5F99}" type="slidenum">
              <a:rPr lang="en-US" altLang="en-US" sz="1200"/>
              <a:pPr/>
              <a:t>26</a:t>
            </a:fld>
            <a:endParaRPr lang="en-US" altLang="en-US" sz="1200"/>
          </a:p>
        </p:txBody>
      </p:sp>
      <p:sp>
        <p:nvSpPr>
          <p:cNvPr id="106498" name="Rectangle 2">
            <a:extLst>
              <a:ext uri="{FF2B5EF4-FFF2-40B4-BE49-F238E27FC236}">
                <a16:creationId xmlns:a16="http://schemas.microsoft.com/office/drawing/2014/main" id="{021A4144-C337-45A2-81CD-4EB4BBFCB9E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40DFF958-ADE4-4B8C-9B9F-1D9A0F6C71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834538B-73DC-4CD1-BD54-883F436F14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6248C8-2610-4B19-9E67-85F90E867A2D}" type="slidenum">
              <a:rPr lang="en-US" altLang="en-US" sz="1200"/>
              <a:pPr/>
              <a:t>28</a:t>
            </a:fld>
            <a:endParaRPr lang="en-US" altLang="en-US" sz="1200"/>
          </a:p>
        </p:txBody>
      </p:sp>
      <p:sp>
        <p:nvSpPr>
          <p:cNvPr id="110594" name="Rectangle 2">
            <a:extLst>
              <a:ext uri="{FF2B5EF4-FFF2-40B4-BE49-F238E27FC236}">
                <a16:creationId xmlns:a16="http://schemas.microsoft.com/office/drawing/2014/main" id="{12CB5253-327E-41EB-AA79-54FED6238D08}"/>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A9A43AC-0297-4A42-9DCD-D762D710F5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2C1E4573-32F3-4056-BED0-8D831398F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389375-1193-424B-85FD-30B16EDF7EE5}" type="slidenum">
              <a:rPr lang="en-US" altLang="en-US" sz="1200"/>
              <a:pPr/>
              <a:t>29</a:t>
            </a:fld>
            <a:endParaRPr lang="en-US" altLang="en-US" sz="1200"/>
          </a:p>
        </p:txBody>
      </p:sp>
      <p:sp>
        <p:nvSpPr>
          <p:cNvPr id="112642" name="Rectangle 2">
            <a:extLst>
              <a:ext uri="{FF2B5EF4-FFF2-40B4-BE49-F238E27FC236}">
                <a16:creationId xmlns:a16="http://schemas.microsoft.com/office/drawing/2014/main" id="{A091DE35-C812-4FE6-A6AF-96FA6E1CD010}"/>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F84F40C-6B39-403F-B5B3-29A6C3DABC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E7B97D26-77CC-4CC6-B067-B4FAB9E742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D4EFDC-D0E3-45E4-9004-87020CE280F1}" type="slidenum">
              <a:rPr lang="en-US" altLang="en-US" sz="1200"/>
              <a:pPr/>
              <a:t>31</a:t>
            </a:fld>
            <a:endParaRPr lang="en-US" altLang="en-US" sz="1200"/>
          </a:p>
        </p:txBody>
      </p:sp>
      <p:sp>
        <p:nvSpPr>
          <p:cNvPr id="114690" name="Rectangle 2">
            <a:extLst>
              <a:ext uri="{FF2B5EF4-FFF2-40B4-BE49-F238E27FC236}">
                <a16:creationId xmlns:a16="http://schemas.microsoft.com/office/drawing/2014/main" id="{3988F2B7-188B-4DD2-A320-C1965227C7F2}"/>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60BB947A-83AB-4B36-99BE-94AAE6C7E0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C17010BF-11DA-41EF-A364-BDD514DE56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AEE345-5A1D-4613-B766-D87C3285F19A}" type="slidenum">
              <a:rPr lang="en-US" altLang="en-US" sz="1200"/>
              <a:pPr/>
              <a:t>32</a:t>
            </a:fld>
            <a:endParaRPr lang="en-US" altLang="en-US" sz="1200"/>
          </a:p>
        </p:txBody>
      </p:sp>
      <p:sp>
        <p:nvSpPr>
          <p:cNvPr id="116738" name="Rectangle 2">
            <a:extLst>
              <a:ext uri="{FF2B5EF4-FFF2-40B4-BE49-F238E27FC236}">
                <a16:creationId xmlns:a16="http://schemas.microsoft.com/office/drawing/2014/main" id="{C1D77172-DFFB-425B-B72F-D6433D39312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7106F6B1-F302-4D67-9ACC-E0D8A60EED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33</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34</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9041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5E28DCBF-D2EB-4F09-ABAF-220AA8BA0C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67EB8-FCB4-4026-963E-65FA5E609039}" type="slidenum">
              <a:rPr lang="en-US" altLang="en-US" sz="1200"/>
              <a:pPr/>
              <a:t>36</a:t>
            </a:fld>
            <a:endParaRPr lang="en-US" altLang="en-US" sz="1200"/>
          </a:p>
        </p:txBody>
      </p:sp>
      <p:sp>
        <p:nvSpPr>
          <p:cNvPr id="122882" name="Rectangle 2">
            <a:extLst>
              <a:ext uri="{FF2B5EF4-FFF2-40B4-BE49-F238E27FC236}">
                <a16:creationId xmlns:a16="http://schemas.microsoft.com/office/drawing/2014/main" id="{44CD4E91-88DF-43B8-A071-7FDB07B98F8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D53C72C4-4DF8-4527-A37D-287CC8BDC5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37</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E9D9C13-0606-44FA-B9CC-6ABD8ED967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260F15-C36A-4B2A-9C93-C6CEF1102D6F}" type="slidenum">
              <a:rPr lang="en-US" altLang="en-US" sz="1200"/>
              <a:pPr/>
              <a:t>8</a:t>
            </a:fld>
            <a:endParaRPr lang="en-US" altLang="en-US" sz="1200"/>
          </a:p>
        </p:txBody>
      </p:sp>
      <p:sp>
        <p:nvSpPr>
          <p:cNvPr id="20482" name="Rectangle 2">
            <a:extLst>
              <a:ext uri="{FF2B5EF4-FFF2-40B4-BE49-F238E27FC236}">
                <a16:creationId xmlns:a16="http://schemas.microsoft.com/office/drawing/2014/main" id="{6DF7F69B-E273-4DD4-B7A0-491C02091A3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BCA0A523-1322-42D6-9FDC-E4126906DE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38</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2436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A5B4B39-BB65-4D9C-B2E2-3D3AA54B4A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AE613F-B9CB-4432-8905-11CC4F859670}" type="slidenum">
              <a:rPr lang="en-US" altLang="en-US" sz="1200"/>
              <a:pPr/>
              <a:t>40</a:t>
            </a:fld>
            <a:endParaRPr lang="en-US" altLang="en-US" sz="1200"/>
          </a:p>
        </p:txBody>
      </p:sp>
      <p:sp>
        <p:nvSpPr>
          <p:cNvPr id="132098" name="Rectangle 2">
            <a:extLst>
              <a:ext uri="{FF2B5EF4-FFF2-40B4-BE49-F238E27FC236}">
                <a16:creationId xmlns:a16="http://schemas.microsoft.com/office/drawing/2014/main" id="{E57DBE6A-30F8-40F6-A2E6-BFF52E1DBEB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6501B4F-F933-443B-A448-022E74B515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32923AEC-1BE8-4C97-8F2B-03B6170AA0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FAE71D-EC90-4A84-B058-715A5A400FEC}" type="slidenum">
              <a:rPr lang="en-US" altLang="en-US" sz="1200"/>
              <a:pPr/>
              <a:t>41</a:t>
            </a:fld>
            <a:endParaRPr lang="en-US" altLang="en-US" sz="1200"/>
          </a:p>
        </p:txBody>
      </p:sp>
      <p:sp>
        <p:nvSpPr>
          <p:cNvPr id="174082" name="Rectangle 2">
            <a:extLst>
              <a:ext uri="{FF2B5EF4-FFF2-40B4-BE49-F238E27FC236}">
                <a16:creationId xmlns:a16="http://schemas.microsoft.com/office/drawing/2014/main" id="{9F5B2F91-D8DF-4265-8267-605FEA83E00E}"/>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084E8976-7541-43FC-80E8-467FC53EB5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83F3B4E5-73D4-4B03-AE8D-ECEB2F7626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8709F4-35A1-430E-8041-C1EA9D836347}" type="slidenum">
              <a:rPr lang="en-US" altLang="en-US" sz="1200"/>
              <a:pPr/>
              <a:t>42</a:t>
            </a:fld>
            <a:endParaRPr lang="en-US" altLang="en-US" sz="1200"/>
          </a:p>
        </p:txBody>
      </p:sp>
      <p:sp>
        <p:nvSpPr>
          <p:cNvPr id="176130" name="Rectangle 2">
            <a:extLst>
              <a:ext uri="{FF2B5EF4-FFF2-40B4-BE49-F238E27FC236}">
                <a16:creationId xmlns:a16="http://schemas.microsoft.com/office/drawing/2014/main" id="{08F9B072-2488-4064-8164-DEFF22A6BF4D}"/>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32249EC7-40AC-4882-B7A4-8278AE57C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D2F9D2F1-97C4-43A3-8DEB-2189BEFAB1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9C795-2013-47B7-A342-48D44C7141EE}" type="slidenum">
              <a:rPr lang="en-US" altLang="en-US" sz="1200"/>
              <a:pPr/>
              <a:t>43</a:t>
            </a:fld>
            <a:endParaRPr lang="en-US" altLang="en-US" sz="1200"/>
          </a:p>
        </p:txBody>
      </p:sp>
      <p:sp>
        <p:nvSpPr>
          <p:cNvPr id="178178" name="Rectangle 2">
            <a:extLst>
              <a:ext uri="{FF2B5EF4-FFF2-40B4-BE49-F238E27FC236}">
                <a16:creationId xmlns:a16="http://schemas.microsoft.com/office/drawing/2014/main" id="{6CCC7AB5-CBBB-4C0C-B603-021FAA62485F}"/>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6A180C9B-B818-4BD4-9720-8125EB95F0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44</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0273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45</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E54B6E27-8156-4AF7-B7D5-053DF18890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FD2FCB-01A3-4A49-9F63-FB4DD9FC9052}" type="slidenum">
              <a:rPr lang="en-US" altLang="en-US" sz="1200"/>
              <a:pPr/>
              <a:t>46</a:t>
            </a:fld>
            <a:endParaRPr lang="en-US" altLang="en-US" sz="1200"/>
          </a:p>
        </p:txBody>
      </p:sp>
      <p:sp>
        <p:nvSpPr>
          <p:cNvPr id="182274" name="Rectangle 2">
            <a:extLst>
              <a:ext uri="{FF2B5EF4-FFF2-40B4-BE49-F238E27FC236}">
                <a16:creationId xmlns:a16="http://schemas.microsoft.com/office/drawing/2014/main" id="{BFB4D68B-5C5B-40E5-A383-3E7FF602A17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5DB60D59-2B4B-4A04-8490-D07D8A951E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47</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4445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2B306D8F-B97A-44FE-A41F-96A26AFEEE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09A04-FC75-41F7-A9CC-EC5D1156225F}" type="slidenum">
              <a:rPr lang="en-US" altLang="en-US" sz="1200"/>
              <a:pPr/>
              <a:t>48</a:t>
            </a:fld>
            <a:endParaRPr lang="en-US" altLang="en-US" sz="1200"/>
          </a:p>
        </p:txBody>
      </p:sp>
      <p:sp>
        <p:nvSpPr>
          <p:cNvPr id="184322" name="Rectangle 2">
            <a:extLst>
              <a:ext uri="{FF2B5EF4-FFF2-40B4-BE49-F238E27FC236}">
                <a16:creationId xmlns:a16="http://schemas.microsoft.com/office/drawing/2014/main" id="{771621DC-0E0E-4FED-AEFE-C229B9127EE0}"/>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3C58BA48-AFEB-445E-A69B-884008CC30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F47F51E-9B9D-4D90-8007-70FD9D34634E}"/>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FD6E092F-D0E6-4916-AE50-0F946FA1B8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2291" name="Slide Number Placeholder 3">
            <a:extLst>
              <a:ext uri="{FF2B5EF4-FFF2-40B4-BE49-F238E27FC236}">
                <a16:creationId xmlns:a16="http://schemas.microsoft.com/office/drawing/2014/main" id="{2C5F298F-B3BD-4AB6-A511-C99C6FA0031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0BB7CF-5CF8-4A9F-93EE-4F8C0B1C2EBE}" type="slidenum">
              <a:rPr lang="en-US" altLang="en-US" sz="1200"/>
              <a:pPr/>
              <a:t>13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0A59CCED-7F03-4425-8D14-2C672F9F1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52434A-7D05-4405-BC49-059FD0305AD4}" type="slidenum">
              <a:rPr lang="en-US" altLang="en-US" sz="1200"/>
              <a:pPr/>
              <a:t>49</a:t>
            </a:fld>
            <a:endParaRPr lang="en-US" altLang="en-US" sz="1200"/>
          </a:p>
        </p:txBody>
      </p:sp>
      <p:sp>
        <p:nvSpPr>
          <p:cNvPr id="186370" name="Rectangle 2">
            <a:extLst>
              <a:ext uri="{FF2B5EF4-FFF2-40B4-BE49-F238E27FC236}">
                <a16:creationId xmlns:a16="http://schemas.microsoft.com/office/drawing/2014/main" id="{2774AEF0-161F-4D06-854D-9358E29E456A}"/>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E178F126-0CEC-40DE-B5A4-95A62ABC4A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50</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51</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63008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6616B925-1E00-4025-AA63-63474CDBC0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742FDD-6C38-494C-9D3B-4D47EFF40885}" type="slidenum">
              <a:rPr lang="en-US" altLang="en-US" sz="1200"/>
              <a:pPr/>
              <a:t>52</a:t>
            </a:fld>
            <a:endParaRPr lang="en-US" altLang="en-US" sz="1200"/>
          </a:p>
        </p:txBody>
      </p:sp>
      <p:sp>
        <p:nvSpPr>
          <p:cNvPr id="192514" name="Rectangle 2">
            <a:extLst>
              <a:ext uri="{FF2B5EF4-FFF2-40B4-BE49-F238E27FC236}">
                <a16:creationId xmlns:a16="http://schemas.microsoft.com/office/drawing/2014/main" id="{40443348-3686-4CDC-ACF1-A20D7132BB44}"/>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823F9C26-CC7D-441A-9B13-206CD07C9B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53</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54</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4331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55</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56</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59269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7D0A9CA4-3879-4B2E-A464-B162212322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0C21A-D5A1-4CA9-92F4-D83D7E4A182E}" type="slidenum">
              <a:rPr lang="en-US" altLang="en-US" sz="1200"/>
              <a:pPr/>
              <a:t>59</a:t>
            </a:fld>
            <a:endParaRPr lang="en-US" altLang="en-US" sz="1200"/>
          </a:p>
        </p:txBody>
      </p:sp>
      <p:sp>
        <p:nvSpPr>
          <p:cNvPr id="206850" name="Rectangle 2">
            <a:extLst>
              <a:ext uri="{FF2B5EF4-FFF2-40B4-BE49-F238E27FC236}">
                <a16:creationId xmlns:a16="http://schemas.microsoft.com/office/drawing/2014/main" id="{F14D41B2-1ECD-4B11-B46A-23DA746DBEC6}"/>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5C458FB3-8052-4C46-8006-273960C658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128EC982-1050-4B59-89A3-567412788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33E42-8248-4F7E-BF34-D566E10D7A8D}" type="slidenum">
              <a:rPr lang="en-US" altLang="en-US" sz="1200"/>
              <a:pPr/>
              <a:t>60</a:t>
            </a:fld>
            <a:endParaRPr lang="en-US" altLang="en-US" sz="1200"/>
          </a:p>
        </p:txBody>
      </p:sp>
      <p:sp>
        <p:nvSpPr>
          <p:cNvPr id="208898" name="Rectangle 2">
            <a:extLst>
              <a:ext uri="{FF2B5EF4-FFF2-40B4-BE49-F238E27FC236}">
                <a16:creationId xmlns:a16="http://schemas.microsoft.com/office/drawing/2014/main" id="{D521BA7D-71C2-42DE-8264-D1F1E132706E}"/>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32BD8E8A-0D49-48C8-B083-2B6C08F680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7A1B4A3-58C1-400F-A3FD-E96E6F6ECF14}"/>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8DD668FC-71C6-4218-A19B-E14B590C5D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6387" name="Slide Number Placeholder 3">
            <a:extLst>
              <a:ext uri="{FF2B5EF4-FFF2-40B4-BE49-F238E27FC236}">
                <a16:creationId xmlns:a16="http://schemas.microsoft.com/office/drawing/2014/main" id="{E18C9AB0-73CA-437A-84BD-69C357EA83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685663-5DC8-4C03-A639-EB0DA5A9CBB6}" type="slidenum">
              <a:rPr lang="en-US" altLang="en-US" sz="1200"/>
              <a:pPr/>
              <a:t>14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D0EA83B6-6FF2-474A-8144-3258CFCEE2E7}"/>
              </a:ext>
            </a:extLst>
          </p:cNvPr>
          <p:cNvSpPr>
            <a:spLocks noGrp="1" noRot="1" noChangeAspect="1" noChangeArrowheads="1" noTextEdit="1"/>
          </p:cNvSpPr>
          <p:nvPr>
            <p:ph type="sldImg"/>
          </p:nvPr>
        </p:nvSpPr>
        <p:spPr>
          <a:ln/>
        </p:spPr>
      </p:sp>
      <p:sp>
        <p:nvSpPr>
          <p:cNvPr id="14338" name="Notes Placeholder 2">
            <a:extLst>
              <a:ext uri="{FF2B5EF4-FFF2-40B4-BE49-F238E27FC236}">
                <a16:creationId xmlns:a16="http://schemas.microsoft.com/office/drawing/2014/main" id="{A92AD3A6-2C9F-4AA1-A431-FDEB0C044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4339" name="Slide Number Placeholder 3">
            <a:extLst>
              <a:ext uri="{FF2B5EF4-FFF2-40B4-BE49-F238E27FC236}">
                <a16:creationId xmlns:a16="http://schemas.microsoft.com/office/drawing/2014/main" id="{18AD3BFF-510B-4A1F-9DE7-CB2BB345D6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8ACE52-EC3D-43B5-B818-BD84AFDDB4E0}" type="slidenum">
              <a:rPr lang="en-US" altLang="en-US" sz="1200"/>
              <a:pPr/>
              <a:t>19</a:t>
            </a:fld>
            <a:endParaRPr lang="en-US" altLang="en-US" sz="1200"/>
          </a:p>
        </p:txBody>
      </p:sp>
    </p:spTree>
    <p:extLst>
      <p:ext uri="{BB962C8B-B14F-4D97-AF65-F5344CB8AC3E}">
        <p14:creationId xmlns:p14="http://schemas.microsoft.com/office/powerpoint/2010/main" val="19530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B089E9D-A9F4-41DE-91B0-587AEE7A54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57ADB4-5DDE-4936-8873-6743DFE28104}" type="slidenum">
              <a:rPr lang="en-US" altLang="en-US" sz="1200"/>
              <a:pPr/>
              <a:t>21</a:t>
            </a:fld>
            <a:endParaRPr lang="en-US" altLang="en-US" sz="1200"/>
          </a:p>
        </p:txBody>
      </p:sp>
      <p:sp>
        <p:nvSpPr>
          <p:cNvPr id="94210" name="Rectangle 2">
            <a:extLst>
              <a:ext uri="{FF2B5EF4-FFF2-40B4-BE49-F238E27FC236}">
                <a16:creationId xmlns:a16="http://schemas.microsoft.com/office/drawing/2014/main" id="{E6B98F5F-1284-435E-B514-D0CC62B9CE24}"/>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803081A-6B04-45AB-9C48-6D3DD749D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22</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23</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2570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D1A0C801-980F-40CA-ABF1-57C3C0E952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711C5-770A-448B-8FBE-DA956D595B70}" type="slidenum">
              <a:rPr lang="en-US" altLang="en-US" sz="1200"/>
              <a:pPr/>
              <a:t>24</a:t>
            </a:fld>
            <a:endParaRPr lang="en-US" altLang="en-US" sz="1200"/>
          </a:p>
        </p:txBody>
      </p:sp>
      <p:sp>
        <p:nvSpPr>
          <p:cNvPr id="102402" name="Rectangle 2">
            <a:extLst>
              <a:ext uri="{FF2B5EF4-FFF2-40B4-BE49-F238E27FC236}">
                <a16:creationId xmlns:a16="http://schemas.microsoft.com/office/drawing/2014/main" id="{8CA6A4B9-A877-4CE8-8EB9-12E6B9A87E30}"/>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42DADEA2-F4D4-4EE6-9E52-A8121D9707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10E3B-2746-4433-8A9C-97F4DE354F1E}"/>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5D5A14DA-B2ED-4226-8E3D-653B1B4011A6}"/>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1C9E4EC-0852-4694-87E5-48BB44A32CC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245938220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EFEA2-C0F8-46E0-B6DE-E0F990BE418C}"/>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E0A21F47-9A7C-4BE0-9AD4-17C736419BB2}"/>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6560232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0775190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21934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9845062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310630319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7655640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4707272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A1DFB0-613B-47F1-B2E2-89FC599557F4}"/>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0900378-76A9-45CB-81C0-C4B2EB888877}" type="datetimeFigureOut">
              <a:rPr lang="en-US"/>
              <a:pPr>
                <a:defRPr/>
              </a:pPr>
              <a:t>4/19/2021</a:t>
            </a:fld>
            <a:endParaRPr lang="en-US"/>
          </a:p>
        </p:txBody>
      </p:sp>
      <p:sp>
        <p:nvSpPr>
          <p:cNvPr id="5" name="Footer Placeholder 4">
            <a:extLst>
              <a:ext uri="{FF2B5EF4-FFF2-40B4-BE49-F238E27FC236}">
                <a16:creationId xmlns:a16="http://schemas.microsoft.com/office/drawing/2014/main" id="{C61AC66E-66E0-444C-AC2A-528A2E5CF0CF}"/>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5CFB00-55E2-49A4-8EB2-3EC4270F07A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CCA9FC-A93E-46C8-AC46-47EAD24960CF}" type="slidenum">
              <a:rPr lang="en-US" altLang="en-US"/>
              <a:pPr>
                <a:defRPr/>
              </a:pPr>
              <a:t>‹#›</a:t>
            </a:fld>
            <a:endParaRPr lang="en-US" altLang="en-US"/>
          </a:p>
        </p:txBody>
      </p:sp>
    </p:spTree>
    <p:extLst>
      <p:ext uri="{BB962C8B-B14F-4D97-AF65-F5344CB8AC3E}">
        <p14:creationId xmlns:p14="http://schemas.microsoft.com/office/powerpoint/2010/main" val="323767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277B14-F76A-4AA4-938B-CE47132ED8A3}"/>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8DF1BB00-2F3C-4F5A-B70E-3D786A9F701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B81C105-D639-476F-86A3-9D8BE75D9BEB}"/>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3C317052-E509-4FE6-AC11-C33D33E2E7E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1" r:id="rId3"/>
    <p:sldLayoutId id="2147484222" r:id="rId4"/>
    <p:sldLayoutId id="2147484223" r:id="rId5"/>
    <p:sldLayoutId id="2147484224" r:id="rId6"/>
    <p:sldLayoutId id="2147484225" r:id="rId7"/>
    <p:sldLayoutId id="2147484226" r:id="rId8"/>
    <p:sldLayoutId id="2147484229"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039C9DCD-7FED-4D73-8FC1-F3F0B9A17729}"/>
              </a:ext>
            </a:extLst>
          </p:cNvPr>
          <p:cNvSpPr>
            <a:spLocks noGrp="1"/>
          </p:cNvSpPr>
          <p:nvPr>
            <p:ph type="ctrTitle"/>
          </p:nvPr>
        </p:nvSpPr>
        <p:spPr>
          <a:xfrm>
            <a:off x="882650" y="2200275"/>
            <a:ext cx="6965950"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Injury Emergencies</a:t>
            </a:r>
            <a:br>
              <a:rPr lang="en-US" altLang="en-US" dirty="0"/>
            </a:br>
            <a:br>
              <a:rPr lang="en-US" altLang="en-US" dirty="0"/>
            </a:br>
            <a:r>
              <a:rPr lang="en-US" altLang="en-US" sz="4400" dirty="0"/>
              <a:t>Core Course + Infants</a:t>
            </a:r>
          </a:p>
        </p:txBody>
      </p:sp>
      <p:sp>
        <p:nvSpPr>
          <p:cNvPr id="6146" name="Subtitle 4">
            <a:extLst>
              <a:ext uri="{FF2B5EF4-FFF2-40B4-BE49-F238E27FC236}">
                <a16:creationId xmlns:a16="http://schemas.microsoft.com/office/drawing/2014/main" id="{1FFDC009-5958-46AD-8568-147F7FE6245A}"/>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dirty="0"/>
              <a:t>CHAPTER 4</a:t>
            </a:r>
            <a:endParaRPr lang="en-US" altLang="en-US" dirty="0">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0ED46540-8E85-4332-B487-8F8321C8E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(2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dirty="0"/>
              <a:t>Tighten the tourniquet by twisting the rod in one direction until bleeding stops.</a:t>
            </a:r>
          </a:p>
          <a:p>
            <a:r>
              <a:rPr lang="en-US" dirty="0"/>
              <a:t>Secure the twisting rod using the Velcro or holder so that the rod does not unwind.</a:t>
            </a:r>
          </a:p>
        </p:txBody>
      </p:sp>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7" y="4677557"/>
            <a:ext cx="41107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3.</a:t>
            </a:r>
            <a:endParaRPr lang="en-US" altLang="en-US" sz="1800" dirty="0"/>
          </a:p>
        </p:txBody>
      </p:sp>
      <p:pic>
        <p:nvPicPr>
          <p:cNvPr id="5" name="Picture 4">
            <a:extLst>
              <a:ext uri="{FF2B5EF4-FFF2-40B4-BE49-F238E27FC236}">
                <a16:creationId xmlns:a16="http://schemas.microsoft.com/office/drawing/2014/main" id="{105702C5-4D53-4BD2-88D1-F4A0C39BB5A8}"/>
              </a:ext>
            </a:extLst>
          </p:cNvPr>
          <p:cNvPicPr>
            <a:picLocks noChangeAspect="1"/>
          </p:cNvPicPr>
          <p:nvPr/>
        </p:nvPicPr>
        <p:blipFill>
          <a:blip r:embed="rId2"/>
          <a:stretch>
            <a:fillRect/>
          </a:stretch>
        </p:blipFill>
        <p:spPr>
          <a:xfrm>
            <a:off x="7070558" y="1495926"/>
            <a:ext cx="3735324" cy="3145536"/>
          </a:xfrm>
          <a:prstGeom prst="rect">
            <a:avLst/>
          </a:prstGeom>
        </p:spPr>
      </p:pic>
      <p:sp>
        <p:nvSpPr>
          <p:cNvPr id="8" name="TextBox 5">
            <a:extLst>
              <a:ext uri="{FF2B5EF4-FFF2-40B4-BE49-F238E27FC236}">
                <a16:creationId xmlns:a16="http://schemas.microsoft.com/office/drawing/2014/main" id="{9C994388-88AD-4EA5-B412-D8A98AC351D5}"/>
              </a:ext>
            </a:extLst>
          </p:cNvPr>
          <p:cNvSpPr txBox="1">
            <a:spLocks noChangeArrowheads="1"/>
          </p:cNvSpPr>
          <p:nvPr/>
        </p:nvSpPr>
        <p:spPr bwMode="auto">
          <a:xfrm>
            <a:off x="7070558" y="5545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9644348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(3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Write the time the tourniquet was applied on the tourniquet’s tag.</a:t>
            </a:r>
          </a:p>
          <a:p>
            <a:pPr eaLnBrk="1" hangingPunct="1"/>
            <a:r>
              <a:rPr lang="en-US" altLang="en-US" dirty="0"/>
              <a:t>If a tag is not available, write “TQ” or “TK” (for tourniquet) and the time it was applied on a piece of tape and stick it on the person’s forehead.</a:t>
            </a:r>
          </a:p>
          <a:p>
            <a:pPr eaLnBrk="1" hangingPunct="1"/>
            <a:r>
              <a:rPr lang="en-US" altLang="en-US" b="1" dirty="0"/>
              <a:t>DO NOT </a:t>
            </a:r>
            <a:r>
              <a:rPr lang="en-US" altLang="en-US" dirty="0"/>
              <a:t>cover, release, or remove the tourniquet.</a:t>
            </a:r>
          </a:p>
        </p:txBody>
      </p:sp>
      <p:pic>
        <p:nvPicPr>
          <p:cNvPr id="5" name="Picture 4">
            <a:extLst>
              <a:ext uri="{FF2B5EF4-FFF2-40B4-BE49-F238E27FC236}">
                <a16:creationId xmlns:a16="http://schemas.microsoft.com/office/drawing/2014/main" id="{DDE00B47-330F-4710-ADFA-BCBD6951D58C}"/>
              </a:ext>
            </a:extLst>
          </p:cNvPr>
          <p:cNvPicPr>
            <a:picLocks noChangeAspect="1"/>
          </p:cNvPicPr>
          <p:nvPr/>
        </p:nvPicPr>
        <p:blipFill>
          <a:blip r:embed="rId2"/>
          <a:stretch>
            <a:fillRect/>
          </a:stretch>
        </p:blipFill>
        <p:spPr>
          <a:xfrm>
            <a:off x="7086600" y="1440999"/>
            <a:ext cx="3717452" cy="3145536"/>
          </a:xfrm>
          <a:prstGeom prst="rect">
            <a:avLst/>
          </a:prstGeom>
        </p:spPr>
      </p:pic>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4.</a:t>
            </a:r>
            <a:endParaRPr lang="en-US" altLang="en-US" sz="1800" dirty="0"/>
          </a:p>
        </p:txBody>
      </p:sp>
      <p:sp>
        <p:nvSpPr>
          <p:cNvPr id="8" name="TextBox 5">
            <a:extLst>
              <a:ext uri="{FF2B5EF4-FFF2-40B4-BE49-F238E27FC236}">
                <a16:creationId xmlns:a16="http://schemas.microsoft.com/office/drawing/2014/main" id="{0CAF2C42-03A0-46A1-A39D-CC4128180D33}"/>
              </a:ext>
            </a:extLst>
          </p:cNvPr>
          <p:cNvSpPr txBox="1">
            <a:spLocks noChangeArrowheads="1"/>
          </p:cNvSpPr>
          <p:nvPr/>
        </p:nvSpPr>
        <p:spPr bwMode="auto">
          <a:xfrm>
            <a:off x="7070558" y="556887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8911589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(4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If massive hemorrhage continues, the tourniquet is not tight enough.</a:t>
            </a:r>
          </a:p>
          <a:p>
            <a:pPr lvl="1" eaLnBrk="1" hangingPunct="1"/>
            <a:r>
              <a:rPr lang="en-US" altLang="en-US" dirty="0"/>
              <a:t>Tighten the tourniquet.</a:t>
            </a:r>
          </a:p>
          <a:p>
            <a:pPr eaLnBrk="1" hangingPunct="1"/>
            <a:r>
              <a:rPr lang="en-US" altLang="en-US" dirty="0"/>
              <a:t>If still ineffective, apply a second tourniquet near the first, above it, if possible.</a:t>
            </a:r>
          </a:p>
          <a:p>
            <a:pPr lvl="1" eaLnBrk="1" hangingPunct="1"/>
            <a:r>
              <a:rPr lang="en-US" altLang="en-US" dirty="0"/>
              <a:t>A second tourniquet is rarely needed.</a:t>
            </a:r>
          </a:p>
        </p:txBody>
      </p:sp>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37353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5.</a:t>
            </a:r>
            <a:endParaRPr lang="en-US" altLang="en-US" sz="1800" dirty="0"/>
          </a:p>
        </p:txBody>
      </p:sp>
      <p:pic>
        <p:nvPicPr>
          <p:cNvPr id="6" name="Picture 5">
            <a:extLst>
              <a:ext uri="{FF2B5EF4-FFF2-40B4-BE49-F238E27FC236}">
                <a16:creationId xmlns:a16="http://schemas.microsoft.com/office/drawing/2014/main" id="{E2DF4FA1-A4C4-4419-A69C-DCEC9AF8F099}"/>
              </a:ext>
            </a:extLst>
          </p:cNvPr>
          <p:cNvPicPr>
            <a:picLocks noChangeAspect="1"/>
          </p:cNvPicPr>
          <p:nvPr/>
        </p:nvPicPr>
        <p:blipFill>
          <a:blip r:embed="rId2"/>
          <a:stretch>
            <a:fillRect/>
          </a:stretch>
        </p:blipFill>
        <p:spPr>
          <a:xfrm>
            <a:off x="7070558" y="1573410"/>
            <a:ext cx="3735324" cy="3145536"/>
          </a:xfrm>
          <a:prstGeom prst="rect">
            <a:avLst/>
          </a:prstGeom>
        </p:spPr>
      </p:pic>
      <p:sp>
        <p:nvSpPr>
          <p:cNvPr id="8" name="TextBox 5">
            <a:extLst>
              <a:ext uri="{FF2B5EF4-FFF2-40B4-BE49-F238E27FC236}">
                <a16:creationId xmlns:a16="http://schemas.microsoft.com/office/drawing/2014/main" id="{D90F66C1-CDFC-487F-ACDF-C5769AE8E352}"/>
              </a:ext>
            </a:extLst>
          </p:cNvPr>
          <p:cNvSpPr txBox="1">
            <a:spLocks noChangeArrowheads="1"/>
          </p:cNvSpPr>
          <p:nvPr/>
        </p:nvSpPr>
        <p:spPr bwMode="auto">
          <a:xfrm>
            <a:off x="7070558" y="55808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134957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EFC2D4F-55CE-4928-9510-5C66EBAFDDF5}"/>
              </a:ext>
            </a:extLst>
          </p:cNvPr>
          <p:cNvSpPr>
            <a:spLocks noGrp="1"/>
          </p:cNvSpPr>
          <p:nvPr>
            <p:ph type="title"/>
          </p:nvPr>
        </p:nvSpPr>
        <p:spPr/>
        <p:txBody>
          <a:bodyPr/>
          <a:lstStyle/>
          <a:p>
            <a:pPr eaLnBrk="1" hangingPunct="1"/>
            <a:r>
              <a:rPr lang="en-US" dirty="0"/>
              <a:t>Applying a Manufactured Tourniquet </a:t>
            </a:r>
            <a:r>
              <a:rPr lang="en-US" sz="2000" dirty="0"/>
              <a:t>(5 of 5)</a:t>
            </a:r>
            <a:endParaRPr lang="en-US" altLang="en-US" sz="2000" dirty="0"/>
          </a:p>
        </p:txBody>
      </p:sp>
      <p:pic>
        <p:nvPicPr>
          <p:cNvPr id="11267" name="Picture 3" descr="A photo shows a tourniquet wrapped around an arm.&#10;">
            <a:extLst>
              <a:ext uri="{FF2B5EF4-FFF2-40B4-BE49-F238E27FC236}">
                <a16:creationId xmlns:a16="http://schemas.microsoft.com/office/drawing/2014/main" id="{B477D188-7153-43C0-A980-60D7953B8A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06537"/>
            <a:ext cx="4089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a:extLst>
              <a:ext uri="{FF2B5EF4-FFF2-40B4-BE49-F238E27FC236}">
                <a16:creationId xmlns:a16="http://schemas.microsoft.com/office/drawing/2014/main" id="{A623D934-07FD-43D0-B7F9-4748E016456B}"/>
              </a:ext>
            </a:extLst>
          </p:cNvPr>
          <p:cNvSpPr txBox="1">
            <a:spLocks noChangeArrowheads="1"/>
          </p:cNvSpPr>
          <p:nvPr/>
        </p:nvSpPr>
        <p:spPr bwMode="auto">
          <a:xfrm>
            <a:off x="6753309" y="4943475"/>
            <a:ext cx="4202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a:t>
            </a:r>
            <a:r>
              <a:rPr lang="en-US" altLang="en-US" sz="1800" dirty="0"/>
              <a:t> </a:t>
            </a:r>
            <a:r>
              <a:rPr lang="en-IN" altLang="en-US" sz="1800" dirty="0"/>
              <a:t>A tourniquet is a device wrapped tightly around an extremity to stop blood flow. </a:t>
            </a:r>
            <a:endParaRPr lang="en-US" altLang="en-US" sz="1800" dirty="0"/>
          </a:p>
        </p:txBody>
      </p:sp>
      <p:sp>
        <p:nvSpPr>
          <p:cNvPr id="11269" name="TextBox 5">
            <a:extLst>
              <a:ext uri="{FF2B5EF4-FFF2-40B4-BE49-F238E27FC236}">
                <a16:creationId xmlns:a16="http://schemas.microsoft.com/office/drawing/2014/main" id="{5F76A82E-BF2E-4E75-91CC-19880E665020}"/>
              </a:ext>
            </a:extLst>
          </p:cNvPr>
          <p:cNvSpPr txBox="1">
            <a:spLocks noChangeArrowheads="1"/>
          </p:cNvSpPr>
          <p:nvPr/>
        </p:nvSpPr>
        <p:spPr bwMode="auto">
          <a:xfrm>
            <a:off x="6753309" y="58674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
        <p:nvSpPr>
          <p:cNvPr id="2" name="Content Placeholder 1">
            <a:extLst>
              <a:ext uri="{FF2B5EF4-FFF2-40B4-BE49-F238E27FC236}">
                <a16:creationId xmlns:a16="http://schemas.microsoft.com/office/drawing/2014/main" id="{EE0D18E3-5C0D-4EDE-9F05-E7CE9F531A4A}"/>
              </a:ext>
            </a:extLst>
          </p:cNvPr>
          <p:cNvSpPr>
            <a:spLocks noGrp="1"/>
          </p:cNvSpPr>
          <p:nvPr>
            <p:ph sz="half" idx="1"/>
          </p:nvPr>
        </p:nvSpPr>
        <p:spPr/>
        <p:txBody>
          <a:bodyPr/>
          <a:lstStyle/>
          <a:p>
            <a:r>
              <a:rPr lang="en-US" b="1" dirty="0"/>
              <a:t>DO NOT </a:t>
            </a:r>
            <a:r>
              <a:rPr lang="en-US" dirty="0"/>
              <a:t>cover, release, or remove a tourniquet.</a:t>
            </a:r>
          </a:p>
          <a:p>
            <a:r>
              <a:rPr lang="en-US" dirty="0"/>
              <a:t>Manufactured tourniquets are preferred over improvised tourniquets that often fail to stop the bleeding.</a:t>
            </a:r>
          </a:p>
          <a:p>
            <a:r>
              <a:rPr lang="en-US" dirty="0"/>
              <a:t>Manufactured tourniquets are designed to be applied with one hand, if necessary, for self-rescue.</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3FF25B0A-2EDC-4928-896A-845733D2D4E1}"/>
              </a:ext>
            </a:extLst>
          </p:cNvPr>
          <p:cNvSpPr>
            <a:spLocks noGrp="1"/>
          </p:cNvSpPr>
          <p:nvPr>
            <p:ph type="title"/>
          </p:nvPr>
        </p:nvSpPr>
        <p:spPr/>
        <p:txBody>
          <a:bodyPr/>
          <a:lstStyle/>
          <a:p>
            <a:pPr eaLnBrk="1" hangingPunct="1"/>
            <a:r>
              <a:rPr lang="en-US" dirty="0"/>
              <a:t>Applying an Improvised Tourniquet </a:t>
            </a:r>
            <a:r>
              <a:rPr lang="en-US" sz="2000" dirty="0"/>
              <a:t>(1 of 5)</a:t>
            </a:r>
            <a:endParaRPr lang="en-US" altLang="en-US" dirty="0"/>
          </a:p>
        </p:txBody>
      </p:sp>
      <p:sp>
        <p:nvSpPr>
          <p:cNvPr id="15362" name="Content Placeholder 2">
            <a:extLst>
              <a:ext uri="{FF2B5EF4-FFF2-40B4-BE49-F238E27FC236}">
                <a16:creationId xmlns:a16="http://schemas.microsoft.com/office/drawing/2014/main" id="{D2B7237F-E69C-43BE-868C-86D772316C02}"/>
              </a:ext>
            </a:extLst>
          </p:cNvPr>
          <p:cNvSpPr>
            <a:spLocks noGrp="1"/>
          </p:cNvSpPr>
          <p:nvPr>
            <p:ph idx="1"/>
          </p:nvPr>
        </p:nvSpPr>
        <p:spPr>
          <a:xfrm>
            <a:off x="914400" y="1524000"/>
            <a:ext cx="10287000" cy="4699000"/>
          </a:xfrm>
        </p:spPr>
        <p:txBody>
          <a:bodyPr/>
          <a:lstStyle/>
          <a:p>
            <a:pPr eaLnBrk="1" hangingPunct="1"/>
            <a:r>
              <a:rPr lang="en-US" altLang="en-US" dirty="0"/>
              <a:t>Improvise a tourniquet to save a life when direct pressure cannot stop the bleeding and a manufactured tourniquet or a hemostatic dressing is not available or is ineffective.</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(2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Expose the wound.</a:t>
            </a:r>
          </a:p>
          <a:p>
            <a:r>
              <a:rPr lang="en-US" dirty="0"/>
              <a:t>Use a folded triangle bandage, wide roller bandage, or similar cloth folded into a long band about 2 inches (5 cm) wide and several layers thick.</a:t>
            </a:r>
          </a:p>
          <a:p>
            <a:r>
              <a:rPr lang="en-US" b="1" dirty="0"/>
              <a:t>DO NOT </a:t>
            </a:r>
            <a:r>
              <a:rPr lang="en-US" dirty="0"/>
              <a:t>use narrow materials, elastic materials, or bungee-type devices.</a:t>
            </a:r>
          </a:p>
          <a:p>
            <a:endParaRPr lang="en-US" dirty="0"/>
          </a:p>
        </p:txBody>
      </p:sp>
      <p:pic>
        <p:nvPicPr>
          <p:cNvPr id="6" name="Picture 5">
            <a:extLst>
              <a:ext uri="{FF2B5EF4-FFF2-40B4-BE49-F238E27FC236}">
                <a16:creationId xmlns:a16="http://schemas.microsoft.com/office/drawing/2014/main" id="{26319AA6-72E4-48BC-97D3-2ECEA65C05A2}"/>
              </a:ext>
            </a:extLst>
          </p:cNvPr>
          <p:cNvPicPr>
            <a:picLocks noChangeAspect="1"/>
          </p:cNvPicPr>
          <p:nvPr/>
        </p:nvPicPr>
        <p:blipFill>
          <a:blip r:embed="rId2"/>
          <a:stretch>
            <a:fillRect/>
          </a:stretch>
        </p:blipFill>
        <p:spPr>
          <a:xfrm>
            <a:off x="7162800" y="1461052"/>
            <a:ext cx="3768565" cy="3145536"/>
          </a:xfrm>
          <a:prstGeom prst="rect">
            <a:avLst/>
          </a:prstGeom>
        </p:spPr>
      </p:pic>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130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1.</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7144418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(3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Wrap the folded band twice above the wound, about 2 to 3 inches (5 to 8 cm) and tie an overhand knot.</a:t>
            </a:r>
          </a:p>
          <a:p>
            <a:r>
              <a:rPr lang="en-US" b="1" dirty="0"/>
              <a:t>DO NOT </a:t>
            </a:r>
            <a:r>
              <a:rPr lang="en-US" dirty="0"/>
              <a:t>apply it anywhere other than the arm or leg.</a:t>
            </a:r>
          </a:p>
          <a:p>
            <a:r>
              <a:rPr lang="en-US" b="1" dirty="0"/>
              <a:t>DO NOT </a:t>
            </a:r>
            <a:r>
              <a:rPr lang="en-US" dirty="0"/>
              <a:t>apply it over a joint.</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2.</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18F6B817-6BF7-40E6-9D54-A30EF9F07964}"/>
              </a:ext>
            </a:extLst>
          </p:cNvPr>
          <p:cNvPicPr>
            <a:picLocks noChangeAspect="1"/>
          </p:cNvPicPr>
          <p:nvPr/>
        </p:nvPicPr>
        <p:blipFill>
          <a:blip r:embed="rId2"/>
          <a:stretch>
            <a:fillRect/>
          </a:stretch>
        </p:blipFill>
        <p:spPr>
          <a:xfrm>
            <a:off x="7106653" y="1536032"/>
            <a:ext cx="3771589" cy="3145536"/>
          </a:xfrm>
          <a:prstGeom prst="rect">
            <a:avLst/>
          </a:prstGeom>
        </p:spPr>
      </p:pic>
    </p:spTree>
    <p:extLst>
      <p:ext uri="{BB962C8B-B14F-4D97-AF65-F5344CB8AC3E}">
        <p14:creationId xmlns:p14="http://schemas.microsoft.com/office/powerpoint/2010/main" val="15680183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(4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Place a short, rigid object (eg, screwdriver, stick) on top of the knot.</a:t>
            </a:r>
          </a:p>
          <a:p>
            <a:r>
              <a:rPr lang="en-US" dirty="0"/>
              <a:t>Tie a square knot over the rigid object with the ends of the cloth band.</a:t>
            </a:r>
          </a:p>
          <a:p>
            <a:r>
              <a:rPr lang="en-US" dirty="0"/>
              <a:t>Twist the rigid object in one direction until the bleeding stops.</a:t>
            </a:r>
          </a:p>
          <a:p>
            <a:r>
              <a:rPr lang="en-US" dirty="0"/>
              <a:t>Secure the rigid object in place with another cloth band or tape.</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0546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4.</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6" name="Picture 5">
            <a:extLst>
              <a:ext uri="{FF2B5EF4-FFF2-40B4-BE49-F238E27FC236}">
                <a16:creationId xmlns:a16="http://schemas.microsoft.com/office/drawing/2014/main" id="{DB4190D7-B3CE-474A-87F4-926C148A73CC}"/>
              </a:ext>
            </a:extLst>
          </p:cNvPr>
          <p:cNvPicPr>
            <a:picLocks noChangeAspect="1"/>
          </p:cNvPicPr>
          <p:nvPr/>
        </p:nvPicPr>
        <p:blipFill>
          <a:blip r:embed="rId2"/>
          <a:stretch>
            <a:fillRect/>
          </a:stretch>
        </p:blipFill>
        <p:spPr>
          <a:xfrm>
            <a:off x="7122695" y="1532021"/>
            <a:ext cx="3738173" cy="3145536"/>
          </a:xfrm>
          <a:prstGeom prst="rect">
            <a:avLst/>
          </a:prstGeom>
        </p:spPr>
      </p:pic>
    </p:spTree>
    <p:extLst>
      <p:ext uri="{BB962C8B-B14F-4D97-AF65-F5344CB8AC3E}">
        <p14:creationId xmlns:p14="http://schemas.microsoft.com/office/powerpoint/2010/main" val="60854452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1295-8E26-4493-891D-ED12305E9B88}"/>
              </a:ext>
            </a:extLst>
          </p:cNvPr>
          <p:cNvSpPr>
            <a:spLocks noGrp="1"/>
          </p:cNvSpPr>
          <p:nvPr>
            <p:ph type="title"/>
          </p:nvPr>
        </p:nvSpPr>
        <p:spPr/>
        <p:txBody>
          <a:bodyPr/>
          <a:lstStyle/>
          <a:p>
            <a:r>
              <a:rPr lang="en-US" dirty="0"/>
              <a:t>Applying an Improvised Tourniquet </a:t>
            </a:r>
            <a:r>
              <a:rPr lang="en-US" sz="2000" dirty="0"/>
              <a:t>(5 of 5)</a:t>
            </a:r>
            <a:endParaRPr lang="en-US" dirty="0"/>
          </a:p>
        </p:txBody>
      </p:sp>
      <p:sp>
        <p:nvSpPr>
          <p:cNvPr id="3" name="Content Placeholder 2">
            <a:extLst>
              <a:ext uri="{FF2B5EF4-FFF2-40B4-BE49-F238E27FC236}">
                <a16:creationId xmlns:a16="http://schemas.microsoft.com/office/drawing/2014/main" id="{E43C1287-BBBB-497C-9223-7E416DAECF2E}"/>
              </a:ext>
            </a:extLst>
          </p:cNvPr>
          <p:cNvSpPr>
            <a:spLocks noGrp="1"/>
          </p:cNvSpPr>
          <p:nvPr>
            <p:ph idx="1"/>
          </p:nvPr>
        </p:nvSpPr>
        <p:spPr/>
        <p:txBody>
          <a:bodyPr/>
          <a:lstStyle/>
          <a:p>
            <a:r>
              <a:rPr lang="en-US" dirty="0"/>
              <a:t>Write on a piece of tape “TQ” or “TK” for tourniquet and the time applied, and stick it on the person’s forehead.</a:t>
            </a:r>
          </a:p>
          <a:p>
            <a:r>
              <a:rPr lang="en-US" dirty="0"/>
              <a:t>If massive hemorrhage continues, the tourniquet is not tight enough.</a:t>
            </a:r>
          </a:p>
          <a:p>
            <a:pPr lvl="1"/>
            <a:r>
              <a:rPr lang="en-US" dirty="0"/>
              <a:t>Tighten the tourniquet.</a:t>
            </a:r>
          </a:p>
          <a:p>
            <a:r>
              <a:rPr lang="en-US" dirty="0"/>
              <a:t>If still ineffective, apply a second tourniquet near the first, above it, if possible.</a:t>
            </a:r>
          </a:p>
          <a:p>
            <a:pPr lvl="1"/>
            <a:r>
              <a:rPr lang="en-US" dirty="0"/>
              <a:t>A second tourniquet is rarely needed.</a:t>
            </a:r>
          </a:p>
          <a:p>
            <a:endParaRPr lang="en-US" dirty="0"/>
          </a:p>
        </p:txBody>
      </p:sp>
    </p:spTree>
    <p:extLst>
      <p:ext uri="{BB962C8B-B14F-4D97-AF65-F5344CB8AC3E}">
        <p14:creationId xmlns:p14="http://schemas.microsoft.com/office/powerpoint/2010/main" val="3461988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B291448F-9CD1-4C2A-B4EC-D387CA7078E8}"/>
              </a:ext>
            </a:extLst>
          </p:cNvPr>
          <p:cNvSpPr>
            <a:spLocks noGrp="1"/>
          </p:cNvSpPr>
          <p:nvPr>
            <p:ph type="title"/>
          </p:nvPr>
        </p:nvSpPr>
        <p:spPr>
          <a:xfrm>
            <a:off x="0" y="120650"/>
            <a:ext cx="12192000" cy="1001713"/>
          </a:xfrm>
        </p:spPr>
        <p:txBody>
          <a:bodyPr/>
          <a:lstStyle/>
          <a:p>
            <a:r>
              <a:rPr lang="en-US" dirty="0"/>
              <a:t>A Note on Tourniquets</a:t>
            </a:r>
            <a:endParaRPr lang="en-US" altLang="en-US" dirty="0"/>
          </a:p>
        </p:txBody>
      </p:sp>
      <p:sp>
        <p:nvSpPr>
          <p:cNvPr id="13314" name="Content Placeholder 2">
            <a:extLst>
              <a:ext uri="{FF2B5EF4-FFF2-40B4-BE49-F238E27FC236}">
                <a16:creationId xmlns:a16="http://schemas.microsoft.com/office/drawing/2014/main" id="{A3D078AC-0B27-459C-9CB9-8C5115BCE8EA}"/>
              </a:ext>
            </a:extLst>
          </p:cNvPr>
          <p:cNvSpPr>
            <a:spLocks noGrp="1"/>
          </p:cNvSpPr>
          <p:nvPr>
            <p:ph idx="1"/>
          </p:nvPr>
        </p:nvSpPr>
        <p:spPr>
          <a:xfrm>
            <a:off x="925830" y="1490870"/>
            <a:ext cx="10287000" cy="4699047"/>
          </a:xfrm>
        </p:spPr>
        <p:txBody>
          <a:bodyPr/>
          <a:lstStyle/>
          <a:p>
            <a:r>
              <a:rPr lang="en-US" altLang="en-US" dirty="0"/>
              <a:t>The following can warrant placing a tourniquet as quickly as possible:</a:t>
            </a:r>
          </a:p>
          <a:p>
            <a:pPr lvl="1"/>
            <a:r>
              <a:rPr lang="en-US" altLang="en-US" dirty="0"/>
              <a:t>Unsafe conditions (eg, active shooter, military combat)</a:t>
            </a:r>
          </a:p>
          <a:p>
            <a:pPr lvl="1"/>
            <a:r>
              <a:rPr lang="en-US" altLang="en-US" dirty="0"/>
              <a:t>Inability to see the wound (eg, darkness)</a:t>
            </a:r>
          </a:p>
          <a:p>
            <a:pPr lvl="1"/>
            <a:r>
              <a:rPr lang="en-US" altLang="en-US" dirty="0"/>
              <a:t>Large-scale events involving more than one person needing care (eg, natural disasters, explosions, motor vehicle and air crashes)</a:t>
            </a:r>
          </a:p>
          <a:p>
            <a:r>
              <a:rPr lang="en-US" altLang="en-US" dirty="0"/>
              <a:t>Placing a tourniquet in a “high and tight” location (near armpit for an arm and near the groin for the leg) allows for fast evacuation and caring for life-threatening injuries.</a:t>
            </a:r>
          </a:p>
        </p:txBody>
      </p:sp>
    </p:spTree>
    <p:extLst>
      <p:ext uri="{BB962C8B-B14F-4D97-AF65-F5344CB8AC3E}">
        <p14:creationId xmlns:p14="http://schemas.microsoft.com/office/powerpoint/2010/main" val="29027569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a:t>Lecture Outline</a:t>
            </a:r>
          </a:p>
          <a:p>
            <a:r>
              <a:rPr lang="en-US"/>
              <a:t>Worksheet</a:t>
            </a:r>
          </a:p>
          <a:p>
            <a:r>
              <a:rPr lang="en-US"/>
              <a:t>Videos</a:t>
            </a:r>
          </a:p>
          <a:p>
            <a:r>
              <a:rPr lang="en-US"/>
              <a:t>Skill Sheets</a:t>
            </a:r>
          </a:p>
          <a:p>
            <a:r>
              <a:rPr lang="en-US"/>
              <a:t>Skill Checkoff Sheets</a:t>
            </a:r>
            <a:endParaRPr lang="en-US" dirty="0"/>
          </a:p>
        </p:txBody>
      </p:sp>
      <p:pic>
        <p:nvPicPr>
          <p:cNvPr id="6" name="Picture 5" descr="A picture containing blue&#10;&#10;Description automatically generated">
            <a:extLst>
              <a:ext uri="{FF2B5EF4-FFF2-40B4-BE49-F238E27FC236}">
                <a16:creationId xmlns:a16="http://schemas.microsoft.com/office/drawing/2014/main" id="{FC4D5E37-2DC1-4D8E-8065-FEB0189AF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127" y="1560046"/>
            <a:ext cx="4192952" cy="3145536"/>
          </a:xfrm>
          <a:prstGeom prst="rect">
            <a:avLst/>
          </a:prstGeom>
        </p:spPr>
      </p:pic>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418127" y="4705582"/>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4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418127" y="50202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Rhonda Hunt.</a:t>
            </a:r>
            <a:endParaRPr lang="en-US" altLang="en-US" sz="1000" dirty="0"/>
          </a:p>
        </p:txBody>
      </p:sp>
    </p:spTree>
    <p:extLst>
      <p:ext uri="{BB962C8B-B14F-4D97-AF65-F5344CB8AC3E}">
        <p14:creationId xmlns:p14="http://schemas.microsoft.com/office/powerpoint/2010/main" val="7304150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0919-6345-41A2-A278-4C6C0A2E4BAA}"/>
              </a:ext>
            </a:extLst>
          </p:cNvPr>
          <p:cNvSpPr>
            <a:spLocks noGrp="1"/>
          </p:cNvSpPr>
          <p:nvPr>
            <p:ph type="title"/>
          </p:nvPr>
        </p:nvSpPr>
        <p:spPr/>
        <p:txBody>
          <a:bodyPr/>
          <a:lstStyle/>
          <a:p>
            <a:r>
              <a:rPr lang="en-US" dirty="0"/>
              <a:t>Common Tourniquet Mistakes</a:t>
            </a:r>
          </a:p>
        </p:txBody>
      </p:sp>
      <p:sp>
        <p:nvSpPr>
          <p:cNvPr id="4" name="Content Placeholder 3">
            <a:extLst>
              <a:ext uri="{FF2B5EF4-FFF2-40B4-BE49-F238E27FC236}">
                <a16:creationId xmlns:a16="http://schemas.microsoft.com/office/drawing/2014/main" id="{4F09AFF8-CDD3-4D7D-8B6B-49DEC0A80C51}"/>
              </a:ext>
            </a:extLst>
          </p:cNvPr>
          <p:cNvSpPr>
            <a:spLocks noGrp="1"/>
          </p:cNvSpPr>
          <p:nvPr>
            <p:ph sz="half" idx="1"/>
          </p:nvPr>
        </p:nvSpPr>
        <p:spPr/>
        <p:txBody>
          <a:bodyPr/>
          <a:lstStyle/>
          <a:p>
            <a:r>
              <a:rPr lang="en-US" dirty="0"/>
              <a:t>Not using a tourniquet when you should</a:t>
            </a:r>
          </a:p>
          <a:p>
            <a:r>
              <a:rPr lang="en-US" dirty="0"/>
              <a:t>Using a tourniquet for minimal bleeding</a:t>
            </a:r>
          </a:p>
          <a:p>
            <a:r>
              <a:rPr lang="en-US" dirty="0"/>
              <a:t>Placing the tourniquet on too far from the bleeding site</a:t>
            </a:r>
          </a:p>
          <a:p>
            <a:r>
              <a:rPr lang="en-US" dirty="0"/>
              <a:t>Not making the tourniquet tight enough to effectively stop bleeding</a:t>
            </a:r>
          </a:p>
          <a:p>
            <a:endParaRPr lang="en-US" dirty="0"/>
          </a:p>
        </p:txBody>
      </p:sp>
      <p:sp>
        <p:nvSpPr>
          <p:cNvPr id="5" name="Content Placeholder 4">
            <a:extLst>
              <a:ext uri="{FF2B5EF4-FFF2-40B4-BE49-F238E27FC236}">
                <a16:creationId xmlns:a16="http://schemas.microsoft.com/office/drawing/2014/main" id="{5B78A9A0-F09C-4B9D-A85A-9294D927E155}"/>
              </a:ext>
            </a:extLst>
          </p:cNvPr>
          <p:cNvSpPr>
            <a:spLocks noGrp="1"/>
          </p:cNvSpPr>
          <p:nvPr>
            <p:ph sz="half" idx="2"/>
          </p:nvPr>
        </p:nvSpPr>
        <p:spPr/>
        <p:txBody>
          <a:bodyPr/>
          <a:lstStyle/>
          <a:p>
            <a:r>
              <a:rPr lang="en-US" dirty="0"/>
              <a:t>Not using a second tourniquet if needed</a:t>
            </a:r>
          </a:p>
          <a:p>
            <a:r>
              <a:rPr lang="en-US" dirty="0"/>
              <a:t>Using anything narrow such as rope, wire, string, cords, or belt</a:t>
            </a:r>
          </a:p>
          <a:p>
            <a:r>
              <a:rPr lang="en-US" dirty="0"/>
              <a:t>Waiting too long to put the tourniquet on</a:t>
            </a:r>
          </a:p>
          <a:p>
            <a:r>
              <a:rPr lang="en-US" dirty="0"/>
              <a:t>Periodically loosening the tourniquet to allow blood flow to the injured extremity</a:t>
            </a:r>
          </a:p>
          <a:p>
            <a:r>
              <a:rPr lang="en-US" dirty="0"/>
              <a:t>Not monitoring its effectiveness</a:t>
            </a:r>
          </a:p>
          <a:p>
            <a:endParaRPr lang="en-US" dirty="0"/>
          </a:p>
        </p:txBody>
      </p:sp>
    </p:spTree>
    <p:extLst>
      <p:ext uri="{BB962C8B-B14F-4D97-AF65-F5344CB8AC3E}">
        <p14:creationId xmlns:p14="http://schemas.microsoft.com/office/powerpoint/2010/main" val="131969428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3E55227-AEED-4CA4-A61D-ACF00C757E86}"/>
              </a:ext>
            </a:extLst>
          </p:cNvPr>
          <p:cNvSpPr>
            <a:spLocks noGrp="1"/>
          </p:cNvSpPr>
          <p:nvPr>
            <p:ph type="title"/>
          </p:nvPr>
        </p:nvSpPr>
        <p:spPr/>
        <p:txBody>
          <a:bodyPr/>
          <a:lstStyle/>
          <a:p>
            <a:pPr eaLnBrk="1" hangingPunct="1"/>
            <a:r>
              <a:rPr lang="en-US" altLang="en-US" dirty="0"/>
              <a:t>Sliver (Splinter): What to Do</a:t>
            </a:r>
            <a:endParaRPr lang="en-US" altLang="en-US" sz="2000" dirty="0"/>
          </a:p>
        </p:txBody>
      </p:sp>
      <p:sp>
        <p:nvSpPr>
          <p:cNvPr id="93186" name="Content Placeholder 2">
            <a:extLst>
              <a:ext uri="{FF2B5EF4-FFF2-40B4-BE49-F238E27FC236}">
                <a16:creationId xmlns:a16="http://schemas.microsoft.com/office/drawing/2014/main" id="{50C487F4-F3B2-404B-B0C3-550575F9C026}"/>
              </a:ext>
            </a:extLst>
          </p:cNvPr>
          <p:cNvSpPr>
            <a:spLocks noGrp="1"/>
          </p:cNvSpPr>
          <p:nvPr>
            <p:ph idx="1"/>
          </p:nvPr>
        </p:nvSpPr>
        <p:spPr>
          <a:xfrm>
            <a:off x="914400" y="1524000"/>
            <a:ext cx="10287000" cy="4699000"/>
          </a:xfrm>
        </p:spPr>
        <p:txBody>
          <a:bodyPr/>
          <a:lstStyle/>
          <a:p>
            <a:pPr eaLnBrk="1" hangingPunct="1"/>
            <a:r>
              <a:rPr lang="en-US" altLang="en-US" dirty="0"/>
              <a:t>Remove with tweezers (you may need to use a sterile needle to tease the sliver into a better position for removal).</a:t>
            </a:r>
          </a:p>
          <a:p>
            <a:pPr eaLnBrk="1" hangingPunct="1"/>
            <a:r>
              <a:rPr lang="en-US" altLang="en-US" dirty="0"/>
              <a:t>Wash the area with soap and water.</a:t>
            </a:r>
          </a:p>
          <a:p>
            <a:pPr eaLnBrk="1" hangingPunct="1"/>
            <a:r>
              <a:rPr lang="en-US" altLang="en-US" dirty="0"/>
              <a:t>Apply antibiotic ointment.</a:t>
            </a:r>
          </a:p>
          <a:p>
            <a:pPr eaLnBrk="1" hangingPunct="1"/>
            <a:r>
              <a:rPr lang="en-US" altLang="en-US" dirty="0"/>
              <a:t>Apply an adhesive bandage.</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a:xfrm>
            <a:off x="0" y="120650"/>
            <a:ext cx="12192000" cy="1001713"/>
          </a:xfrm>
        </p:spPr>
        <p:txBody>
          <a:bodyPr/>
          <a:lstStyle/>
          <a:p>
            <a:r>
              <a:rPr lang="en-US" altLang="en-US" dirty="0"/>
              <a:t>Large Impaled Object: What to Do </a:t>
            </a:r>
            <a:r>
              <a:rPr lang="en-US" altLang="en-US" sz="2000" dirty="0"/>
              <a:t>(1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sz="half" idx="1"/>
          </p:nvPr>
        </p:nvSpPr>
        <p:spPr>
          <a:xfrm>
            <a:off x="914400" y="1461052"/>
            <a:ext cx="4855464" cy="4729436"/>
          </a:xfrm>
        </p:spPr>
        <p:txBody>
          <a:bodyPr/>
          <a:lstStyle/>
          <a:p>
            <a:r>
              <a:rPr lang="en-US" altLang="en-US" b="1" dirty="0"/>
              <a:t>DO NOT </a:t>
            </a:r>
            <a:r>
              <a:rPr lang="en-US" altLang="en-US" dirty="0"/>
              <a:t>remove or move the object.</a:t>
            </a:r>
          </a:p>
          <a:p>
            <a:r>
              <a:rPr lang="en-US" altLang="en-US" dirty="0"/>
              <a:t>Stabilize the object with bulky dressings or padding placed around the base of the object to keep it from moving.  </a:t>
            </a:r>
          </a:p>
          <a:p>
            <a:r>
              <a:rPr lang="en-US" altLang="en-US" dirty="0"/>
              <a:t>If bleeding, apply direct pressure around the base of the object.</a:t>
            </a:r>
          </a:p>
        </p:txBody>
      </p:sp>
      <p:pic>
        <p:nvPicPr>
          <p:cNvPr id="95235" name="Picture 3" descr="A photo shows a finger impaled with a small object.  &#10;">
            <a:extLst>
              <a:ext uri="{FF2B5EF4-FFF2-40B4-BE49-F238E27FC236}">
                <a16:creationId xmlns:a16="http://schemas.microsoft.com/office/drawing/2014/main" id="{4FBA4A33-A0AC-46F3-A993-7B6522255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905000"/>
            <a:ext cx="411956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6">
            <a:extLst>
              <a:ext uri="{FF2B5EF4-FFF2-40B4-BE49-F238E27FC236}">
                <a16:creationId xmlns:a16="http://schemas.microsoft.com/office/drawing/2014/main" id="{3FD06BD6-EB24-430F-B9C4-FAA89DC8016C}"/>
              </a:ext>
            </a:extLst>
          </p:cNvPr>
          <p:cNvSpPr txBox="1">
            <a:spLocks noChangeArrowheads="1"/>
          </p:cNvSpPr>
          <p:nvPr/>
        </p:nvSpPr>
        <p:spPr bwMode="auto">
          <a:xfrm>
            <a:off x="6915150" y="4525963"/>
            <a:ext cx="482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4-11</a:t>
            </a:r>
            <a:r>
              <a:rPr lang="en-US" altLang="en-US" sz="1800"/>
              <a:t> </a:t>
            </a:r>
            <a:r>
              <a:rPr lang="en-IN" altLang="en-US" sz="1800"/>
              <a:t>Impaled (embedded) object </a:t>
            </a:r>
            <a:endParaRPr lang="en-US" altLang="en-US" sz="1800"/>
          </a:p>
        </p:txBody>
      </p:sp>
      <p:sp>
        <p:nvSpPr>
          <p:cNvPr id="95237" name="TextBox 7">
            <a:extLst>
              <a:ext uri="{FF2B5EF4-FFF2-40B4-BE49-F238E27FC236}">
                <a16:creationId xmlns:a16="http://schemas.microsoft.com/office/drawing/2014/main" id="{2788ED67-9E19-4300-B1BA-B4B9DD2E8971}"/>
              </a:ext>
            </a:extLst>
          </p:cNvPr>
          <p:cNvSpPr txBox="1">
            <a:spLocks noChangeArrowheads="1"/>
          </p:cNvSpPr>
          <p:nvPr/>
        </p:nvSpPr>
        <p:spPr bwMode="auto">
          <a:xfrm>
            <a:off x="6931025" y="4859338"/>
            <a:ext cx="29035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p:txBody>
          <a:bodyPr/>
          <a:lstStyle/>
          <a:p>
            <a:r>
              <a:rPr lang="en-US" altLang="en-US" dirty="0"/>
              <a:t>Large Impaled Object: What to Do </a:t>
            </a:r>
            <a:r>
              <a:rPr lang="en-US" altLang="en-US" sz="2000" dirty="0"/>
              <a:t>(2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idx="1"/>
          </p:nvPr>
        </p:nvSpPr>
        <p:spPr/>
        <p:txBody>
          <a:bodyPr/>
          <a:lstStyle/>
          <a:p>
            <a:r>
              <a:rPr lang="en-US" altLang="en-US" b="1" dirty="0"/>
              <a:t>DO NOT </a:t>
            </a:r>
            <a:r>
              <a:rPr lang="en-US" altLang="en-US" dirty="0"/>
              <a:t>apply pressure on the object or on the skin next to the sharp edges of the object.</a:t>
            </a:r>
          </a:p>
          <a:p>
            <a:r>
              <a:rPr lang="en-US" altLang="en-US" dirty="0"/>
              <a:t>If necessary, reduce the length or weight of the object by cutting or breaking it.  </a:t>
            </a:r>
          </a:p>
          <a:p>
            <a:r>
              <a:rPr lang="en-US" altLang="en-US" dirty="0"/>
              <a:t>Call 9-1-1.</a:t>
            </a:r>
          </a:p>
        </p:txBody>
      </p:sp>
    </p:spTree>
    <p:extLst>
      <p:ext uri="{BB962C8B-B14F-4D97-AF65-F5344CB8AC3E}">
        <p14:creationId xmlns:p14="http://schemas.microsoft.com/office/powerpoint/2010/main" val="172379949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9179B65F-A0F9-4D9D-81B8-4CADC04C51EB}"/>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(1 of 2)</a:t>
            </a:r>
          </a:p>
        </p:txBody>
      </p:sp>
      <p:sp>
        <p:nvSpPr>
          <p:cNvPr id="101378" name="Content Placeholder 2">
            <a:extLst>
              <a:ext uri="{FF2B5EF4-FFF2-40B4-BE49-F238E27FC236}">
                <a16:creationId xmlns:a16="http://schemas.microsoft.com/office/drawing/2014/main" id="{E77AA6A3-6ADD-4933-B3CB-389208A28031}"/>
              </a:ext>
            </a:extLst>
          </p:cNvPr>
          <p:cNvSpPr>
            <a:spLocks noGrp="1"/>
          </p:cNvSpPr>
          <p:nvPr>
            <p:ph sz="half" idx="1"/>
          </p:nvPr>
        </p:nvSpPr>
        <p:spPr>
          <a:xfrm>
            <a:off x="914400" y="1461052"/>
            <a:ext cx="4855464" cy="4729436"/>
          </a:xfrm>
        </p:spPr>
        <p:txBody>
          <a:bodyPr/>
          <a:lstStyle/>
          <a:p>
            <a:r>
              <a:rPr lang="en-US" altLang="en-US" dirty="0"/>
              <a:t>Call 9-1-1.</a:t>
            </a:r>
          </a:p>
          <a:p>
            <a:r>
              <a:rPr lang="en-US" altLang="en-US" dirty="0"/>
              <a:t>Control the bleeding by using direct pressure.</a:t>
            </a:r>
          </a:p>
          <a:p>
            <a:r>
              <a:rPr lang="en-US" altLang="en-US" dirty="0"/>
              <a:t>If unsuccessful, apply a tourniquet or a hemostatic dressing, if available.</a:t>
            </a:r>
          </a:p>
        </p:txBody>
      </p:sp>
      <p:pic>
        <p:nvPicPr>
          <p:cNvPr id="101379" name="Picture 2" descr="A photo shows the palm and part of a hand, with the thumb amputated and blood all over.&#10;">
            <a:extLst>
              <a:ext uri="{FF2B5EF4-FFF2-40B4-BE49-F238E27FC236}">
                <a16:creationId xmlns:a16="http://schemas.microsoft.com/office/drawing/2014/main" id="{E6A77EEE-2873-44F3-9EAC-79A520CF0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8138"/>
            <a:ext cx="41767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6">
            <a:extLst>
              <a:ext uri="{FF2B5EF4-FFF2-40B4-BE49-F238E27FC236}">
                <a16:creationId xmlns:a16="http://schemas.microsoft.com/office/drawing/2014/main" id="{F58C0617-4232-4688-93A2-3D86D127BD4F}"/>
              </a:ext>
            </a:extLst>
          </p:cNvPr>
          <p:cNvSpPr txBox="1">
            <a:spLocks noChangeArrowheads="1"/>
          </p:cNvSpPr>
          <p:nvPr/>
        </p:nvSpPr>
        <p:spPr bwMode="auto">
          <a:xfrm>
            <a:off x="6218238" y="4754563"/>
            <a:ext cx="368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4-12</a:t>
            </a:r>
            <a:r>
              <a:rPr lang="en-US" altLang="en-US" sz="1800"/>
              <a:t> </a:t>
            </a:r>
            <a:r>
              <a:rPr lang="en-IN" altLang="en-US" sz="1800"/>
              <a:t>Amputation </a:t>
            </a:r>
            <a:endParaRPr lang="en-US" altLang="en-US" sz="1800"/>
          </a:p>
        </p:txBody>
      </p:sp>
      <p:sp>
        <p:nvSpPr>
          <p:cNvPr id="101381" name="TextBox 7">
            <a:extLst>
              <a:ext uri="{FF2B5EF4-FFF2-40B4-BE49-F238E27FC236}">
                <a16:creationId xmlns:a16="http://schemas.microsoft.com/office/drawing/2014/main" id="{0AD04290-1995-4799-BD29-B408EAA06F1B}"/>
              </a:ext>
            </a:extLst>
          </p:cNvPr>
          <p:cNvSpPr txBox="1">
            <a:spLocks noChangeArrowheads="1"/>
          </p:cNvSpPr>
          <p:nvPr/>
        </p:nvSpPr>
        <p:spPr bwMode="auto">
          <a:xfrm>
            <a:off x="6235700" y="5087938"/>
            <a:ext cx="29035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E. M. Singletary, M.D. Used with permission. </a:t>
            </a:r>
            <a:endParaRPr lang="en-US" altLang="en-US" sz="1000"/>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C938219-1B0C-4FEE-9725-F96B153DEA25}"/>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(2 of 2)</a:t>
            </a:r>
          </a:p>
        </p:txBody>
      </p:sp>
      <p:sp>
        <p:nvSpPr>
          <p:cNvPr id="103426" name="Content Placeholder 2">
            <a:extLst>
              <a:ext uri="{FF2B5EF4-FFF2-40B4-BE49-F238E27FC236}">
                <a16:creationId xmlns:a16="http://schemas.microsoft.com/office/drawing/2014/main" id="{1DB8F39F-6905-459E-A385-28FDCC104500}"/>
              </a:ext>
            </a:extLst>
          </p:cNvPr>
          <p:cNvSpPr>
            <a:spLocks noGrp="1"/>
          </p:cNvSpPr>
          <p:nvPr>
            <p:ph idx="1"/>
          </p:nvPr>
        </p:nvSpPr>
        <p:spPr>
          <a:xfrm>
            <a:off x="925830" y="1490870"/>
            <a:ext cx="10287000" cy="4699047"/>
          </a:xfrm>
        </p:spPr>
        <p:txBody>
          <a:bodyPr/>
          <a:lstStyle/>
          <a:p>
            <a:r>
              <a:rPr lang="en-US" altLang="en-US" dirty="0"/>
              <a:t>Care for the amputated part:</a:t>
            </a:r>
          </a:p>
          <a:p>
            <a:pPr lvl="1"/>
            <a:r>
              <a:rPr lang="en-US" altLang="en-US" dirty="0"/>
              <a:t>Wrap the severed part in a sterile gauze or a clean cloth that has been wet with water or saline (make sure the excess water has been squeezed out).</a:t>
            </a:r>
          </a:p>
          <a:p>
            <a:pPr lvl="1"/>
            <a:r>
              <a:rPr lang="en-US" altLang="en-US" dirty="0"/>
              <a:t>Put the wrapped part in a waterproof container (eg, plastic bag, plastic wrap).</a:t>
            </a:r>
          </a:p>
          <a:p>
            <a:pPr lvl="1"/>
            <a:r>
              <a:rPr lang="en-US" altLang="en-US" dirty="0"/>
              <a:t>Keep the part cool by placing the wrapped part in a container of ice. DO NOT bury the part in ice or allow it to touch the ice. DO NOT submerge it in water.</a:t>
            </a:r>
          </a:p>
          <a:p>
            <a:r>
              <a:rPr lang="en-US" altLang="en-US" dirty="0"/>
              <a:t>If the amputated part was not found, ask others to search for it and, if located, to take it to the medical facility where the injured person is going.</a:t>
            </a:r>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4154EA4E-A90B-4777-9614-3D5D39D90666}"/>
              </a:ext>
            </a:extLst>
          </p:cNvPr>
          <p:cNvSpPr>
            <a:spLocks noGrp="1"/>
          </p:cNvSpPr>
          <p:nvPr>
            <p:ph type="title"/>
          </p:nvPr>
        </p:nvSpPr>
        <p:spPr>
          <a:xfrm>
            <a:off x="0" y="120650"/>
            <a:ext cx="12192000" cy="1001713"/>
          </a:xfrm>
        </p:spPr>
        <p:txBody>
          <a:bodyPr/>
          <a:lstStyle/>
          <a:p>
            <a:r>
              <a:rPr lang="en-US" altLang="en-US"/>
              <a:t>Avulsions: What to Do</a:t>
            </a:r>
          </a:p>
        </p:txBody>
      </p:sp>
      <p:sp>
        <p:nvSpPr>
          <p:cNvPr id="105474" name="Content Placeholder 2">
            <a:extLst>
              <a:ext uri="{FF2B5EF4-FFF2-40B4-BE49-F238E27FC236}">
                <a16:creationId xmlns:a16="http://schemas.microsoft.com/office/drawing/2014/main" id="{C7A1154A-1385-4272-B713-5FDEFF41B1C4}"/>
              </a:ext>
            </a:extLst>
          </p:cNvPr>
          <p:cNvSpPr>
            <a:spLocks noGrp="1"/>
          </p:cNvSpPr>
          <p:nvPr>
            <p:ph sz="half" idx="1"/>
          </p:nvPr>
        </p:nvSpPr>
        <p:spPr>
          <a:xfrm>
            <a:off x="914400" y="1461052"/>
            <a:ext cx="4855464" cy="4729436"/>
          </a:xfrm>
        </p:spPr>
        <p:txBody>
          <a:bodyPr/>
          <a:lstStyle/>
          <a:p>
            <a:r>
              <a:rPr lang="en-US" altLang="en-US"/>
              <a:t>Gently move the skin back to its normal position.</a:t>
            </a:r>
          </a:p>
          <a:p>
            <a:r>
              <a:rPr lang="en-US" altLang="en-US"/>
              <a:t>Cover with a sterile or clean dressing.</a:t>
            </a:r>
          </a:p>
          <a:p>
            <a:r>
              <a:rPr lang="en-US" altLang="en-US"/>
              <a:t>Control bleeding.</a:t>
            </a:r>
          </a:p>
        </p:txBody>
      </p:sp>
      <p:pic>
        <p:nvPicPr>
          <p:cNvPr id="105475" name="Picture 3" descr="A photo shows a ear with a flap of skin torn and hanging loose, with blood around the spot.&#10;">
            <a:extLst>
              <a:ext uri="{FF2B5EF4-FFF2-40B4-BE49-F238E27FC236}">
                <a16:creationId xmlns:a16="http://schemas.microsoft.com/office/drawing/2014/main" id="{E6B0FD51-7562-45C6-8941-EBBC021E11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1600200"/>
            <a:ext cx="39497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a:extLst>
              <a:ext uri="{FF2B5EF4-FFF2-40B4-BE49-F238E27FC236}">
                <a16:creationId xmlns:a16="http://schemas.microsoft.com/office/drawing/2014/main" id="{91F8ACAB-3EEA-4F3D-A9FE-02289E8F19E6}"/>
              </a:ext>
            </a:extLst>
          </p:cNvPr>
          <p:cNvSpPr txBox="1">
            <a:spLocks noChangeArrowheads="1"/>
          </p:cNvSpPr>
          <p:nvPr/>
        </p:nvSpPr>
        <p:spPr bwMode="auto">
          <a:xfrm>
            <a:off x="6523038" y="5181600"/>
            <a:ext cx="3687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4-13</a:t>
            </a:r>
            <a:r>
              <a:rPr lang="en-US" altLang="en-US" sz="1800"/>
              <a:t> </a:t>
            </a:r>
            <a:r>
              <a:rPr lang="en-IN" altLang="en-US" sz="1800"/>
              <a:t>Avulsion </a:t>
            </a:r>
            <a:endParaRPr lang="en-US" altLang="en-US" sz="1800"/>
          </a:p>
        </p:txBody>
      </p:sp>
      <p:sp>
        <p:nvSpPr>
          <p:cNvPr id="105477" name="TextBox 7">
            <a:extLst>
              <a:ext uri="{FF2B5EF4-FFF2-40B4-BE49-F238E27FC236}">
                <a16:creationId xmlns:a16="http://schemas.microsoft.com/office/drawing/2014/main" id="{2E083FA9-EDC6-4478-921D-43DC3ABEC2F9}"/>
              </a:ext>
            </a:extLst>
          </p:cNvPr>
          <p:cNvSpPr txBox="1">
            <a:spLocks noChangeArrowheads="1"/>
          </p:cNvSpPr>
          <p:nvPr/>
        </p:nvSpPr>
        <p:spPr bwMode="auto">
          <a:xfrm>
            <a:off x="6523038" y="5486400"/>
            <a:ext cx="2903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5690-B7A5-4E7E-B0F9-AF4052B86D36}"/>
              </a:ext>
            </a:extLst>
          </p:cNvPr>
          <p:cNvSpPr>
            <a:spLocks noGrp="1"/>
          </p:cNvSpPr>
          <p:nvPr>
            <p:ph type="title"/>
          </p:nvPr>
        </p:nvSpPr>
        <p:spPr/>
        <p:txBody>
          <a:bodyPr/>
          <a:lstStyle/>
          <a:p>
            <a:r>
              <a:rPr lang="en-US" dirty="0"/>
              <a:t>Head Injuries</a:t>
            </a:r>
          </a:p>
        </p:txBody>
      </p:sp>
      <p:sp>
        <p:nvSpPr>
          <p:cNvPr id="3" name="Content Placeholder 2">
            <a:extLst>
              <a:ext uri="{FF2B5EF4-FFF2-40B4-BE49-F238E27FC236}">
                <a16:creationId xmlns:a16="http://schemas.microsoft.com/office/drawing/2014/main" id="{5EA1819B-D7F7-4548-ADC7-FF89D3C40219}"/>
              </a:ext>
            </a:extLst>
          </p:cNvPr>
          <p:cNvSpPr>
            <a:spLocks noGrp="1"/>
          </p:cNvSpPr>
          <p:nvPr>
            <p:ph idx="1"/>
          </p:nvPr>
        </p:nvSpPr>
        <p:spPr/>
        <p:txBody>
          <a:bodyPr/>
          <a:lstStyle/>
          <a:p>
            <a:r>
              <a:rPr lang="en-US" dirty="0"/>
              <a:t>Suspect a spinal cord injury in a person with a head injury.</a:t>
            </a:r>
          </a:p>
          <a:p>
            <a:r>
              <a:rPr lang="en-US" dirty="0"/>
              <a:t>Head injuries can vary in severity from a small cut or bruise to serious brain injury.</a:t>
            </a:r>
          </a:p>
          <a:p>
            <a:pPr lvl="1"/>
            <a:r>
              <a:rPr lang="en-US" dirty="0"/>
              <a:t>Includes any damage to the scalp, skull, or brain.</a:t>
            </a:r>
          </a:p>
          <a:p>
            <a:endParaRPr lang="en-US" dirty="0"/>
          </a:p>
        </p:txBody>
      </p:sp>
    </p:spTree>
    <p:extLst>
      <p:ext uri="{BB962C8B-B14F-4D97-AF65-F5344CB8AC3E}">
        <p14:creationId xmlns:p14="http://schemas.microsoft.com/office/powerpoint/2010/main" val="142003282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F3819AE-4750-4908-9B23-9C8A6251A791}"/>
              </a:ext>
            </a:extLst>
          </p:cNvPr>
          <p:cNvSpPr>
            <a:spLocks noGrp="1"/>
          </p:cNvSpPr>
          <p:nvPr>
            <p:ph type="title"/>
          </p:nvPr>
        </p:nvSpPr>
        <p:spPr/>
        <p:txBody>
          <a:bodyPr/>
          <a:lstStyle/>
          <a:p>
            <a:pPr eaLnBrk="1" hangingPunct="1"/>
            <a:r>
              <a:rPr lang="en-US" altLang="en-US" dirty="0"/>
              <a:t>Scalp Wound: What to Do </a:t>
            </a:r>
            <a:r>
              <a:rPr lang="en-US" altLang="en-US" sz="2000" dirty="0"/>
              <a:t>(1 of 2)</a:t>
            </a:r>
          </a:p>
        </p:txBody>
      </p:sp>
      <p:sp>
        <p:nvSpPr>
          <p:cNvPr id="109570" name="Content Placeholder 2">
            <a:extLst>
              <a:ext uri="{FF2B5EF4-FFF2-40B4-BE49-F238E27FC236}">
                <a16:creationId xmlns:a16="http://schemas.microsoft.com/office/drawing/2014/main" id="{35EF223F-9783-4227-93B8-63057E0CC53B}"/>
              </a:ext>
            </a:extLst>
          </p:cNvPr>
          <p:cNvSpPr>
            <a:spLocks noGrp="1"/>
          </p:cNvSpPr>
          <p:nvPr>
            <p:ph idx="1"/>
          </p:nvPr>
        </p:nvSpPr>
        <p:spPr>
          <a:xfrm>
            <a:off x="925513" y="1524000"/>
            <a:ext cx="10287000" cy="4699000"/>
          </a:xfrm>
        </p:spPr>
        <p:txBody>
          <a:bodyPr/>
          <a:lstStyle/>
          <a:p>
            <a:pPr eaLnBrk="1" hangingPunct="1"/>
            <a:r>
              <a:rPr lang="en-US" altLang="en-US" dirty="0"/>
              <a:t>Control bleeding by pressing on wound.</a:t>
            </a:r>
          </a:p>
          <a:p>
            <a:pPr lvl="1" eaLnBrk="1" hangingPunct="1"/>
            <a:r>
              <a:rPr lang="en-US" altLang="en-US" dirty="0"/>
              <a:t>Replace any skin flap to its original position and apply pressure.</a:t>
            </a:r>
          </a:p>
          <a:p>
            <a:pPr lvl="1" eaLnBrk="1" hangingPunct="1"/>
            <a:r>
              <a:rPr lang="en-US" altLang="en-US" dirty="0"/>
              <a:t>Another option is applying an ice pack or instant cold pack to control bleeding.</a:t>
            </a:r>
          </a:p>
          <a:p>
            <a:pPr eaLnBrk="1" hangingPunct="1"/>
            <a:r>
              <a:rPr lang="en-US" altLang="en-US" dirty="0"/>
              <a:t>Press on the edges of the wound to help control bleeding.</a:t>
            </a:r>
          </a:p>
          <a:p>
            <a:pPr lvl="1" eaLnBrk="1" hangingPunct="1"/>
            <a:r>
              <a:rPr lang="en-US" altLang="en-US" dirty="0"/>
              <a:t>If you suspect a skull fracture, </a:t>
            </a:r>
            <a:r>
              <a:rPr lang="en-US" altLang="en-US" b="1" dirty="0"/>
              <a:t>DO NOT </a:t>
            </a:r>
            <a:r>
              <a:rPr lang="en-US" altLang="en-US" dirty="0"/>
              <a:t>apply excessive pressure.</a:t>
            </a:r>
          </a:p>
          <a:p>
            <a:pPr lvl="1" eaLnBrk="1" hangingPunct="1"/>
            <a:r>
              <a:rPr lang="en-US" altLang="en-US" dirty="0"/>
              <a:t>This may push bone pieces into the brain.</a:t>
            </a:r>
          </a:p>
          <a:p>
            <a:pPr eaLnBrk="1" hangingPunct="1"/>
            <a:r>
              <a:rPr lang="en-US" altLang="en-US" dirty="0"/>
              <a:t>Apply a dry, sterile or clean dressing.</a:t>
            </a:r>
          </a:p>
          <a:p>
            <a:pPr eaLnBrk="1" hangingPunct="1"/>
            <a:r>
              <a:rPr lang="en-US" altLang="en-US" dirty="0"/>
              <a:t>Keep the head and shoulders raised if no spinal injury is suspected.</a:t>
            </a: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6347D1D0-E93B-4DF3-8224-9348DFF51A07}"/>
              </a:ext>
            </a:extLst>
          </p:cNvPr>
          <p:cNvSpPr>
            <a:spLocks noGrp="1"/>
          </p:cNvSpPr>
          <p:nvPr>
            <p:ph type="title"/>
          </p:nvPr>
        </p:nvSpPr>
        <p:spPr/>
        <p:txBody>
          <a:bodyPr/>
          <a:lstStyle/>
          <a:p>
            <a:pPr eaLnBrk="1" hangingPunct="1"/>
            <a:r>
              <a:rPr lang="en-US" altLang="en-US" dirty="0"/>
              <a:t>Scalp Wound: What to Do </a:t>
            </a:r>
            <a:r>
              <a:rPr lang="en-US" altLang="en-US" sz="2000" dirty="0"/>
              <a:t>(2 of 2)</a:t>
            </a:r>
            <a:endParaRPr lang="en-US" altLang="en-US" dirty="0"/>
          </a:p>
        </p:txBody>
      </p:sp>
      <p:sp>
        <p:nvSpPr>
          <p:cNvPr id="111618" name="Content Placeholder 2">
            <a:extLst>
              <a:ext uri="{FF2B5EF4-FFF2-40B4-BE49-F238E27FC236}">
                <a16:creationId xmlns:a16="http://schemas.microsoft.com/office/drawing/2014/main" id="{673B8CE0-50F7-479F-AF37-547C7628A417}"/>
              </a:ext>
            </a:extLst>
          </p:cNvPr>
          <p:cNvSpPr>
            <a:spLocks noGrp="1"/>
          </p:cNvSpPr>
          <p:nvPr>
            <p:ph idx="1"/>
          </p:nvPr>
        </p:nvSpPr>
        <p:spPr>
          <a:xfrm>
            <a:off x="925513" y="1524000"/>
            <a:ext cx="10287000" cy="4699000"/>
          </a:xfrm>
        </p:spPr>
        <p:txBody>
          <a:bodyPr/>
          <a:lstStyle/>
          <a:p>
            <a:pPr eaLnBrk="1" hangingPunct="1"/>
            <a:r>
              <a:rPr lang="en-US" altLang="en-US" dirty="0">
                <a:ea typeface="ＭＳ Ｐゴシック" panose="020B0600070205080204" pitchFamily="34" charset="-128"/>
              </a:rPr>
              <a:t>If bleeding continues, </a:t>
            </a:r>
            <a:r>
              <a:rPr lang="en-US" altLang="en-US" b="1" dirty="0">
                <a:ea typeface="ＭＳ Ｐゴシック" panose="020B0600070205080204" pitchFamily="34" charset="-128"/>
              </a:rPr>
              <a:t>DO NOT </a:t>
            </a:r>
            <a:r>
              <a:rPr lang="en-US" altLang="en-US" dirty="0">
                <a:ea typeface="ＭＳ Ｐゴシック" panose="020B0600070205080204" pitchFamily="34" charset="-128"/>
              </a:rPr>
              <a:t>remove the first blood-soaked dressing; instead, add another dressing over it.</a:t>
            </a:r>
          </a:p>
          <a:p>
            <a:pPr eaLnBrk="1" hangingPunct="1"/>
            <a:r>
              <a:rPr lang="en-US" altLang="en-US" dirty="0">
                <a:ea typeface="ＭＳ Ｐゴシック" panose="020B0600070205080204" pitchFamily="34" charset="-128"/>
              </a:rPr>
              <a:t>Call 9-1-1 if:</a:t>
            </a:r>
          </a:p>
          <a:p>
            <a:pPr lvl="1" eaLnBrk="1" hangingPunct="1"/>
            <a:r>
              <a:rPr lang="en-US" altLang="en-US" dirty="0">
                <a:ea typeface="ＭＳ Ｐゴシック" panose="020B0600070205080204" pitchFamily="34" charset="-128"/>
              </a:rPr>
              <a:t>The wound is extensive.</a:t>
            </a:r>
          </a:p>
          <a:p>
            <a:pPr lvl="1" eaLnBrk="1" hangingPunct="1"/>
            <a:r>
              <a:rPr lang="en-US" altLang="en-US" dirty="0">
                <a:ea typeface="ＭＳ Ｐゴシック" panose="020B0600070205080204" pitchFamily="34" charset="-128"/>
              </a:rPr>
              <a:t>There is significant facial damage.</a:t>
            </a:r>
          </a:p>
          <a:p>
            <a:pPr lvl="1" eaLnBrk="1" hangingPunct="1"/>
            <a:r>
              <a:rPr lang="en-US" altLang="en-US" dirty="0">
                <a:ea typeface="ＭＳ Ｐゴシック" panose="020B0600070205080204" pitchFamily="34" charset="-128"/>
              </a:rPr>
              <a:t>Signs of concussion occur (eg, nausea and vomiting, headache, drowsiness).</a:t>
            </a: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AA00-5122-47D0-B00D-9104BB67BE00}"/>
              </a:ext>
            </a:extLst>
          </p:cNvPr>
          <p:cNvSpPr>
            <a:spLocks noGrp="1"/>
          </p:cNvSpPr>
          <p:nvPr>
            <p:ph type="title"/>
          </p:nvPr>
        </p:nvSpPr>
        <p:spPr/>
        <p:txBody>
          <a:bodyPr/>
          <a:lstStyle/>
          <a:p>
            <a:r>
              <a:rPr lang="en-US" dirty="0"/>
              <a:t>Bleeding Control: Bandages and Dressings</a:t>
            </a:r>
          </a:p>
        </p:txBody>
      </p:sp>
      <p:sp>
        <p:nvSpPr>
          <p:cNvPr id="3" name="Content Placeholder 2">
            <a:extLst>
              <a:ext uri="{FF2B5EF4-FFF2-40B4-BE49-F238E27FC236}">
                <a16:creationId xmlns:a16="http://schemas.microsoft.com/office/drawing/2014/main" id="{FCBF4EAE-7357-4EA6-83F0-D8DD3CE99A62}"/>
              </a:ext>
            </a:extLst>
          </p:cNvPr>
          <p:cNvSpPr>
            <a:spLocks noGrp="1"/>
          </p:cNvSpPr>
          <p:nvPr>
            <p:ph sz="half" idx="1"/>
          </p:nvPr>
        </p:nvSpPr>
        <p:spPr/>
        <p:txBody>
          <a:bodyPr/>
          <a:lstStyle/>
          <a:p>
            <a:r>
              <a:rPr lang="en-US" dirty="0"/>
              <a:t>Use dressings and bandages to control non-life-threatening bleeding.</a:t>
            </a:r>
          </a:p>
          <a:p>
            <a:pPr lvl="1"/>
            <a:r>
              <a:rPr lang="en-US" dirty="0"/>
              <a:t>A </a:t>
            </a:r>
            <a:r>
              <a:rPr lang="en-US" i="1" dirty="0"/>
              <a:t>dressing </a:t>
            </a:r>
            <a:r>
              <a:rPr lang="en-US" dirty="0"/>
              <a:t>directly touches and covers an open wound.</a:t>
            </a:r>
          </a:p>
          <a:p>
            <a:pPr lvl="1"/>
            <a:r>
              <a:rPr lang="en-US" dirty="0"/>
              <a:t>A </a:t>
            </a:r>
            <a:r>
              <a:rPr lang="en-US" i="1" dirty="0"/>
              <a:t>bandage </a:t>
            </a:r>
            <a:r>
              <a:rPr lang="en-US" dirty="0"/>
              <a:t>holds a dressing in place.</a:t>
            </a:r>
          </a:p>
          <a:p>
            <a:r>
              <a:rPr lang="en-US" dirty="0"/>
              <a:t>Use a tourniquet to control massive bleeding (hemorrhage).</a:t>
            </a:r>
          </a:p>
        </p:txBody>
      </p:sp>
      <p:pic>
        <p:nvPicPr>
          <p:cNvPr id="6" name="Picture 5">
            <a:extLst>
              <a:ext uri="{FF2B5EF4-FFF2-40B4-BE49-F238E27FC236}">
                <a16:creationId xmlns:a16="http://schemas.microsoft.com/office/drawing/2014/main" id="{4DBDAE41-2C44-4166-ACB8-89D29AB3BA7B}"/>
              </a:ext>
            </a:extLst>
          </p:cNvPr>
          <p:cNvPicPr>
            <a:picLocks noChangeAspect="1"/>
          </p:cNvPicPr>
          <p:nvPr/>
        </p:nvPicPr>
        <p:blipFill>
          <a:blip r:embed="rId2"/>
          <a:stretch>
            <a:fillRect/>
          </a:stretch>
        </p:blipFill>
        <p:spPr>
          <a:xfrm>
            <a:off x="6781800" y="1600200"/>
            <a:ext cx="3974606" cy="2649737"/>
          </a:xfrm>
          <a:prstGeom prst="rect">
            <a:avLst/>
          </a:prstGeom>
        </p:spPr>
      </p:pic>
      <p:sp>
        <p:nvSpPr>
          <p:cNvPr id="7" name="TextBox 4">
            <a:extLst>
              <a:ext uri="{FF2B5EF4-FFF2-40B4-BE49-F238E27FC236}">
                <a16:creationId xmlns:a16="http://schemas.microsoft.com/office/drawing/2014/main" id="{5F215B25-85B4-498A-879F-2C7B86F697E4}"/>
              </a:ext>
            </a:extLst>
          </p:cNvPr>
          <p:cNvSpPr txBox="1">
            <a:spLocks noChangeArrowheads="1"/>
          </p:cNvSpPr>
          <p:nvPr/>
        </p:nvSpPr>
        <p:spPr bwMode="auto">
          <a:xfrm>
            <a:off x="6781800" y="4249937"/>
            <a:ext cx="387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4-1: </a:t>
            </a:r>
            <a:r>
              <a:rPr lang="en-IN" altLang="en-US" sz="1800" dirty="0"/>
              <a:t>Dressing.</a:t>
            </a:r>
            <a:endParaRPr lang="en-US" altLang="en-US" sz="1800" dirty="0"/>
          </a:p>
        </p:txBody>
      </p:sp>
      <p:sp>
        <p:nvSpPr>
          <p:cNvPr id="8" name="TextBox 5">
            <a:extLst>
              <a:ext uri="{FF2B5EF4-FFF2-40B4-BE49-F238E27FC236}">
                <a16:creationId xmlns:a16="http://schemas.microsoft.com/office/drawing/2014/main" id="{656EB359-EE88-4854-A188-1323385F4358}"/>
              </a:ext>
            </a:extLst>
          </p:cNvPr>
          <p:cNvSpPr txBox="1">
            <a:spLocks noChangeArrowheads="1"/>
          </p:cNvSpPr>
          <p:nvPr/>
        </p:nvSpPr>
        <p:spPr bwMode="auto">
          <a:xfrm>
            <a:off x="6785811" y="460474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15539502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0C3F-BB3C-4BED-8FC3-C73AD8377981}"/>
              </a:ext>
            </a:extLst>
          </p:cNvPr>
          <p:cNvSpPr>
            <a:spLocks noGrp="1"/>
          </p:cNvSpPr>
          <p:nvPr>
            <p:ph type="title"/>
          </p:nvPr>
        </p:nvSpPr>
        <p:spPr/>
        <p:txBody>
          <a:bodyPr/>
          <a:lstStyle/>
          <a:p>
            <a:r>
              <a:rPr lang="en-US" dirty="0"/>
              <a:t>Skull Fracture: What to Look For</a:t>
            </a:r>
          </a:p>
        </p:txBody>
      </p:sp>
      <p:sp>
        <p:nvSpPr>
          <p:cNvPr id="4" name="Content Placeholder 3">
            <a:extLst>
              <a:ext uri="{FF2B5EF4-FFF2-40B4-BE49-F238E27FC236}">
                <a16:creationId xmlns:a16="http://schemas.microsoft.com/office/drawing/2014/main" id="{FEBFABA3-D416-4853-A7B3-1C90D7D2D02A}"/>
              </a:ext>
            </a:extLst>
          </p:cNvPr>
          <p:cNvSpPr>
            <a:spLocks noGrp="1"/>
          </p:cNvSpPr>
          <p:nvPr>
            <p:ph sz="half" idx="1"/>
          </p:nvPr>
        </p:nvSpPr>
        <p:spPr/>
        <p:txBody>
          <a:bodyPr/>
          <a:lstStyle/>
          <a:p>
            <a:r>
              <a:rPr lang="en-US" dirty="0"/>
              <a:t>Pain </a:t>
            </a:r>
          </a:p>
          <a:p>
            <a:r>
              <a:rPr lang="en-US" dirty="0"/>
              <a:t>Skull deformity </a:t>
            </a:r>
          </a:p>
          <a:p>
            <a:r>
              <a:rPr lang="en-US" dirty="0"/>
              <a:t>Bleeding from an ear or the nose </a:t>
            </a:r>
          </a:p>
          <a:p>
            <a:r>
              <a:rPr lang="en-US" dirty="0"/>
              <a:t>Leakage of clear, watery fluid from an ear or the nose </a:t>
            </a:r>
          </a:p>
          <a:p>
            <a:endParaRPr lang="en-US" dirty="0"/>
          </a:p>
        </p:txBody>
      </p:sp>
      <p:sp>
        <p:nvSpPr>
          <p:cNvPr id="5" name="Content Placeholder 4">
            <a:extLst>
              <a:ext uri="{FF2B5EF4-FFF2-40B4-BE49-F238E27FC236}">
                <a16:creationId xmlns:a16="http://schemas.microsoft.com/office/drawing/2014/main" id="{081AFCB1-B1E2-4282-B451-10AAEA891019}"/>
              </a:ext>
            </a:extLst>
          </p:cNvPr>
          <p:cNvSpPr>
            <a:spLocks noGrp="1"/>
          </p:cNvSpPr>
          <p:nvPr>
            <p:ph sz="half" idx="2"/>
          </p:nvPr>
        </p:nvSpPr>
        <p:spPr/>
        <p:txBody>
          <a:bodyPr/>
          <a:lstStyle/>
          <a:p>
            <a:r>
              <a:rPr lang="en-US" dirty="0"/>
              <a:t>Discoloration around the eyes or behind the ears that appears several hours after the injury</a:t>
            </a:r>
          </a:p>
          <a:p>
            <a:r>
              <a:rPr lang="en-US" dirty="0"/>
              <a:t>Unequal-sized pupils of the eye </a:t>
            </a:r>
          </a:p>
          <a:p>
            <a:r>
              <a:rPr lang="en-US" dirty="0"/>
              <a:t>Heavy scalp bleeding (skull and/or brain tissue may be exposed) </a:t>
            </a:r>
          </a:p>
          <a:p>
            <a:r>
              <a:rPr lang="en-US" dirty="0"/>
              <a:t>Penetrating or impaled object </a:t>
            </a:r>
          </a:p>
          <a:p>
            <a:endParaRPr lang="en-US" dirty="0"/>
          </a:p>
        </p:txBody>
      </p:sp>
    </p:spTree>
    <p:extLst>
      <p:ext uri="{BB962C8B-B14F-4D97-AF65-F5344CB8AC3E}">
        <p14:creationId xmlns:p14="http://schemas.microsoft.com/office/powerpoint/2010/main" val="287453628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04091FAC-9622-42BF-9B4B-B6062A2D1EE3}"/>
              </a:ext>
            </a:extLst>
          </p:cNvPr>
          <p:cNvSpPr>
            <a:spLocks noGrp="1"/>
          </p:cNvSpPr>
          <p:nvPr>
            <p:ph type="title"/>
          </p:nvPr>
        </p:nvSpPr>
        <p:spPr/>
        <p:txBody>
          <a:bodyPr/>
          <a:lstStyle/>
          <a:p>
            <a:pPr eaLnBrk="1" hangingPunct="1"/>
            <a:r>
              <a:rPr lang="en-US" altLang="en-US" dirty="0"/>
              <a:t>Skull Fracture: What to Do </a:t>
            </a:r>
            <a:r>
              <a:rPr lang="en-US" altLang="en-US" sz="2000" dirty="0"/>
              <a:t>(1 of 2)</a:t>
            </a:r>
            <a:endParaRPr lang="en-US" altLang="en-US" dirty="0"/>
          </a:p>
        </p:txBody>
      </p:sp>
      <p:sp>
        <p:nvSpPr>
          <p:cNvPr id="113666" name="Content Placeholder 2">
            <a:extLst>
              <a:ext uri="{FF2B5EF4-FFF2-40B4-BE49-F238E27FC236}">
                <a16:creationId xmlns:a16="http://schemas.microsoft.com/office/drawing/2014/main" id="{8DC48A10-6299-4A31-97A1-ED185D5E0A23}"/>
              </a:ext>
            </a:extLst>
          </p:cNvPr>
          <p:cNvSpPr>
            <a:spLocks noGrp="1"/>
          </p:cNvSpPr>
          <p:nvPr>
            <p:ph sz="half" idx="1"/>
          </p:nvPr>
        </p:nvSpPr>
        <p:spPr>
          <a:xfrm>
            <a:off x="914400" y="1524000"/>
            <a:ext cx="7924800" cy="4525963"/>
          </a:xfrm>
        </p:spPr>
        <p:txBody>
          <a:bodyPr/>
          <a:lstStyle/>
          <a:p>
            <a:pPr eaLnBrk="1" hangingPunct="1"/>
            <a:r>
              <a:rPr lang="en-US" altLang="en-US" sz="2600" dirty="0"/>
              <a:t>Apply a sterile or clean dressing over the wound and hold it in place with gentle pressure. </a:t>
            </a:r>
          </a:p>
          <a:p>
            <a:pPr eaLnBrk="1" hangingPunct="1"/>
            <a:r>
              <a:rPr lang="en-US" altLang="en-US" sz="2600" dirty="0"/>
              <a:t>Control bleeding by pressing on the edges of the wound and gently on the center of it to avoid pressing bone pieces into the brain. A doughnut-shaped pad is useful in applying pressure around the edges of a suspected skull fracture.</a:t>
            </a:r>
          </a:p>
          <a:p>
            <a:pPr eaLnBrk="1" hangingPunct="1"/>
            <a:r>
              <a:rPr lang="en-US" altLang="en-US" sz="2600" dirty="0"/>
              <a:t>Call 9-1-1.</a:t>
            </a: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F7027064-EF6E-4221-A2C7-2A8DCF367F53}"/>
              </a:ext>
            </a:extLst>
          </p:cNvPr>
          <p:cNvSpPr>
            <a:spLocks noGrp="1"/>
          </p:cNvSpPr>
          <p:nvPr>
            <p:ph type="title"/>
          </p:nvPr>
        </p:nvSpPr>
        <p:spPr/>
        <p:txBody>
          <a:bodyPr/>
          <a:lstStyle/>
          <a:p>
            <a:pPr eaLnBrk="1" hangingPunct="1"/>
            <a:r>
              <a:rPr lang="en-US" altLang="en-US" dirty="0"/>
              <a:t>Skull Fracture: What to Do </a:t>
            </a:r>
            <a:r>
              <a:rPr lang="en-US" altLang="en-US" sz="2000" dirty="0"/>
              <a:t>(2 of 2)</a:t>
            </a:r>
            <a:endParaRPr lang="en-US" altLang="en-US" dirty="0"/>
          </a:p>
        </p:txBody>
      </p:sp>
      <p:sp>
        <p:nvSpPr>
          <p:cNvPr id="115714" name="Content Placeholder 2">
            <a:extLst>
              <a:ext uri="{FF2B5EF4-FFF2-40B4-BE49-F238E27FC236}">
                <a16:creationId xmlns:a16="http://schemas.microsoft.com/office/drawing/2014/main" id="{9F922E54-B0D5-4702-8DD5-542CBB2FCAA5}"/>
              </a:ext>
            </a:extLst>
          </p:cNvPr>
          <p:cNvSpPr>
            <a:spLocks noGrp="1"/>
          </p:cNvSpPr>
          <p:nvPr>
            <p:ph sz="half" idx="1"/>
          </p:nvPr>
        </p:nvSpPr>
        <p:spPr>
          <a:xfrm>
            <a:off x="914400" y="1524000"/>
            <a:ext cx="7924800" cy="4525963"/>
          </a:xfrm>
        </p:spPr>
        <p:txBody>
          <a:bodyPr/>
          <a:lstStyle/>
          <a:p>
            <a:pPr eaLnBrk="1" hangingPunct="1"/>
            <a:r>
              <a:rPr lang="en-US" altLang="en-US" sz="2600" dirty="0">
                <a:ea typeface="ＭＳ Ｐゴシック" panose="020B0600070205080204" pitchFamily="34" charset="-128"/>
              </a:rPr>
              <a:t>Cautions:</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move the head, neck, or spine.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clean the wound.</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remove an embedded object.</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stop blood or clear fluid that is draining from an ear or the nose.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press on the fractured area.</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Look For</a:t>
            </a:r>
          </a:p>
        </p:txBody>
      </p:sp>
      <p:sp>
        <p:nvSpPr>
          <p:cNvPr id="3" name="Content Placeholder 2">
            <a:extLst>
              <a:ext uri="{FF2B5EF4-FFF2-40B4-BE49-F238E27FC236}">
                <a16:creationId xmlns:a16="http://schemas.microsoft.com/office/drawing/2014/main" id="{CFB879B6-E559-46FF-A0C4-E31E4CB9904D}"/>
              </a:ext>
            </a:extLst>
          </p:cNvPr>
          <p:cNvSpPr>
            <a:spLocks noGrp="1"/>
          </p:cNvSpPr>
          <p:nvPr>
            <p:ph idx="1"/>
          </p:nvPr>
        </p:nvSpPr>
        <p:spPr/>
        <p:txBody>
          <a:bodyPr/>
          <a:lstStyle/>
          <a:p>
            <a:r>
              <a:rPr lang="en-US" dirty="0"/>
              <a:t>A concussion is considered a mild traumatic brain injury and is caused by a bump, blow, or jolt to the head that can change the way the brain normally works.</a:t>
            </a:r>
          </a:p>
          <a:p>
            <a:r>
              <a:rPr lang="en-US" dirty="0"/>
              <a:t>Recognition of a concussion is difficult.</a:t>
            </a:r>
          </a:p>
          <a:p>
            <a:r>
              <a:rPr lang="en-US" dirty="0"/>
              <a:t>Signs of concussion or mild traumatic brain injury, which may worsen over minutes or hours include:</a:t>
            </a:r>
          </a:p>
          <a:p>
            <a:pPr lvl="1"/>
            <a:r>
              <a:rPr lang="en-US" dirty="0"/>
              <a:t>Thinking/remembering symptoms</a:t>
            </a:r>
          </a:p>
          <a:p>
            <a:pPr lvl="1"/>
            <a:r>
              <a:rPr lang="en-US" dirty="0"/>
              <a:t>Physical symptoms</a:t>
            </a:r>
          </a:p>
          <a:p>
            <a:pPr lvl="1"/>
            <a:r>
              <a:rPr lang="en-US" dirty="0"/>
              <a:t>Emotional/mood symptoms</a:t>
            </a:r>
          </a:p>
          <a:p>
            <a:pPr lvl="1"/>
            <a:r>
              <a:rPr lang="en-US" dirty="0"/>
              <a:t>Sleep disturbance symptoms</a:t>
            </a:r>
          </a:p>
          <a:p>
            <a:endParaRPr lang="en-US" dirty="0"/>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Do </a:t>
            </a:r>
            <a:r>
              <a:rPr lang="en-US" altLang="en-US" sz="2000" dirty="0"/>
              <a:t>(1 of 3)</a:t>
            </a:r>
            <a:endParaRPr lang="en-US" altLang="en-US" dirty="0"/>
          </a:p>
        </p:txBody>
      </p:sp>
      <p:sp>
        <p:nvSpPr>
          <p:cNvPr id="117762" name="Content Placeholder 2">
            <a:extLst>
              <a:ext uri="{FF2B5EF4-FFF2-40B4-BE49-F238E27FC236}">
                <a16:creationId xmlns:a16="http://schemas.microsoft.com/office/drawing/2014/main" id="{CF40E1F5-E93A-4E72-BCF4-5F5491C55ADA}"/>
              </a:ext>
            </a:extLst>
          </p:cNvPr>
          <p:cNvSpPr>
            <a:spLocks noGrp="1"/>
          </p:cNvSpPr>
          <p:nvPr>
            <p:ph idx="1"/>
          </p:nvPr>
        </p:nvSpPr>
        <p:spPr>
          <a:xfrm>
            <a:off x="914400" y="1524000"/>
            <a:ext cx="10287000" cy="4699000"/>
          </a:xfrm>
        </p:spPr>
        <p:txBody>
          <a:bodyPr/>
          <a:lstStyle/>
          <a:p>
            <a:pPr eaLnBrk="1" hangingPunct="1"/>
            <a:r>
              <a:rPr lang="en-US" altLang="en-US" dirty="0"/>
              <a:t>If unresponsive, check for breathing.</a:t>
            </a:r>
          </a:p>
          <a:p>
            <a:pPr eaLnBrk="1" hangingPunct="1"/>
            <a:r>
              <a:rPr lang="en-US" altLang="en-US" dirty="0"/>
              <a:t>If breathing is absent, call 9-1-1 and give cardiopulmonary resuscitation (CPR). </a:t>
            </a:r>
          </a:p>
          <a:p>
            <a:pPr eaLnBrk="1" hangingPunct="1"/>
            <a:r>
              <a:rPr lang="en-US" altLang="en-US" dirty="0"/>
              <a:t>If a neck injury is suspected, or if the person is unresponsive:</a:t>
            </a:r>
          </a:p>
          <a:p>
            <a:pPr lvl="1" eaLnBrk="1" hangingPunct="1"/>
            <a:r>
              <a:rPr lang="en-US" altLang="en-US" b="1" dirty="0"/>
              <a:t>DO NOT </a:t>
            </a:r>
            <a:r>
              <a:rPr lang="en-US" altLang="en-US" dirty="0"/>
              <a:t>move the head, neck, or spine.</a:t>
            </a:r>
          </a:p>
          <a:p>
            <a:pPr lvl="1" eaLnBrk="1" hangingPunct="1"/>
            <a:r>
              <a:rPr lang="en-US" altLang="en-US" dirty="0"/>
              <a:t>Tell the person to remain as still as possible.</a:t>
            </a:r>
          </a:p>
          <a:p>
            <a:pPr lvl="1" eaLnBrk="1" hangingPunct="1"/>
            <a:r>
              <a:rPr lang="en-US" altLang="en-US" dirty="0"/>
              <a:t>Call 9-1-1.</a:t>
            </a:r>
          </a:p>
        </p:txBody>
      </p:sp>
    </p:spTree>
    <p:extLst>
      <p:ext uri="{BB962C8B-B14F-4D97-AF65-F5344CB8AC3E}">
        <p14:creationId xmlns:p14="http://schemas.microsoft.com/office/powerpoint/2010/main" val="149939536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F367-DA21-43B5-AF5F-FE4DCDE749C4}"/>
              </a:ext>
            </a:extLst>
          </p:cNvPr>
          <p:cNvSpPr>
            <a:spLocks noGrp="1"/>
          </p:cNvSpPr>
          <p:nvPr>
            <p:ph type="title"/>
          </p:nvPr>
        </p:nvSpPr>
        <p:spPr/>
        <p:txBody>
          <a:bodyPr/>
          <a:lstStyle/>
          <a:p>
            <a:r>
              <a:rPr lang="en-US" altLang="en-US" dirty="0"/>
              <a:t>Brain Injury (Concussion):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CD8CC2E6-642F-40B3-A735-99FBAB407674}"/>
              </a:ext>
            </a:extLst>
          </p:cNvPr>
          <p:cNvSpPr>
            <a:spLocks noGrp="1"/>
          </p:cNvSpPr>
          <p:nvPr>
            <p:ph sz="half" idx="1"/>
          </p:nvPr>
        </p:nvSpPr>
        <p:spPr/>
        <p:txBody>
          <a:bodyPr/>
          <a:lstStyle/>
          <a:p>
            <a:r>
              <a:rPr lang="en-US" dirty="0"/>
              <a:t>Seek professional medical care as soon as possible if the person:</a:t>
            </a:r>
          </a:p>
          <a:p>
            <a:pPr lvl="1"/>
            <a:r>
              <a:rPr lang="en-US" dirty="0"/>
              <a:t>Looks very drowsy or cannot be awakened</a:t>
            </a:r>
          </a:p>
          <a:p>
            <a:pPr lvl="1"/>
            <a:r>
              <a:rPr lang="en-US" dirty="0"/>
              <a:t>Has one pupil (the black part in the middle of the eye) that is larger than the other</a:t>
            </a:r>
          </a:p>
          <a:p>
            <a:pPr lvl="1"/>
            <a:r>
              <a:rPr lang="en-US" dirty="0"/>
              <a:t>Has a seizure</a:t>
            </a:r>
          </a:p>
          <a:p>
            <a:pPr lvl="1"/>
            <a:r>
              <a:rPr lang="en-US" dirty="0"/>
              <a:t>Cannot recognize people or places</a:t>
            </a:r>
          </a:p>
        </p:txBody>
      </p:sp>
      <p:sp>
        <p:nvSpPr>
          <p:cNvPr id="4" name="Content Placeholder 3">
            <a:extLst>
              <a:ext uri="{FF2B5EF4-FFF2-40B4-BE49-F238E27FC236}">
                <a16:creationId xmlns:a16="http://schemas.microsoft.com/office/drawing/2014/main" id="{12F8FD21-12B4-4011-87A4-59E62F3A5DF3}"/>
              </a:ext>
            </a:extLst>
          </p:cNvPr>
          <p:cNvSpPr>
            <a:spLocks noGrp="1"/>
          </p:cNvSpPr>
          <p:nvPr>
            <p:ph sz="half" idx="2"/>
          </p:nvPr>
        </p:nvSpPr>
        <p:spPr/>
        <p:txBody>
          <a:bodyPr/>
          <a:lstStyle/>
          <a:p>
            <a:pPr lvl="1"/>
            <a:endParaRPr lang="en-US" dirty="0"/>
          </a:p>
          <a:p>
            <a:pPr lvl="1"/>
            <a:r>
              <a:rPr lang="en-US" dirty="0"/>
              <a:t>Becomes more and more confused, restless, or agitated</a:t>
            </a:r>
          </a:p>
          <a:p>
            <a:pPr lvl="1"/>
            <a:r>
              <a:rPr lang="en-US" dirty="0"/>
              <a:t>Exhibits unusual behavior</a:t>
            </a:r>
          </a:p>
          <a:p>
            <a:pPr lvl="1"/>
            <a:r>
              <a:rPr lang="en-US" dirty="0"/>
              <a:t>Becomes unresponsive</a:t>
            </a:r>
          </a:p>
          <a:p>
            <a:pPr lvl="1"/>
            <a:r>
              <a:rPr lang="en-US" dirty="0"/>
              <a:t>Has a headache that gets worse and/or does not go away</a:t>
            </a:r>
          </a:p>
          <a:p>
            <a:pPr lvl="1"/>
            <a:r>
              <a:rPr lang="en-US" dirty="0"/>
              <a:t>Has repeated vomiting or nausea</a:t>
            </a:r>
          </a:p>
          <a:p>
            <a:pPr lvl="1"/>
            <a:r>
              <a:rPr lang="en-US" dirty="0"/>
              <a:t>Has slurred speech</a:t>
            </a:r>
          </a:p>
        </p:txBody>
      </p:sp>
    </p:spTree>
    <p:extLst>
      <p:ext uri="{BB962C8B-B14F-4D97-AF65-F5344CB8AC3E}">
        <p14:creationId xmlns:p14="http://schemas.microsoft.com/office/powerpoint/2010/main" val="3631591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C366188A-8AC4-4853-914A-5EB31D3DACCB}"/>
              </a:ext>
            </a:extLst>
          </p:cNvPr>
          <p:cNvSpPr>
            <a:spLocks noGrp="1"/>
          </p:cNvSpPr>
          <p:nvPr>
            <p:ph type="title"/>
          </p:nvPr>
        </p:nvSpPr>
        <p:spPr>
          <a:xfrm>
            <a:off x="0" y="120650"/>
            <a:ext cx="12192000" cy="1001713"/>
          </a:xfrm>
        </p:spPr>
        <p:txBody>
          <a:bodyPr/>
          <a:lstStyle/>
          <a:p>
            <a:r>
              <a:rPr lang="en-US" altLang="en-US" dirty="0"/>
              <a:t>Brain Injury (Concussion): What to Do </a:t>
            </a:r>
            <a:r>
              <a:rPr lang="en-US" altLang="en-US" sz="2000" dirty="0"/>
              <a:t>(3 of 3)</a:t>
            </a:r>
          </a:p>
        </p:txBody>
      </p:sp>
      <p:sp>
        <p:nvSpPr>
          <p:cNvPr id="121858" name="Content Placeholder 2">
            <a:extLst>
              <a:ext uri="{FF2B5EF4-FFF2-40B4-BE49-F238E27FC236}">
                <a16:creationId xmlns:a16="http://schemas.microsoft.com/office/drawing/2014/main" id="{4FAF9DB6-99EC-48A7-B2CC-A42784962BE3}"/>
              </a:ext>
            </a:extLst>
          </p:cNvPr>
          <p:cNvSpPr>
            <a:spLocks noGrp="1"/>
          </p:cNvSpPr>
          <p:nvPr>
            <p:ph idx="1"/>
          </p:nvPr>
        </p:nvSpPr>
        <p:spPr>
          <a:xfrm>
            <a:off x="925513" y="1371600"/>
            <a:ext cx="10287000" cy="4699000"/>
          </a:xfrm>
        </p:spPr>
        <p:txBody>
          <a:bodyPr/>
          <a:lstStyle/>
          <a:p>
            <a:r>
              <a:rPr lang="en-US" altLang="en-US" dirty="0"/>
              <a:t>Following the injury, the person should:</a:t>
            </a:r>
          </a:p>
          <a:p>
            <a:pPr lvl="1"/>
            <a:r>
              <a:rPr lang="en-US" altLang="en-US" dirty="0"/>
              <a:t>Get plenty of sleep at night and rest during the day.</a:t>
            </a:r>
          </a:p>
          <a:p>
            <a:pPr lvl="1"/>
            <a:r>
              <a:rPr lang="en-US" altLang="en-US" dirty="0"/>
              <a:t>Avoid visual and sensory stimuli (eg, video games and loud music).</a:t>
            </a:r>
          </a:p>
          <a:p>
            <a:pPr lvl="1"/>
            <a:r>
              <a:rPr lang="en-US" altLang="en-US" dirty="0"/>
              <a:t>Ease into normal activities slowly, not all at once.</a:t>
            </a:r>
          </a:p>
          <a:p>
            <a:pPr lvl="1"/>
            <a:r>
              <a:rPr lang="en-US" altLang="en-US" dirty="0"/>
              <a:t>Avoid strenuous physical activities that increase the heart rate or require a lot of concentration.</a:t>
            </a:r>
          </a:p>
          <a:p>
            <a:pPr lvl="1"/>
            <a:r>
              <a:rPr lang="en-US" altLang="en-US" dirty="0"/>
              <a:t>Avoid driving, cycling, operating machinery, or playing sports until assessed by a health care provider.</a:t>
            </a:r>
          </a:p>
          <a:p>
            <a:pPr lvl="1"/>
            <a:r>
              <a:rPr lang="en-US" altLang="en-US" dirty="0"/>
              <a:t>Avoid anything that could cause another blow to the head or body.</a:t>
            </a:r>
          </a:p>
          <a:p>
            <a:pPr lvl="1"/>
            <a:r>
              <a:rPr lang="en-US" altLang="en-US" dirty="0"/>
              <a:t>Use acetaminophen for </a:t>
            </a:r>
            <a:r>
              <a:rPr lang="en-US" altLang="en-US" dirty="0" err="1"/>
              <a:t>postconcussion</a:t>
            </a:r>
            <a:r>
              <a:rPr lang="en-US" altLang="en-US" dirty="0"/>
              <a:t> headaches.</a:t>
            </a:r>
          </a:p>
          <a:p>
            <a:pPr lvl="2"/>
            <a:r>
              <a:rPr lang="en-US" altLang="en-US" b="1" dirty="0"/>
              <a:t>DO NOT </a:t>
            </a:r>
            <a:r>
              <a:rPr lang="en-US" altLang="en-US" dirty="0"/>
              <a:t>use aspirin or anti-inflammatory medications</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Look For</a:t>
            </a:r>
            <a:endParaRPr lang="en-US" altLang="en-US" sz="2000" dirty="0"/>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Suspect a spinal injury if a person:</a:t>
            </a:r>
          </a:p>
          <a:p>
            <a:pPr lvl="1"/>
            <a:r>
              <a:rPr lang="en-US" altLang="en-US" dirty="0"/>
              <a:t>Was in a motor vehicle crash involving ejection, a rollover, high speeds, or pedestrians</a:t>
            </a:r>
          </a:p>
          <a:p>
            <a:pPr lvl="1"/>
            <a:r>
              <a:rPr lang="en-US" altLang="en-US" dirty="0"/>
              <a:t>Was involved in other types of motorized vehicle crashes (eg, motorcycle, scooter, all-terrain vehicle, snowmobile) </a:t>
            </a:r>
          </a:p>
          <a:p>
            <a:pPr lvl="1"/>
            <a:r>
              <a:rPr lang="en-US" altLang="en-US" dirty="0"/>
              <a:t>Was involved in a bicycle or skateboard crash</a:t>
            </a:r>
          </a:p>
          <a:p>
            <a:pPr lvl="1"/>
            <a:r>
              <a:rPr lang="en-US" altLang="en-US" dirty="0"/>
              <a:t>Fell greater than their standing height, especially if older</a:t>
            </a:r>
          </a:p>
          <a:p>
            <a:pPr lvl="1"/>
            <a:r>
              <a:rPr lang="en-US" altLang="en-US" dirty="0"/>
              <a:t>Dove into shallow water</a:t>
            </a:r>
          </a:p>
          <a:p>
            <a:pPr lvl="1"/>
            <a:r>
              <a:rPr lang="en-US" altLang="en-US" dirty="0"/>
              <a:t>Received a hit or blow to the head</a:t>
            </a:r>
          </a:p>
          <a:p>
            <a:pPr lvl="1"/>
            <a:endParaRPr lang="en-US" altLang="en-US" dirty="0"/>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(1 of 3)</a:t>
            </a:r>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Test for sensation and movement in all four extremities:</a:t>
            </a:r>
          </a:p>
          <a:p>
            <a:pPr lvl="1"/>
            <a:r>
              <a:rPr lang="en-US" altLang="en-US" dirty="0"/>
              <a:t>Pinch several fingers/toes while the person has their eyes closed, and ask, “Can you feel this?” and “Which finger/toe am I touching?”</a:t>
            </a:r>
          </a:p>
          <a:p>
            <a:pPr lvl="1"/>
            <a:r>
              <a:rPr lang="en-US" altLang="en-US" dirty="0"/>
              <a:t>Ask, “Can you wiggle your fingers/toes?”</a:t>
            </a:r>
          </a:p>
          <a:p>
            <a:pPr lvl="1"/>
            <a:r>
              <a:rPr lang="en-US" altLang="en-US" dirty="0"/>
              <a:t>Have the person squeeze your hand/push and pull a foot against your hand.</a:t>
            </a:r>
          </a:p>
        </p:txBody>
      </p:sp>
    </p:spTree>
    <p:extLst>
      <p:ext uri="{BB962C8B-B14F-4D97-AF65-F5344CB8AC3E}">
        <p14:creationId xmlns:p14="http://schemas.microsoft.com/office/powerpoint/2010/main" val="270720070"/>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AEB6-DEE9-429E-A946-B11CCD5EA24C}"/>
              </a:ext>
            </a:extLst>
          </p:cNvPr>
          <p:cNvSpPr>
            <a:spLocks noGrp="1"/>
          </p:cNvSpPr>
          <p:nvPr>
            <p:ph type="title"/>
          </p:nvPr>
        </p:nvSpPr>
        <p:spPr/>
        <p:txBody>
          <a:bodyPr/>
          <a:lstStyle/>
          <a:p>
            <a:r>
              <a:rPr lang="en-US" altLang="en-US" dirty="0"/>
              <a:t>Spinal Injuries: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67CE8480-2CBB-4B47-9124-B6C3E42A73E4}"/>
              </a:ext>
            </a:extLst>
          </p:cNvPr>
          <p:cNvSpPr>
            <a:spLocks noGrp="1"/>
          </p:cNvSpPr>
          <p:nvPr>
            <p:ph sz="half" idx="1"/>
          </p:nvPr>
        </p:nvSpPr>
        <p:spPr/>
        <p:txBody>
          <a:bodyPr/>
          <a:lstStyle/>
          <a:p>
            <a:r>
              <a:rPr lang="en-US" dirty="0"/>
              <a:t>Call 9-1-1.</a:t>
            </a:r>
          </a:p>
          <a:p>
            <a:r>
              <a:rPr lang="en-US" dirty="0"/>
              <a:t>Wait for trained rescuers with proper equipment to move the person.</a:t>
            </a:r>
          </a:p>
          <a:p>
            <a:r>
              <a:rPr lang="en-US" b="1" dirty="0"/>
              <a:t>DO NOT </a:t>
            </a:r>
            <a:r>
              <a:rPr lang="en-US" dirty="0"/>
              <a:t>attempt to move the person.</a:t>
            </a:r>
          </a:p>
          <a:p>
            <a:r>
              <a:rPr lang="en-US" dirty="0"/>
              <a:t>Leave the person in the position in which found.</a:t>
            </a:r>
          </a:p>
          <a:p>
            <a:r>
              <a:rPr lang="en-US" dirty="0"/>
              <a:t>Tell the person to remain as still as possible.</a:t>
            </a:r>
          </a:p>
        </p:txBody>
      </p:sp>
      <p:sp>
        <p:nvSpPr>
          <p:cNvPr id="4" name="Content Placeholder 3">
            <a:extLst>
              <a:ext uri="{FF2B5EF4-FFF2-40B4-BE49-F238E27FC236}">
                <a16:creationId xmlns:a16="http://schemas.microsoft.com/office/drawing/2014/main" id="{DFFFB17A-41BB-4D79-8B0F-5A870235C9D9}"/>
              </a:ext>
            </a:extLst>
          </p:cNvPr>
          <p:cNvSpPr>
            <a:spLocks noGrp="1"/>
          </p:cNvSpPr>
          <p:nvPr>
            <p:ph sz="half" idx="2"/>
          </p:nvPr>
        </p:nvSpPr>
        <p:spPr/>
        <p:txBody>
          <a:bodyPr/>
          <a:lstStyle/>
          <a:p>
            <a:r>
              <a:rPr lang="en-US" dirty="0"/>
              <a:t>Consider moving a person only for the following:</a:t>
            </a:r>
          </a:p>
          <a:p>
            <a:pPr lvl="1"/>
            <a:r>
              <a:rPr lang="en-US" dirty="0"/>
              <a:t>To provide CPR</a:t>
            </a:r>
          </a:p>
          <a:p>
            <a:pPr lvl="1"/>
            <a:r>
              <a:rPr lang="en-US" dirty="0"/>
              <a:t>To open a blocked airway</a:t>
            </a:r>
          </a:p>
          <a:p>
            <a:pPr lvl="1"/>
            <a:r>
              <a:rPr lang="en-US" dirty="0"/>
              <a:t>To control life-threatening bleeding</a:t>
            </a:r>
          </a:p>
          <a:p>
            <a:pPr lvl="1"/>
            <a:r>
              <a:rPr lang="en-US" dirty="0"/>
              <a:t>To reach a safe location</a:t>
            </a:r>
          </a:p>
          <a:p>
            <a:endParaRPr lang="en-US" dirty="0"/>
          </a:p>
        </p:txBody>
      </p:sp>
    </p:spTree>
    <p:extLst>
      <p:ext uri="{BB962C8B-B14F-4D97-AF65-F5344CB8AC3E}">
        <p14:creationId xmlns:p14="http://schemas.microsoft.com/office/powerpoint/2010/main" val="131940978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a:extLst>
              <a:ext uri="{FF2B5EF4-FFF2-40B4-BE49-F238E27FC236}">
                <a16:creationId xmlns:a16="http://schemas.microsoft.com/office/drawing/2014/main" id="{056A11D2-0B46-42E2-8F34-68068038A770}"/>
              </a:ext>
            </a:extLst>
          </p:cNvPr>
          <p:cNvSpPr>
            <a:spLocks noGrp="1"/>
          </p:cNvSpPr>
          <p:nvPr>
            <p:ph type="title"/>
          </p:nvPr>
        </p:nvSpPr>
        <p:spPr/>
        <p:txBody>
          <a:bodyPr/>
          <a:lstStyle/>
          <a:p>
            <a:pPr eaLnBrk="1" hangingPunct="1"/>
            <a:r>
              <a:rPr lang="en-US" altLang="en-US"/>
              <a:t>Bleeding Control </a:t>
            </a:r>
            <a:r>
              <a:rPr lang="en-US" altLang="en-US" sz="2000"/>
              <a:t>(1 of 4)</a:t>
            </a:r>
            <a:endParaRPr lang="en-US" altLang="en-US" sz="2000" dirty="0"/>
          </a:p>
        </p:txBody>
      </p:sp>
      <p:sp>
        <p:nvSpPr>
          <p:cNvPr id="4100" name="Content Placeholder 4">
            <a:extLst>
              <a:ext uri="{FF2B5EF4-FFF2-40B4-BE49-F238E27FC236}">
                <a16:creationId xmlns:a16="http://schemas.microsoft.com/office/drawing/2014/main" id="{30091926-55E0-4CF8-8863-A7CD9DC19FAD}"/>
              </a:ext>
            </a:extLst>
          </p:cNvPr>
          <p:cNvSpPr>
            <a:spLocks noGrp="1"/>
          </p:cNvSpPr>
          <p:nvPr>
            <p:ph sz="half" idx="1"/>
          </p:nvPr>
        </p:nvSpPr>
        <p:spPr>
          <a:xfrm>
            <a:off x="914400" y="1524000"/>
            <a:ext cx="6553200" cy="4730750"/>
          </a:xfrm>
        </p:spPr>
        <p:txBody>
          <a:bodyPr rtlCol="0">
            <a:normAutofit fontScale="25000" lnSpcReduction="20000"/>
          </a:bodyPr>
          <a:lstStyle/>
          <a:p>
            <a:pPr eaLnBrk="1" fontAlgn="auto" hangingPunct="1">
              <a:spcAft>
                <a:spcPts val="0"/>
              </a:spcAft>
              <a:defRPr/>
            </a:pPr>
            <a:r>
              <a:rPr lang="en-US" sz="8600" dirty="0"/>
              <a:t>Put on disposable latex-free gloves and expose the wound.</a:t>
            </a:r>
          </a:p>
          <a:p>
            <a:pPr eaLnBrk="1" fontAlgn="auto" hangingPunct="1">
              <a:spcAft>
                <a:spcPts val="0"/>
              </a:spcAft>
              <a:defRPr/>
            </a:pPr>
            <a:r>
              <a:rPr lang="en-US" sz="8600" dirty="0"/>
              <a:t>Cover the wound with a sterile or clean dressing and apply direct pressure until the bleeding stops.</a:t>
            </a:r>
          </a:p>
          <a:p>
            <a:pPr eaLnBrk="1" fontAlgn="auto" hangingPunct="1">
              <a:spcAft>
                <a:spcPts val="0"/>
              </a:spcAft>
              <a:defRPr/>
            </a:pPr>
            <a:r>
              <a:rPr lang="en-US" sz="8600" dirty="0"/>
              <a:t>If the bleeding is not a massive, life-threatening hemorrhage and direct pressure does not stop it within 5–10 minutes, add more dressings onto the first one and press harder over a wider area.</a:t>
            </a:r>
          </a:p>
        </p:txBody>
      </p:sp>
      <p:pic>
        <p:nvPicPr>
          <p:cNvPr id="8195" name="Picture 1" descr="A photo shows hands wearing gloves applying a dressing on a wound. &#10;">
            <a:extLst>
              <a:ext uri="{FF2B5EF4-FFF2-40B4-BE49-F238E27FC236}">
                <a16:creationId xmlns:a16="http://schemas.microsoft.com/office/drawing/2014/main" id="{C32A7E52-EA35-4868-870F-18BDE01617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82738"/>
            <a:ext cx="376713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a:extLst>
              <a:ext uri="{FF2B5EF4-FFF2-40B4-BE49-F238E27FC236}">
                <a16:creationId xmlns:a16="http://schemas.microsoft.com/office/drawing/2014/main" id="{0662AEB7-2A86-4F84-815E-558681C88A0F}"/>
              </a:ext>
            </a:extLst>
          </p:cNvPr>
          <p:cNvSpPr txBox="1">
            <a:spLocks noChangeArrowheads="1"/>
          </p:cNvSpPr>
          <p:nvPr/>
        </p:nvSpPr>
        <p:spPr bwMode="auto">
          <a:xfrm>
            <a:off x="7586663" y="4756150"/>
            <a:ext cx="387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2.</a:t>
            </a:r>
            <a:endParaRPr lang="en-US" altLang="en-US" sz="1800" dirty="0"/>
          </a:p>
        </p:txBody>
      </p:sp>
      <p:sp>
        <p:nvSpPr>
          <p:cNvPr id="8197" name="TextBox 5">
            <a:extLst>
              <a:ext uri="{FF2B5EF4-FFF2-40B4-BE49-F238E27FC236}">
                <a16:creationId xmlns:a16="http://schemas.microsoft.com/office/drawing/2014/main" id="{45F0D9FB-4365-441A-BE44-4F10C5508062}"/>
              </a:ext>
            </a:extLst>
          </p:cNvPr>
          <p:cNvSpPr txBox="1">
            <a:spLocks noChangeArrowheads="1"/>
          </p:cNvSpPr>
          <p:nvPr/>
        </p:nvSpPr>
        <p:spPr bwMode="auto">
          <a:xfrm>
            <a:off x="7586663" y="5381259"/>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6A08DA8D-B3A5-47A0-816F-01C77AD847AC}"/>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(3 of 3)</a:t>
            </a:r>
          </a:p>
        </p:txBody>
      </p:sp>
      <p:sp>
        <p:nvSpPr>
          <p:cNvPr id="137219" name="Content Placeholder 2">
            <a:extLst>
              <a:ext uri="{FF2B5EF4-FFF2-40B4-BE49-F238E27FC236}">
                <a16:creationId xmlns:a16="http://schemas.microsoft.com/office/drawing/2014/main" id="{17D2DB69-0C86-435F-8F04-4AF3389D9636}"/>
              </a:ext>
            </a:extLst>
          </p:cNvPr>
          <p:cNvSpPr>
            <a:spLocks noGrp="1"/>
          </p:cNvSpPr>
          <p:nvPr>
            <p:ph idx="1"/>
          </p:nvPr>
        </p:nvSpPr>
        <p:spPr>
          <a:xfrm>
            <a:off x="925513" y="1490663"/>
            <a:ext cx="4789488" cy="4699000"/>
          </a:xfrm>
        </p:spPr>
        <p:txBody>
          <a:bodyPr/>
          <a:lstStyle/>
          <a:p>
            <a:pPr lvl="1"/>
            <a:r>
              <a:rPr lang="en-US" altLang="en-US" b="1" dirty="0"/>
              <a:t>DO NOT </a:t>
            </a:r>
            <a:r>
              <a:rPr lang="en-US" altLang="en-US" dirty="0"/>
              <a:t>apply a cervical (neck) collar.</a:t>
            </a:r>
          </a:p>
          <a:p>
            <a:pPr lvl="1"/>
            <a:r>
              <a:rPr lang="en-US" altLang="en-US" dirty="0"/>
              <a:t>Cover with a blanket or coat to prevent heat loss.</a:t>
            </a:r>
          </a:p>
          <a:p>
            <a:pPr lvl="1"/>
            <a:endParaRPr lang="en-US" altLang="en-US" dirty="0"/>
          </a:p>
        </p:txBody>
      </p:sp>
      <p:pic>
        <p:nvPicPr>
          <p:cNvPr id="131075" name="Picture 1" descr="A photo shows a man and a woman bending over a person lying down on the side of a road with a cervical collar attached. The photo has a 'Do not do' sign superimposed on it.&#10;">
            <a:extLst>
              <a:ext uri="{FF2B5EF4-FFF2-40B4-BE49-F238E27FC236}">
                <a16:creationId xmlns:a16="http://schemas.microsoft.com/office/drawing/2014/main" id="{E6ED5D39-F52F-428D-B6E9-60DF57429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2799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6">
            <a:extLst>
              <a:ext uri="{FF2B5EF4-FFF2-40B4-BE49-F238E27FC236}">
                <a16:creationId xmlns:a16="http://schemas.microsoft.com/office/drawing/2014/main" id="{FDEEF89C-B45F-4739-8146-2F6D33A78ED9}"/>
              </a:ext>
            </a:extLst>
          </p:cNvPr>
          <p:cNvSpPr txBox="1">
            <a:spLocks noChangeArrowheads="1"/>
          </p:cNvSpPr>
          <p:nvPr/>
        </p:nvSpPr>
        <p:spPr bwMode="auto">
          <a:xfrm>
            <a:off x="6400800" y="4535488"/>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4-14</a:t>
            </a:r>
            <a:r>
              <a:rPr lang="en-US" altLang="en-US" sz="1800"/>
              <a:t> </a:t>
            </a:r>
            <a:r>
              <a:rPr lang="en-IN" altLang="en-US" sz="1800"/>
              <a:t>Do not place a cervical collar on a person with a suspected spinal injury. </a:t>
            </a:r>
            <a:endParaRPr lang="en-US" altLang="en-US" sz="1800"/>
          </a:p>
        </p:txBody>
      </p:sp>
      <p:sp>
        <p:nvSpPr>
          <p:cNvPr id="131077" name="TextBox 7">
            <a:extLst>
              <a:ext uri="{FF2B5EF4-FFF2-40B4-BE49-F238E27FC236}">
                <a16:creationId xmlns:a16="http://schemas.microsoft.com/office/drawing/2014/main" id="{33A10E94-25E8-415B-8A53-FA8FC6563E8A}"/>
              </a:ext>
            </a:extLst>
          </p:cNvPr>
          <p:cNvSpPr txBox="1">
            <a:spLocks noChangeArrowheads="1"/>
          </p:cNvSpPr>
          <p:nvPr/>
        </p:nvSpPr>
        <p:spPr bwMode="auto">
          <a:xfrm>
            <a:off x="6400800" y="5105400"/>
            <a:ext cx="2903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BSIP SA/Alamy Stock Photo </a:t>
            </a:r>
            <a:endParaRPr lang="en-US" altLang="en-US" sz="1000"/>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67770DE7-0971-47F2-A610-F72C701AD226}"/>
              </a:ext>
            </a:extLst>
          </p:cNvPr>
          <p:cNvSpPr>
            <a:spLocks noGrp="1"/>
          </p:cNvSpPr>
          <p:nvPr>
            <p:ph type="title"/>
          </p:nvPr>
        </p:nvSpPr>
        <p:spPr/>
        <p:txBody>
          <a:bodyPr/>
          <a:lstStyle/>
          <a:p>
            <a:pPr eaLnBrk="1" hangingPunct="1"/>
            <a:r>
              <a:rPr lang="en-US" altLang="en-US"/>
              <a:t>Thermal Burns: What to Do </a:t>
            </a:r>
            <a:r>
              <a:rPr lang="en-US" altLang="en-US" sz="2000"/>
              <a:t>(1 of 3)</a:t>
            </a:r>
          </a:p>
        </p:txBody>
      </p:sp>
      <p:sp>
        <p:nvSpPr>
          <p:cNvPr id="173058" name="Content Placeholder 2">
            <a:extLst>
              <a:ext uri="{FF2B5EF4-FFF2-40B4-BE49-F238E27FC236}">
                <a16:creationId xmlns:a16="http://schemas.microsoft.com/office/drawing/2014/main" id="{E96EC290-8A74-43FE-8A57-8237CFAC65E5}"/>
              </a:ext>
            </a:extLst>
          </p:cNvPr>
          <p:cNvSpPr>
            <a:spLocks noGrp="1"/>
          </p:cNvSpPr>
          <p:nvPr>
            <p:ph idx="1"/>
          </p:nvPr>
        </p:nvSpPr>
        <p:spPr>
          <a:xfrm>
            <a:off x="914400" y="1524000"/>
            <a:ext cx="10287000" cy="4699000"/>
          </a:xfrm>
        </p:spPr>
        <p:txBody>
          <a:bodyPr/>
          <a:lstStyle/>
          <a:p>
            <a:pPr eaLnBrk="1" hangingPunct="1"/>
            <a:r>
              <a:rPr lang="en-US" altLang="en-US" dirty="0"/>
              <a:t>Stop the burning!</a:t>
            </a:r>
          </a:p>
          <a:p>
            <a:pPr lvl="1" eaLnBrk="1" hangingPunct="1"/>
            <a:r>
              <a:rPr lang="en-US" altLang="en-US" dirty="0"/>
              <a:t>If clothing is on fire, have the person roll on the ground using the “stop, drop, and roll” method.</a:t>
            </a:r>
          </a:p>
          <a:p>
            <a:pPr lvl="1" eaLnBrk="1" hangingPunct="1"/>
            <a:r>
              <a:rPr lang="en-US" altLang="en-US" dirty="0"/>
              <a:t>Smother the flames with a blanket or douse the person with water. </a:t>
            </a:r>
          </a:p>
          <a:p>
            <a:pPr lvl="1" eaLnBrk="1" hangingPunct="1"/>
            <a:r>
              <a:rPr lang="en-US" altLang="en-US" dirty="0"/>
              <a:t>Remove clothing and all jewelry, especially rings, from the burn area.</a:t>
            </a:r>
          </a:p>
          <a:p>
            <a:pPr eaLnBrk="1" hangingPunct="1"/>
            <a:r>
              <a:rPr lang="en-US" altLang="en-US" dirty="0"/>
              <a:t>Check and monitor breathing if the person inhaled heated air or was in an explosion.</a:t>
            </a:r>
          </a:p>
          <a:p>
            <a:pPr eaLnBrk="1" hangingPunct="1"/>
            <a:r>
              <a:rPr lang="en-US" altLang="en-US" dirty="0"/>
              <a:t>Determining the depth of the burn will help determine what first aid to give.</a:t>
            </a:r>
          </a:p>
          <a:p>
            <a:pPr eaLnBrk="1" hangingPunct="1">
              <a:lnSpc>
                <a:spcPct val="90000"/>
              </a:lnSpc>
              <a:buFontTx/>
              <a:buAutoNum type="arabicPeriod"/>
            </a:pPr>
            <a:endParaRPr lang="en-US" altLang="en-US" sz="3000" dirty="0"/>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F4FDFFC1-3CB3-4B42-A995-05DC4D6DE433}"/>
              </a:ext>
            </a:extLst>
          </p:cNvPr>
          <p:cNvSpPr>
            <a:spLocks noGrp="1"/>
          </p:cNvSpPr>
          <p:nvPr>
            <p:ph type="title"/>
          </p:nvPr>
        </p:nvSpPr>
        <p:spPr/>
        <p:txBody>
          <a:bodyPr/>
          <a:lstStyle/>
          <a:p>
            <a:pPr eaLnBrk="1" hangingPunct="1"/>
            <a:r>
              <a:rPr lang="en-US" altLang="en-US"/>
              <a:t>Thermal Burns: What to Do </a:t>
            </a:r>
            <a:r>
              <a:rPr lang="en-US" altLang="en-US" sz="2000"/>
              <a:t>(2 of 3)</a:t>
            </a:r>
          </a:p>
        </p:txBody>
      </p:sp>
      <p:sp>
        <p:nvSpPr>
          <p:cNvPr id="175106" name="Content Placeholder 2">
            <a:extLst>
              <a:ext uri="{FF2B5EF4-FFF2-40B4-BE49-F238E27FC236}">
                <a16:creationId xmlns:a16="http://schemas.microsoft.com/office/drawing/2014/main" id="{67E85669-6D12-4EED-852D-B1F97BBA56EE}"/>
              </a:ext>
            </a:extLst>
          </p:cNvPr>
          <p:cNvSpPr>
            <a:spLocks noGrp="1"/>
          </p:cNvSpPr>
          <p:nvPr>
            <p:ph idx="1"/>
          </p:nvPr>
        </p:nvSpPr>
        <p:spPr>
          <a:xfrm>
            <a:off x="914400" y="1524000"/>
            <a:ext cx="10287000" cy="4699000"/>
          </a:xfrm>
        </p:spPr>
        <p:txBody>
          <a:bodyPr/>
          <a:lstStyle/>
          <a:p>
            <a:pPr eaLnBrk="1" hangingPunct="1"/>
            <a:r>
              <a:rPr lang="en-US" altLang="en-US" dirty="0"/>
              <a:t>Determine the size of the burn by using the Rule of the Hand. </a:t>
            </a:r>
          </a:p>
          <a:p>
            <a:pPr lvl="1" eaLnBrk="1" hangingPunct="1"/>
            <a:r>
              <a:rPr lang="en-US" altLang="en-US" dirty="0"/>
              <a:t>The person’s hand (including the palm, closed fingers, and thumb) equals about 1% of their total body surface area (TBSA).</a:t>
            </a:r>
          </a:p>
          <a:p>
            <a:pPr eaLnBrk="1" hangingPunct="1"/>
            <a:r>
              <a:rPr lang="en-US" altLang="en-US" dirty="0"/>
              <a:t>Determine which parts of the body are burned.</a:t>
            </a:r>
          </a:p>
          <a:p>
            <a:pPr eaLnBrk="1" hangingPunct="1"/>
            <a:r>
              <a:rPr lang="en-US" altLang="en-US" dirty="0"/>
              <a:t>Burns on the face, hands, feet, and genitals are more severe than burns on other body parts.</a:t>
            </a:r>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3DFA5C81-D164-48E9-B953-26BB2FD55B78}"/>
              </a:ext>
            </a:extLst>
          </p:cNvPr>
          <p:cNvSpPr>
            <a:spLocks noGrp="1"/>
          </p:cNvSpPr>
          <p:nvPr>
            <p:ph type="title"/>
          </p:nvPr>
        </p:nvSpPr>
        <p:spPr/>
        <p:txBody>
          <a:bodyPr/>
          <a:lstStyle/>
          <a:p>
            <a:pPr eaLnBrk="1" hangingPunct="1"/>
            <a:r>
              <a:rPr lang="en-US" altLang="en-US"/>
              <a:t>Thermal Burns: What to Do </a:t>
            </a:r>
            <a:r>
              <a:rPr lang="en-US" altLang="en-US" sz="2000"/>
              <a:t>(3 of 3)</a:t>
            </a:r>
          </a:p>
        </p:txBody>
      </p:sp>
      <p:sp>
        <p:nvSpPr>
          <p:cNvPr id="177154" name="Content Placeholder 2">
            <a:extLst>
              <a:ext uri="{FF2B5EF4-FFF2-40B4-BE49-F238E27FC236}">
                <a16:creationId xmlns:a16="http://schemas.microsoft.com/office/drawing/2014/main" id="{A1BD5C2E-A3A2-4054-8185-B918B20E10B3}"/>
              </a:ext>
            </a:extLst>
          </p:cNvPr>
          <p:cNvSpPr>
            <a:spLocks noGrp="1"/>
          </p:cNvSpPr>
          <p:nvPr>
            <p:ph idx="1"/>
          </p:nvPr>
        </p:nvSpPr>
        <p:spPr>
          <a:xfrm>
            <a:off x="914400" y="1524000"/>
            <a:ext cx="10287000" cy="4699000"/>
          </a:xfrm>
        </p:spPr>
        <p:txBody>
          <a:bodyPr/>
          <a:lstStyle/>
          <a:p>
            <a:pPr eaLnBrk="1" hangingPunct="1"/>
            <a:r>
              <a:rPr lang="en-US" altLang="en-US" dirty="0"/>
              <a:t>Seek professional medical care or call 9-1-1 for the following:</a:t>
            </a:r>
          </a:p>
          <a:p>
            <a:pPr lvl="1" eaLnBrk="1" hangingPunct="1"/>
            <a:r>
              <a:rPr lang="en-US" altLang="en-US" dirty="0"/>
              <a:t>Burns on the face, neck, hands, feet, or genitals</a:t>
            </a:r>
          </a:p>
          <a:p>
            <a:pPr lvl="1" eaLnBrk="1" hangingPunct="1"/>
            <a:r>
              <a:rPr lang="en-US" altLang="en-US" dirty="0"/>
              <a:t>Breathing difficulty</a:t>
            </a:r>
          </a:p>
          <a:p>
            <a:pPr lvl="1" eaLnBrk="1" hangingPunct="1"/>
            <a:r>
              <a:rPr lang="en-US" altLang="en-US" dirty="0"/>
              <a:t>Blistering or broken skin</a:t>
            </a:r>
          </a:p>
          <a:p>
            <a:pPr lvl="1" eaLnBrk="1" hangingPunct="1"/>
            <a:r>
              <a:rPr lang="en-US" altLang="en-US" dirty="0"/>
              <a:t>Large area burned (eg, back, trunk)</a:t>
            </a:r>
          </a:p>
          <a:p>
            <a:pPr lvl="1" eaLnBrk="1" hangingPunct="1"/>
            <a:r>
              <a:rPr lang="en-US" altLang="en-US" dirty="0"/>
              <a:t>All third- and large second-degree burns</a:t>
            </a:r>
          </a:p>
          <a:p>
            <a:pPr lvl="1" eaLnBrk="1" hangingPunct="1"/>
            <a:r>
              <a:rPr lang="en-US" altLang="en-US" dirty="0"/>
              <a:t>Other concerns (eg, coughing, wheezing, hoarse voice, or carbon monoxide exposure)</a:t>
            </a: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First-Degree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Redness</a:t>
            </a:r>
          </a:p>
          <a:p>
            <a:r>
              <a:rPr lang="en-US" altLang="en-US" dirty="0"/>
              <a:t>Mild swelling</a:t>
            </a:r>
          </a:p>
          <a:p>
            <a:r>
              <a:rPr lang="en-US" altLang="en-US" dirty="0"/>
              <a:t>Tenderness</a:t>
            </a:r>
          </a:p>
          <a:p>
            <a:r>
              <a:rPr lang="en-US" altLang="en-US" dirty="0"/>
              <a:t>Pain</a:t>
            </a:r>
          </a:p>
        </p:txBody>
      </p:sp>
      <p:pic>
        <p:nvPicPr>
          <p:cNvPr id="179203" name="Picture 3" descr="A photo shows a burn injury near the shoulder.&#10;">
            <a:extLst>
              <a:ext uri="{FF2B5EF4-FFF2-40B4-BE49-F238E27FC236}">
                <a16:creationId xmlns:a16="http://schemas.microsoft.com/office/drawing/2014/main" id="{54171601-25B4-405D-BB21-861177665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3054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7696200" y="5886450"/>
            <a:ext cx="350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4-26 </a:t>
            </a:r>
            <a:r>
              <a:rPr lang="en-IN" altLang="en-US" sz="1800" dirty="0"/>
              <a:t>First-degree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7696200" y="616108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Suzanne Tucker/ShutterStock. </a:t>
            </a:r>
            <a:endParaRPr lang="en-US" altLang="en-US" sz="1000"/>
          </a:p>
        </p:txBody>
      </p:sp>
    </p:spTree>
    <p:extLst>
      <p:ext uri="{BB962C8B-B14F-4D97-AF65-F5344CB8AC3E}">
        <p14:creationId xmlns:p14="http://schemas.microsoft.com/office/powerpoint/2010/main" val="1611804535"/>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p:txBody>
          <a:bodyPr/>
          <a:lstStyle/>
          <a:p>
            <a:r>
              <a:rPr lang="en-US" altLang="en-US" dirty="0"/>
              <a:t>First-Degree Burns: What to Do </a:t>
            </a:r>
            <a:r>
              <a:rPr lang="en-US" altLang="en-US" sz="2000" dirty="0"/>
              <a:t>(1 of 2)</a:t>
            </a:r>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idx="1"/>
          </p:nvPr>
        </p:nvSpPr>
        <p:spPr/>
        <p:txBody>
          <a:bodyPr/>
          <a:lstStyle/>
          <a:p>
            <a:r>
              <a:rPr lang="en-US" altLang="en-US" dirty="0"/>
              <a:t>Immerse the burned area in cool or cold water, place it under running cold water, or apply a wet, cool, or cold compress for at least 10 minutes as soon as possible.</a:t>
            </a:r>
          </a:p>
          <a:p>
            <a:r>
              <a:rPr lang="en-US" altLang="en-US" dirty="0"/>
              <a:t>If cold water is unavailable, use any other available cold liquid.</a:t>
            </a:r>
          </a:p>
          <a:p>
            <a:r>
              <a:rPr lang="en-US" altLang="en-US" dirty="0"/>
              <a:t>DO NOT apply ice, ice water, or salt water.</a:t>
            </a:r>
          </a:p>
          <a:p>
            <a:r>
              <a:rPr lang="en-US" altLang="en-US" dirty="0"/>
              <a:t>Give ibuprofen (for children and teenagers, give acetaminophen).</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C0CD7108-B802-4B92-8CA7-D11BA91DD7FE}"/>
              </a:ext>
            </a:extLst>
          </p:cNvPr>
          <p:cNvSpPr>
            <a:spLocks noGrp="1"/>
          </p:cNvSpPr>
          <p:nvPr>
            <p:ph type="title"/>
          </p:nvPr>
        </p:nvSpPr>
        <p:spPr>
          <a:xfrm>
            <a:off x="0" y="120650"/>
            <a:ext cx="12192000" cy="1001713"/>
          </a:xfrm>
        </p:spPr>
        <p:txBody>
          <a:bodyPr/>
          <a:lstStyle/>
          <a:p>
            <a:r>
              <a:rPr lang="en-US" altLang="en-US" dirty="0"/>
              <a:t>First-Degree Burns: What to Do </a:t>
            </a:r>
            <a:r>
              <a:rPr lang="en-US" altLang="en-US" sz="2000" dirty="0"/>
              <a:t>(2 of 2)</a:t>
            </a:r>
          </a:p>
        </p:txBody>
      </p:sp>
      <p:sp>
        <p:nvSpPr>
          <p:cNvPr id="181250" name="Content Placeholder 2">
            <a:extLst>
              <a:ext uri="{FF2B5EF4-FFF2-40B4-BE49-F238E27FC236}">
                <a16:creationId xmlns:a16="http://schemas.microsoft.com/office/drawing/2014/main" id="{FF4CAE1F-0E7C-4DC7-B130-E92407D88B9B}"/>
              </a:ext>
            </a:extLst>
          </p:cNvPr>
          <p:cNvSpPr>
            <a:spLocks noGrp="1"/>
          </p:cNvSpPr>
          <p:nvPr>
            <p:ph sz="half" idx="1"/>
          </p:nvPr>
        </p:nvSpPr>
        <p:spPr>
          <a:xfrm>
            <a:off x="914400" y="1461052"/>
            <a:ext cx="4855464" cy="4729436"/>
          </a:xfrm>
        </p:spPr>
        <p:txBody>
          <a:bodyPr/>
          <a:lstStyle/>
          <a:p>
            <a:r>
              <a:rPr lang="en-US" altLang="en-US" dirty="0"/>
              <a:t>Have the person drink as much water as possible without becoming nauseated.</a:t>
            </a:r>
          </a:p>
          <a:p>
            <a:r>
              <a:rPr lang="en-US" altLang="en-US" dirty="0"/>
              <a:t>Keep the burned arm or leg raised and remove any jewelry.</a:t>
            </a:r>
          </a:p>
          <a:p>
            <a:r>
              <a:rPr lang="en-US" altLang="en-US" dirty="0"/>
              <a:t>After burn has been cooled, apply aloe vera gel or an inexpensive skin moisturizer. </a:t>
            </a:r>
          </a:p>
          <a:p>
            <a:r>
              <a:rPr lang="en-US" altLang="en-US" dirty="0"/>
              <a:t>First-degree burns do not need to be covered.</a:t>
            </a:r>
          </a:p>
        </p:txBody>
      </p:sp>
      <p:pic>
        <p:nvPicPr>
          <p:cNvPr id="181251" name="Picture 1" descr="An illustration depicts a hand being washed in a basin with water running from a tap, to treat a wound.&#10;">
            <a:extLst>
              <a:ext uri="{FF2B5EF4-FFF2-40B4-BE49-F238E27FC236}">
                <a16:creationId xmlns:a16="http://schemas.microsoft.com/office/drawing/2014/main" id="{AAD78EA7-707B-43AE-B885-2FAE23956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0"/>
            <a:ext cx="4127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Box 6">
            <a:extLst>
              <a:ext uri="{FF2B5EF4-FFF2-40B4-BE49-F238E27FC236}">
                <a16:creationId xmlns:a16="http://schemas.microsoft.com/office/drawing/2014/main" id="{B39C8FEE-C579-4BE5-9890-484A853D5165}"/>
              </a:ext>
            </a:extLst>
          </p:cNvPr>
          <p:cNvSpPr txBox="1">
            <a:spLocks noChangeArrowheads="1"/>
          </p:cNvSpPr>
          <p:nvPr/>
        </p:nvSpPr>
        <p:spPr bwMode="auto">
          <a:xfrm>
            <a:off x="6781800" y="5360988"/>
            <a:ext cx="502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4-27 </a:t>
            </a:r>
            <a:r>
              <a:rPr lang="en-IN" altLang="en-US" sz="1800" dirty="0"/>
              <a:t>Run the burned area under water to cool the burn.</a:t>
            </a:r>
            <a:endParaRPr lang="en-US" altLang="en-US" sz="1800" dirty="0"/>
          </a:p>
        </p:txBody>
      </p:sp>
      <p:sp>
        <p:nvSpPr>
          <p:cNvPr id="181253" name="TextBox 7">
            <a:extLst>
              <a:ext uri="{FF2B5EF4-FFF2-40B4-BE49-F238E27FC236}">
                <a16:creationId xmlns:a16="http://schemas.microsoft.com/office/drawing/2014/main" id="{21C3AACD-2EBF-4539-B9AD-4B41607C62CB}"/>
              </a:ext>
            </a:extLst>
          </p:cNvPr>
          <p:cNvSpPr txBox="1">
            <a:spLocks noChangeArrowheads="1"/>
          </p:cNvSpPr>
          <p:nvPr/>
        </p:nvSpPr>
        <p:spPr bwMode="auto">
          <a:xfrm>
            <a:off x="6781800" y="59436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Second-Degree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Blisters</a:t>
            </a:r>
          </a:p>
          <a:p>
            <a:r>
              <a:rPr lang="en-US" altLang="en-US" dirty="0"/>
              <a:t>Swelling</a:t>
            </a:r>
          </a:p>
          <a:p>
            <a:r>
              <a:rPr lang="en-US" altLang="en-US" dirty="0"/>
              <a:t>Weeping of fluids</a:t>
            </a:r>
          </a:p>
          <a:p>
            <a:r>
              <a:rPr lang="en-US" altLang="en-US" dirty="0"/>
              <a:t>Severe pain</a:t>
            </a:r>
          </a:p>
        </p:txBody>
      </p:sp>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6701640" y="4677192"/>
            <a:ext cx="5119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4-28 </a:t>
            </a:r>
            <a:r>
              <a:rPr lang="en-US" altLang="en-US" sz="1800" dirty="0"/>
              <a:t>Second</a:t>
            </a:r>
            <a:r>
              <a:rPr lang="en-IN" altLang="en-US" sz="1800" dirty="0"/>
              <a: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6739740" y="5085556"/>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dirty="0"/>
              <a:t>© American Academy of Orthopaedic Surgeons.</a:t>
            </a:r>
          </a:p>
        </p:txBody>
      </p:sp>
      <p:pic>
        <p:nvPicPr>
          <p:cNvPr id="3" name="Picture 2">
            <a:extLst>
              <a:ext uri="{FF2B5EF4-FFF2-40B4-BE49-F238E27FC236}">
                <a16:creationId xmlns:a16="http://schemas.microsoft.com/office/drawing/2014/main" id="{B6FCC891-A7B0-4EA9-B9A5-81DD99E3DA7F}"/>
              </a:ext>
            </a:extLst>
          </p:cNvPr>
          <p:cNvPicPr>
            <a:picLocks noChangeAspect="1"/>
          </p:cNvPicPr>
          <p:nvPr/>
        </p:nvPicPr>
        <p:blipFill>
          <a:blip r:embed="rId3"/>
          <a:stretch>
            <a:fillRect/>
          </a:stretch>
        </p:blipFill>
        <p:spPr>
          <a:xfrm>
            <a:off x="6739740" y="1649413"/>
            <a:ext cx="4694744" cy="3124200"/>
          </a:xfrm>
          <a:prstGeom prst="rect">
            <a:avLst/>
          </a:prstGeom>
        </p:spPr>
      </p:pic>
    </p:spTree>
    <p:extLst>
      <p:ext uri="{BB962C8B-B14F-4D97-AF65-F5344CB8AC3E}">
        <p14:creationId xmlns:p14="http://schemas.microsoft.com/office/powerpoint/2010/main" val="488475000"/>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39606199-56C6-40DE-B7F7-782DA9DF7EAF}"/>
              </a:ext>
            </a:extLst>
          </p:cNvPr>
          <p:cNvSpPr>
            <a:spLocks noGrp="1"/>
          </p:cNvSpPr>
          <p:nvPr>
            <p:ph type="title"/>
          </p:nvPr>
        </p:nvSpPr>
        <p:spPr/>
        <p:txBody>
          <a:bodyPr/>
          <a:lstStyle/>
          <a:p>
            <a:pPr eaLnBrk="1" hangingPunct="1"/>
            <a:r>
              <a:rPr lang="en-US" altLang="en-US"/>
              <a:t>Second-Degree Burns: What to Do </a:t>
            </a:r>
            <a:r>
              <a:rPr lang="en-US" altLang="en-US" sz="2000"/>
              <a:t>(1 of 2)</a:t>
            </a:r>
          </a:p>
        </p:txBody>
      </p:sp>
      <p:sp>
        <p:nvSpPr>
          <p:cNvPr id="183298" name="Content Placeholder 2">
            <a:extLst>
              <a:ext uri="{FF2B5EF4-FFF2-40B4-BE49-F238E27FC236}">
                <a16:creationId xmlns:a16="http://schemas.microsoft.com/office/drawing/2014/main" id="{86859CDB-7F49-4F2B-92D8-A09C6777D9DC}"/>
              </a:ext>
            </a:extLst>
          </p:cNvPr>
          <p:cNvSpPr>
            <a:spLocks noGrp="1"/>
          </p:cNvSpPr>
          <p:nvPr>
            <p:ph sz="half" idx="1"/>
          </p:nvPr>
        </p:nvSpPr>
        <p:spPr>
          <a:xfrm>
            <a:off x="914400" y="1524000"/>
            <a:ext cx="8229600" cy="4525963"/>
          </a:xfrm>
        </p:spPr>
        <p:txBody>
          <a:bodyPr/>
          <a:lstStyle/>
          <a:p>
            <a:pPr eaLnBrk="1" hangingPunct="1"/>
            <a:r>
              <a:rPr lang="en-US" altLang="en-US" sz="2800" dirty="0"/>
              <a:t>Small second-degree burns:</a:t>
            </a:r>
          </a:p>
          <a:p>
            <a:pPr lvl="1" eaLnBrk="1" hangingPunct="1"/>
            <a:r>
              <a:rPr lang="en-US" altLang="en-US" dirty="0"/>
              <a:t>Follow Steps 1 through 4 for first-degree burns, with the following additions:</a:t>
            </a:r>
          </a:p>
          <a:p>
            <a:pPr lvl="2" eaLnBrk="1" hangingPunct="1"/>
            <a:r>
              <a:rPr lang="en-US" altLang="en-US" dirty="0"/>
              <a:t>After burn has been cooled, apply a thin layer of antibacterial ointment.</a:t>
            </a:r>
          </a:p>
          <a:p>
            <a:pPr lvl="2" eaLnBrk="1" hangingPunct="1"/>
            <a:r>
              <a:rPr lang="en-US" altLang="en-US" dirty="0"/>
              <a:t>Cover the burn with a loose, dry, nonstick, sterile or clean dressing.</a:t>
            </a:r>
          </a:p>
          <a:p>
            <a:pPr lvl="2" eaLnBrk="1" hangingPunct="1"/>
            <a:r>
              <a:rPr lang="en-US" altLang="en-US" b="1" dirty="0"/>
              <a:t>DO NOT </a:t>
            </a:r>
            <a:r>
              <a:rPr lang="en-US" altLang="en-US" dirty="0"/>
              <a:t>break any blisters.</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5ED3B46E-D8CF-429E-B408-36D0786507BD}"/>
              </a:ext>
            </a:extLst>
          </p:cNvPr>
          <p:cNvSpPr>
            <a:spLocks noGrp="1"/>
          </p:cNvSpPr>
          <p:nvPr>
            <p:ph type="title"/>
          </p:nvPr>
        </p:nvSpPr>
        <p:spPr/>
        <p:txBody>
          <a:bodyPr/>
          <a:lstStyle/>
          <a:p>
            <a:pPr eaLnBrk="1" hangingPunct="1"/>
            <a:r>
              <a:rPr lang="en-US" altLang="en-US"/>
              <a:t>Second-Degree Burns: What to Do </a:t>
            </a:r>
            <a:r>
              <a:rPr lang="en-US" altLang="en-US" sz="2000"/>
              <a:t>(2 of 2)</a:t>
            </a:r>
          </a:p>
        </p:txBody>
      </p:sp>
      <p:sp>
        <p:nvSpPr>
          <p:cNvPr id="185346" name="Content Placeholder 2">
            <a:extLst>
              <a:ext uri="{FF2B5EF4-FFF2-40B4-BE49-F238E27FC236}">
                <a16:creationId xmlns:a16="http://schemas.microsoft.com/office/drawing/2014/main" id="{89328382-1CCD-4B65-A97E-D98503B35435}"/>
              </a:ext>
            </a:extLst>
          </p:cNvPr>
          <p:cNvSpPr>
            <a:spLocks noGrp="1"/>
          </p:cNvSpPr>
          <p:nvPr>
            <p:ph sz="half" idx="1"/>
          </p:nvPr>
        </p:nvSpPr>
        <p:spPr>
          <a:xfrm>
            <a:off x="914400" y="1524000"/>
            <a:ext cx="8077200" cy="4525963"/>
          </a:xfrm>
        </p:spPr>
        <p:txBody>
          <a:bodyPr/>
          <a:lstStyle/>
          <a:p>
            <a:pPr eaLnBrk="1" hangingPunct="1"/>
            <a:r>
              <a:rPr lang="en-US" altLang="en-US" sz="2800"/>
              <a:t>Large second-degree burns</a:t>
            </a:r>
          </a:p>
          <a:p>
            <a:pPr lvl="1" eaLnBrk="1" hangingPunct="1"/>
            <a:r>
              <a:rPr lang="en-US" altLang="en-US" sz="2400"/>
              <a:t>Follow Steps 1 through 4 for first-degree burns, with the following additions:</a:t>
            </a:r>
          </a:p>
          <a:p>
            <a:pPr lvl="2" eaLnBrk="1" hangingPunct="1"/>
            <a:r>
              <a:rPr lang="en-US" altLang="en-US"/>
              <a:t>Apply cold, but monitor, as it may cause hypothermia.</a:t>
            </a:r>
          </a:p>
          <a:p>
            <a:pPr lvl="2" eaLnBrk="1" hangingPunct="1"/>
            <a:r>
              <a:rPr lang="en-US" altLang="en-US" b="1"/>
              <a:t>DO NOT </a:t>
            </a:r>
            <a:r>
              <a:rPr lang="en-US" altLang="en-US"/>
              <a:t>break any blisters.</a:t>
            </a:r>
          </a:p>
          <a:p>
            <a:pPr lvl="2" eaLnBrk="1" hangingPunct="1"/>
            <a:r>
              <a:rPr lang="en-US" altLang="en-US"/>
              <a:t>Call 9-1-1.</a:t>
            </a:r>
          </a:p>
          <a:p>
            <a:pPr eaLnBrk="1" hangingPunct="1"/>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C950-248D-4C56-B089-6CF224261F3E}"/>
              </a:ext>
            </a:extLst>
          </p:cNvPr>
          <p:cNvSpPr>
            <a:spLocks noGrp="1"/>
          </p:cNvSpPr>
          <p:nvPr>
            <p:ph type="title"/>
          </p:nvPr>
        </p:nvSpPr>
        <p:spPr/>
        <p:txBody>
          <a:bodyPr/>
          <a:lstStyle/>
          <a:p>
            <a:r>
              <a:rPr lang="en-US" altLang="en-US" dirty="0"/>
              <a:t>Bleeding Control </a:t>
            </a:r>
            <a:r>
              <a:rPr lang="en-US" altLang="en-US" sz="2000" dirty="0"/>
              <a:t>(2 of 4)</a:t>
            </a:r>
            <a:endParaRPr lang="en-US" dirty="0"/>
          </a:p>
        </p:txBody>
      </p:sp>
      <p:sp>
        <p:nvSpPr>
          <p:cNvPr id="3" name="Content Placeholder 2">
            <a:extLst>
              <a:ext uri="{FF2B5EF4-FFF2-40B4-BE49-F238E27FC236}">
                <a16:creationId xmlns:a16="http://schemas.microsoft.com/office/drawing/2014/main" id="{47C5A49A-283E-4416-A8CF-8BFEB936DFCD}"/>
              </a:ext>
            </a:extLst>
          </p:cNvPr>
          <p:cNvSpPr>
            <a:spLocks noGrp="1"/>
          </p:cNvSpPr>
          <p:nvPr>
            <p:ph sz="half" idx="1"/>
          </p:nvPr>
        </p:nvSpPr>
        <p:spPr/>
        <p:txBody>
          <a:bodyPr/>
          <a:lstStyle/>
          <a:p>
            <a:r>
              <a:rPr lang="en-US" altLang="en-US" dirty="0"/>
              <a:t>When bleeding has stopped or you are unable to keep pressure on the wound, apply a bandage firmly over the dressing to maintain pressure on the wound and hold the dressing in place.</a:t>
            </a:r>
          </a:p>
        </p:txBody>
      </p:sp>
      <p:pic>
        <p:nvPicPr>
          <p:cNvPr id="5" name="Picture 1" descr="A photo shows hands wearing gloves tying a gauze bandage over a dressing on a wound.&#10;">
            <a:extLst>
              <a:ext uri="{FF2B5EF4-FFF2-40B4-BE49-F238E27FC236}">
                <a16:creationId xmlns:a16="http://schemas.microsoft.com/office/drawing/2014/main" id="{F7EA99FD-D708-465E-89D2-EB5A86D2F9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39406"/>
            <a:ext cx="3868348" cy="31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CEB08EF4-387A-4A3A-89EA-F09DF2EBA264}"/>
              </a:ext>
            </a:extLst>
          </p:cNvPr>
          <p:cNvSpPr txBox="1">
            <a:spLocks noChangeArrowheads="1"/>
          </p:cNvSpPr>
          <p:nvPr/>
        </p:nvSpPr>
        <p:spPr bwMode="auto">
          <a:xfrm>
            <a:off x="7239000" y="4611469"/>
            <a:ext cx="3868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4.</a:t>
            </a:r>
            <a:endParaRPr lang="en-US" altLang="en-US" sz="1800" dirty="0"/>
          </a:p>
        </p:txBody>
      </p:sp>
      <p:sp>
        <p:nvSpPr>
          <p:cNvPr id="7" name="TextBox 5">
            <a:extLst>
              <a:ext uri="{FF2B5EF4-FFF2-40B4-BE49-F238E27FC236}">
                <a16:creationId xmlns:a16="http://schemas.microsoft.com/office/drawing/2014/main" id="{EA24559C-3560-4FB0-8D6E-0697748BD8B3}"/>
              </a:ext>
            </a:extLst>
          </p:cNvPr>
          <p:cNvSpPr txBox="1">
            <a:spLocks noChangeArrowheads="1"/>
          </p:cNvSpPr>
          <p:nvPr/>
        </p:nvSpPr>
        <p:spPr bwMode="auto">
          <a:xfrm>
            <a:off x="7239000" y="519556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775040880"/>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dirty="0"/>
              <a:t>Third-Degree Burns: What to Look For</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sz="half" idx="1"/>
          </p:nvPr>
        </p:nvSpPr>
        <p:spPr>
          <a:xfrm>
            <a:off x="914400" y="1524000"/>
            <a:ext cx="4419600" cy="4525963"/>
          </a:xfrm>
        </p:spPr>
        <p:txBody>
          <a:bodyPr/>
          <a:lstStyle/>
          <a:p>
            <a:pPr eaLnBrk="1" hangingPunct="1"/>
            <a:r>
              <a:rPr lang="en-US" altLang="en-US" sz="2800" dirty="0"/>
              <a:t>Dry, leathery, gray-colored, or charred skin</a:t>
            </a:r>
          </a:p>
        </p:txBody>
      </p:sp>
      <p:pic>
        <p:nvPicPr>
          <p:cNvPr id="187395" name="Picture 3" descr="A photo shows a burn injury on the hand, with skin burnt and peeled off the fingers and palm.&#10;">
            <a:extLst>
              <a:ext uri="{FF2B5EF4-FFF2-40B4-BE49-F238E27FC236}">
                <a16:creationId xmlns:a16="http://schemas.microsoft.com/office/drawing/2014/main" id="{AED88FEB-D341-42D0-A376-C0E2C0E1F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1600200"/>
            <a:ext cx="45656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Box 6">
            <a:extLst>
              <a:ext uri="{FF2B5EF4-FFF2-40B4-BE49-F238E27FC236}">
                <a16:creationId xmlns:a16="http://schemas.microsoft.com/office/drawing/2014/main" id="{F69DCF0C-EC9C-46DB-A95B-5D1EDDE245D2}"/>
              </a:ext>
            </a:extLst>
          </p:cNvPr>
          <p:cNvSpPr txBox="1">
            <a:spLocks noChangeArrowheads="1"/>
          </p:cNvSpPr>
          <p:nvPr/>
        </p:nvSpPr>
        <p:spPr bwMode="auto">
          <a:xfrm>
            <a:off x="6019800" y="46593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4-29 </a:t>
            </a:r>
            <a:r>
              <a:rPr lang="en-IN" altLang="en-US" sz="1800"/>
              <a:t>Third-degree burn </a:t>
            </a:r>
            <a:endParaRPr lang="en-US" altLang="en-US" sz="1800"/>
          </a:p>
        </p:txBody>
      </p:sp>
      <p:sp>
        <p:nvSpPr>
          <p:cNvPr id="187397" name="TextBox 7">
            <a:extLst>
              <a:ext uri="{FF2B5EF4-FFF2-40B4-BE49-F238E27FC236}">
                <a16:creationId xmlns:a16="http://schemas.microsoft.com/office/drawing/2014/main" id="{E333DC66-318E-426F-BD80-7ADEFB215C38}"/>
              </a:ext>
            </a:extLst>
          </p:cNvPr>
          <p:cNvSpPr txBox="1">
            <a:spLocks noChangeArrowheads="1"/>
          </p:cNvSpPr>
          <p:nvPr/>
        </p:nvSpPr>
        <p:spPr bwMode="auto">
          <a:xfrm>
            <a:off x="6019800" y="49355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a:t>Third-Degree Burns: What to Do</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idx="1"/>
          </p:nvPr>
        </p:nvSpPr>
        <p:spPr/>
        <p:txBody>
          <a:bodyPr/>
          <a:lstStyle/>
          <a:p>
            <a:pPr eaLnBrk="1" hangingPunct="1"/>
            <a:r>
              <a:rPr lang="en-US" altLang="en-US" sz="2800"/>
              <a:t>Cover the burn with a dry, nonstick, sterile or clean dressing.</a:t>
            </a:r>
          </a:p>
          <a:p>
            <a:pPr eaLnBrk="1" hangingPunct="1"/>
            <a:r>
              <a:rPr lang="en-US" altLang="en-US" sz="2800" b="1"/>
              <a:t>DO NOT </a:t>
            </a:r>
            <a:r>
              <a:rPr lang="en-US" altLang="en-US" sz="2800"/>
              <a:t>apply cold.</a:t>
            </a:r>
          </a:p>
          <a:p>
            <a:pPr eaLnBrk="1" hangingPunct="1"/>
            <a:r>
              <a:rPr lang="en-US" altLang="en-US" sz="2800" b="1"/>
              <a:t>DO NOT </a:t>
            </a:r>
            <a:r>
              <a:rPr lang="en-US" altLang="en-US" sz="2800"/>
              <a:t>apply gel or ointment to the burn.</a:t>
            </a:r>
          </a:p>
          <a:p>
            <a:pPr eaLnBrk="1" hangingPunct="1"/>
            <a:r>
              <a:rPr lang="en-US" altLang="en-US" sz="2800"/>
              <a:t>Call 9-1-1.</a:t>
            </a:r>
          </a:p>
        </p:txBody>
      </p:sp>
    </p:spTree>
    <p:extLst>
      <p:ext uri="{BB962C8B-B14F-4D97-AF65-F5344CB8AC3E}">
        <p14:creationId xmlns:p14="http://schemas.microsoft.com/office/powerpoint/2010/main" val="3455750941"/>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13DFC114-7AC3-476F-9EC3-572FA84EA53D}"/>
              </a:ext>
            </a:extLst>
          </p:cNvPr>
          <p:cNvSpPr>
            <a:spLocks noGrp="1"/>
          </p:cNvSpPr>
          <p:nvPr>
            <p:ph type="title"/>
          </p:nvPr>
        </p:nvSpPr>
        <p:spPr/>
        <p:txBody>
          <a:bodyPr/>
          <a:lstStyle/>
          <a:p>
            <a:pPr eaLnBrk="1" hangingPunct="1"/>
            <a:r>
              <a:rPr lang="en-US" altLang="en-US" dirty="0"/>
              <a:t>Electrical Burns When Still in Contact With Electricity: What to Do</a:t>
            </a:r>
            <a:endParaRPr lang="en-US" altLang="en-US" sz="2000" dirty="0"/>
          </a:p>
        </p:txBody>
      </p:sp>
      <p:sp>
        <p:nvSpPr>
          <p:cNvPr id="191490" name="Content Placeholder 2">
            <a:extLst>
              <a:ext uri="{FF2B5EF4-FFF2-40B4-BE49-F238E27FC236}">
                <a16:creationId xmlns:a16="http://schemas.microsoft.com/office/drawing/2014/main" id="{7592C9C5-4845-4DCE-A445-34DA250F410D}"/>
              </a:ext>
            </a:extLst>
          </p:cNvPr>
          <p:cNvSpPr>
            <a:spLocks noGrp="1"/>
          </p:cNvSpPr>
          <p:nvPr>
            <p:ph idx="1"/>
          </p:nvPr>
        </p:nvSpPr>
        <p:spPr>
          <a:xfrm>
            <a:off x="914400" y="1524000"/>
            <a:ext cx="10287000" cy="4699000"/>
          </a:xfrm>
        </p:spPr>
        <p:txBody>
          <a:bodyPr/>
          <a:lstStyle/>
          <a:p>
            <a:pPr eaLnBrk="1" hangingPunct="1"/>
            <a:r>
              <a:rPr lang="en-US" altLang="en-US" dirty="0"/>
              <a:t>Call 9-1-1 to have the electricity turned off or wires cut.</a:t>
            </a:r>
          </a:p>
          <a:p>
            <a:pPr eaLnBrk="1" hangingPunct="1"/>
            <a:r>
              <a:rPr lang="en-US" altLang="en-US" b="1" dirty="0"/>
              <a:t>DO NOT </a:t>
            </a:r>
            <a:r>
              <a:rPr lang="en-US" altLang="en-US" dirty="0"/>
              <a:t>touch or move power lines or the person.  </a:t>
            </a:r>
          </a:p>
          <a:p>
            <a:pPr eaLnBrk="1" hangingPunct="1"/>
            <a:r>
              <a:rPr lang="en-US" altLang="en-US" b="1" dirty="0"/>
              <a:t>DO NOT </a:t>
            </a:r>
            <a:r>
              <a:rPr lang="en-US" altLang="en-US" dirty="0"/>
              <a:t>try to move electrical wires or devices with a wooden pole, rope, or any other item. </a:t>
            </a:r>
          </a:p>
          <a:p>
            <a:pPr eaLnBrk="1" hangingPunct="1"/>
            <a:r>
              <a:rPr lang="en-US" altLang="en-US" dirty="0"/>
              <a:t>Keep people away from the area.</a:t>
            </a: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Look For</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sz="half" idx="1"/>
          </p:nvPr>
        </p:nvSpPr>
        <p:spPr>
          <a:xfrm>
            <a:off x="914400" y="1524000"/>
            <a:ext cx="4856163" cy="4730750"/>
          </a:xfrm>
        </p:spPr>
        <p:txBody>
          <a:bodyPr/>
          <a:lstStyle/>
          <a:p>
            <a:pPr eaLnBrk="1" hangingPunct="1"/>
            <a:r>
              <a:rPr lang="en-US" altLang="en-US" sz="2800" dirty="0"/>
              <a:t>Burn wound, which might appear small</a:t>
            </a:r>
          </a:p>
          <a:p>
            <a:pPr eaLnBrk="1" hangingPunct="1"/>
            <a:r>
              <a:rPr lang="en-US" altLang="en-US" sz="2800" dirty="0"/>
              <a:t>Entrance and exit wounds</a:t>
            </a:r>
          </a:p>
          <a:p>
            <a:pPr eaLnBrk="1" hangingPunct="1"/>
            <a:r>
              <a:rPr lang="en-US" altLang="en-US" sz="2800" dirty="0"/>
              <a:t>Multiple burns</a:t>
            </a:r>
          </a:p>
          <a:p>
            <a:pPr lvl="1" eaLnBrk="1" hangingPunct="1"/>
            <a:r>
              <a:rPr lang="en-US" altLang="en-US" sz="2600" dirty="0"/>
              <a:t>Most electrical burns are third-degree burns</a:t>
            </a:r>
          </a:p>
          <a:p>
            <a:pPr eaLnBrk="1" hangingPunct="1"/>
            <a:r>
              <a:rPr lang="en-US" altLang="en-US" sz="2800" dirty="0"/>
              <a:t>Absent breathing/pulse</a:t>
            </a:r>
          </a:p>
          <a:p>
            <a:pPr lvl="1" eaLnBrk="1" hangingPunct="1"/>
            <a:r>
              <a:rPr lang="en-US" altLang="en-US" sz="2600" dirty="0"/>
              <a:t>Electricity can cause a person’s breathing or heart to stop</a:t>
            </a:r>
          </a:p>
        </p:txBody>
      </p:sp>
      <p:pic>
        <p:nvPicPr>
          <p:cNvPr id="193539" name="Picture 3" descr="A photo shows a burn, with skin peeled off and flesh showing.&#10;">
            <a:extLst>
              <a:ext uri="{FF2B5EF4-FFF2-40B4-BE49-F238E27FC236}">
                <a16:creationId xmlns:a16="http://schemas.microsoft.com/office/drawing/2014/main" id="{9B702293-980E-40D6-BB2C-497FFDAF6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3307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B4863B30-E417-4575-A7A1-81ADC360FFED}"/>
              </a:ext>
            </a:extLst>
          </p:cNvPr>
          <p:cNvSpPr txBox="1">
            <a:spLocks noChangeArrowheads="1"/>
          </p:cNvSpPr>
          <p:nvPr/>
        </p:nvSpPr>
        <p:spPr bwMode="auto">
          <a:xfrm>
            <a:off x="6400800" y="45069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4-30 </a:t>
            </a:r>
            <a:r>
              <a:rPr lang="en-IN" altLang="en-US" sz="1800"/>
              <a:t>Electrical burn </a:t>
            </a:r>
            <a:endParaRPr lang="en-US" altLang="en-US" sz="1800"/>
          </a:p>
        </p:txBody>
      </p:sp>
      <p:sp>
        <p:nvSpPr>
          <p:cNvPr id="193541" name="TextBox 7">
            <a:extLst>
              <a:ext uri="{FF2B5EF4-FFF2-40B4-BE49-F238E27FC236}">
                <a16:creationId xmlns:a16="http://schemas.microsoft.com/office/drawing/2014/main" id="{E5969E17-86B5-4131-9D7D-3F65CA7D90DD}"/>
              </a:ext>
            </a:extLst>
          </p:cNvPr>
          <p:cNvSpPr txBox="1">
            <a:spLocks noChangeArrowheads="1"/>
          </p:cNvSpPr>
          <p:nvPr/>
        </p:nvSpPr>
        <p:spPr bwMode="auto">
          <a:xfrm>
            <a:off x="6400800" y="47831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Charles Stewart MD, EMDM, MPH </a:t>
            </a:r>
            <a:endParaRPr lang="en-US" altLang="en-US" sz="1000"/>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Do</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Check breathing of any motionless and unresponsive person, and if absent, begin CPR.</a:t>
            </a:r>
          </a:p>
          <a:p>
            <a:pPr lvl="1" eaLnBrk="1" hangingPunct="1"/>
            <a:r>
              <a:rPr lang="en-US" altLang="en-US" sz="2400" dirty="0"/>
              <a:t>Call 9-1-1 immediately. Every person who has been electrocuted needs professional medical care.</a:t>
            </a:r>
          </a:p>
          <a:p>
            <a:pPr lvl="1" eaLnBrk="1" hangingPunct="1"/>
            <a:r>
              <a:rPr lang="en-US" altLang="en-US" sz="2400" dirty="0"/>
              <a:t>If the person fell, check for broken bones and a spinal injury.</a:t>
            </a:r>
          </a:p>
          <a:p>
            <a:pPr lvl="1" eaLnBrk="1" hangingPunct="1"/>
            <a:r>
              <a:rPr lang="en-US" altLang="en-US" sz="2400" dirty="0"/>
              <a:t>Most electrical burns are third-degree burns, so cover all burn wounds with sterile dressings. Treat as you would a third-degree burn.</a:t>
            </a:r>
          </a:p>
          <a:p>
            <a:pPr eaLnBrk="1" hangingPunct="1">
              <a:lnSpc>
                <a:spcPct val="80000"/>
              </a:lnSpc>
              <a:buFontTx/>
              <a:buNone/>
            </a:pPr>
            <a:endParaRPr lang="en-US" altLang="en-US" dirty="0"/>
          </a:p>
        </p:txBody>
      </p:sp>
    </p:spTree>
    <p:extLst>
      <p:ext uri="{BB962C8B-B14F-4D97-AF65-F5344CB8AC3E}">
        <p14:creationId xmlns:p14="http://schemas.microsoft.com/office/powerpoint/2010/main" val="2684629703"/>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Look For</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sz="half" idx="1"/>
          </p:nvPr>
        </p:nvSpPr>
        <p:spPr>
          <a:xfrm>
            <a:off x="914400" y="1524000"/>
            <a:ext cx="5181600" cy="4525963"/>
          </a:xfrm>
        </p:spPr>
        <p:txBody>
          <a:bodyPr/>
          <a:lstStyle/>
          <a:p>
            <a:pPr eaLnBrk="1" hangingPunct="1"/>
            <a:r>
              <a:rPr lang="en-US" altLang="en-US" sz="2800" dirty="0"/>
              <a:t>Pain</a:t>
            </a:r>
          </a:p>
          <a:p>
            <a:pPr eaLnBrk="1" hangingPunct="1"/>
            <a:r>
              <a:rPr lang="en-US" altLang="en-US" sz="2800" dirty="0"/>
              <a:t>Burning</a:t>
            </a:r>
          </a:p>
          <a:p>
            <a:pPr eaLnBrk="1" hangingPunct="1"/>
            <a:r>
              <a:rPr lang="en-US" altLang="en-US" sz="2800" dirty="0"/>
              <a:t>Breathing difficulty</a:t>
            </a:r>
          </a:p>
          <a:p>
            <a:pPr eaLnBrk="1" hangingPunct="1"/>
            <a:r>
              <a:rPr lang="en-US" altLang="en-US" sz="2800" dirty="0"/>
              <a:t>Eye pain or vision changes</a:t>
            </a:r>
          </a:p>
        </p:txBody>
      </p:sp>
      <p:sp>
        <p:nvSpPr>
          <p:cNvPr id="199683" name="Content Placeholder 1">
            <a:extLst>
              <a:ext uri="{FF2B5EF4-FFF2-40B4-BE49-F238E27FC236}">
                <a16:creationId xmlns:a16="http://schemas.microsoft.com/office/drawing/2014/main" id="{BEF2A261-1C39-4631-BFF2-80B92A3896FB}"/>
              </a:ext>
            </a:extLst>
          </p:cNvPr>
          <p:cNvSpPr>
            <a:spLocks noGrp="1"/>
          </p:cNvSpPr>
          <p:nvPr>
            <p:ph sz="half" idx="2"/>
          </p:nvPr>
        </p:nvSpPr>
        <p:spPr>
          <a:xfrm rot="5400000">
            <a:off x="8572500" y="2628900"/>
            <a:ext cx="2819400" cy="304800"/>
          </a:xfrm>
        </p:spPr>
        <p:txBody>
          <a:bodyPr/>
          <a:lstStyle/>
          <a:p>
            <a:pPr marL="0" indent="0" eaLnBrk="1" hangingPunct="1">
              <a:buFont typeface="Wingdings" panose="05000000000000000000" pitchFamily="2" charset="2"/>
              <a:buNone/>
            </a:pPr>
            <a:r>
              <a:rPr lang="de-DE" altLang="en-US" sz="900">
                <a:solidFill>
                  <a:srgbClr val="A6A6A6"/>
                </a:solidFill>
              </a:rPr>
              <a:t>© American Academy of Orthopaedic Surgeons.</a:t>
            </a:r>
            <a:endParaRPr lang="en-US" altLang="en-US" sz="900">
              <a:solidFill>
                <a:srgbClr val="A6A6A6"/>
              </a:solidFill>
            </a:endParaRPr>
          </a:p>
        </p:txBody>
      </p:sp>
      <p:pic>
        <p:nvPicPr>
          <p:cNvPr id="199684" name="Picture 1" descr="A photo shows a burn injury on the back of a person, with injury marks and blood.&#10;">
            <a:extLst>
              <a:ext uri="{FF2B5EF4-FFF2-40B4-BE49-F238E27FC236}">
                <a16:creationId xmlns:a16="http://schemas.microsoft.com/office/drawing/2014/main" id="{AFEED33A-7461-4B38-AE05-F1A02E133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0" y="1524000"/>
            <a:ext cx="27432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6">
            <a:extLst>
              <a:ext uri="{FF2B5EF4-FFF2-40B4-BE49-F238E27FC236}">
                <a16:creationId xmlns:a16="http://schemas.microsoft.com/office/drawing/2014/main" id="{D0C5304F-4C78-45F8-841D-D2CEC180446D}"/>
              </a:ext>
            </a:extLst>
          </p:cNvPr>
          <p:cNvSpPr txBox="1">
            <a:spLocks noChangeArrowheads="1"/>
          </p:cNvSpPr>
          <p:nvPr/>
        </p:nvSpPr>
        <p:spPr bwMode="auto">
          <a:xfrm>
            <a:off x="7315200" y="5805488"/>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4-31 </a:t>
            </a:r>
            <a:r>
              <a:rPr lang="en-IN" altLang="en-US" sz="1800"/>
              <a:t>Chemical burn </a:t>
            </a:r>
            <a:endParaRPr lang="en-US" altLang="en-US" sz="1800"/>
          </a:p>
        </p:txBody>
      </p:sp>
      <p:sp>
        <p:nvSpPr>
          <p:cNvPr id="199686" name="TextBox 7">
            <a:extLst>
              <a:ext uri="{FF2B5EF4-FFF2-40B4-BE49-F238E27FC236}">
                <a16:creationId xmlns:a16="http://schemas.microsoft.com/office/drawing/2014/main" id="{7406D40B-8F92-4B7C-A3BC-0CF4D960E268}"/>
              </a:ext>
            </a:extLst>
          </p:cNvPr>
          <p:cNvSpPr txBox="1">
            <a:spLocks noChangeArrowheads="1"/>
          </p:cNvSpPr>
          <p:nvPr/>
        </p:nvSpPr>
        <p:spPr bwMode="auto">
          <a:xfrm>
            <a:off x="7315200" y="6081713"/>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Do</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Brush a dry or powder chemical off the skin with a gloved hand or piece of cloth before flushing with water.</a:t>
            </a:r>
          </a:p>
          <a:p>
            <a:pPr lvl="1" eaLnBrk="1" hangingPunct="1"/>
            <a:r>
              <a:rPr lang="en-US" altLang="en-US" sz="2400" dirty="0"/>
              <a:t>Flush the burn with large amounts of cool running water for at least 20 minutes or until EMS arrives.</a:t>
            </a:r>
          </a:p>
          <a:p>
            <a:pPr lvl="1" eaLnBrk="1" hangingPunct="1"/>
            <a:r>
              <a:rPr lang="en-US" altLang="en-US" sz="2400" dirty="0"/>
              <a:t>Call 9-1-1 immediately for all chemical burns.</a:t>
            </a:r>
          </a:p>
          <a:p>
            <a:pPr lvl="1" eaLnBrk="1" hangingPunct="1"/>
            <a:r>
              <a:rPr lang="en-US" altLang="en-US" b="1" dirty="0"/>
              <a:t>DO NOT </a:t>
            </a:r>
            <a:r>
              <a:rPr lang="en-US" altLang="en-US" dirty="0"/>
              <a:t>try to neutralize the chemical.</a:t>
            </a:r>
          </a:p>
          <a:p>
            <a:pPr lvl="1" eaLnBrk="1" hangingPunct="1"/>
            <a:r>
              <a:rPr lang="en-US" altLang="en-US" dirty="0"/>
              <a:t>For a chemical in an eye:</a:t>
            </a:r>
          </a:p>
          <a:p>
            <a:pPr lvl="2" eaLnBrk="1" hangingPunct="1"/>
            <a:r>
              <a:rPr lang="en-US" altLang="en-US" dirty="0"/>
              <a:t>Tip the head so the affected eye is below the nose</a:t>
            </a:r>
          </a:p>
          <a:p>
            <a:pPr lvl="2" eaLnBrk="1" hangingPunct="1"/>
            <a:r>
              <a:rPr lang="en-US" altLang="en-US" dirty="0"/>
              <a:t>Wash the eye with warm water (which is tolerated in the eye better than cold water) from the nose out to the side of the face for at least 20 minutes.</a:t>
            </a:r>
            <a:endParaRPr lang="en-US" altLang="en-US" sz="2000" dirty="0"/>
          </a:p>
        </p:txBody>
      </p:sp>
    </p:spTree>
    <p:extLst>
      <p:ext uri="{BB962C8B-B14F-4D97-AF65-F5344CB8AC3E}">
        <p14:creationId xmlns:p14="http://schemas.microsoft.com/office/powerpoint/2010/main" val="1606585703"/>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Shock happens when body tissues do not get enough oxygen-rich blood. </a:t>
            </a:r>
          </a:p>
          <a:p>
            <a:r>
              <a:rPr lang="en-US" dirty="0"/>
              <a:t>Do not confuse shock with an electrical shock or “being shocked,” as in scared or surprised.</a:t>
            </a:r>
          </a:p>
          <a:p>
            <a:r>
              <a:rPr lang="en-US" dirty="0"/>
              <a:t>Shock is life-threatening.</a:t>
            </a:r>
          </a:p>
          <a:p>
            <a:endParaRPr lang="en-US" dirty="0"/>
          </a:p>
        </p:txBody>
      </p:sp>
    </p:spTree>
    <p:extLst>
      <p:ext uri="{BB962C8B-B14F-4D97-AF65-F5344CB8AC3E}">
        <p14:creationId xmlns:p14="http://schemas.microsoft.com/office/powerpoint/2010/main" val="2020621196"/>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 What to Look For</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Massive external or internal bleeding</a:t>
            </a:r>
          </a:p>
          <a:p>
            <a:r>
              <a:rPr lang="en-US" dirty="0"/>
              <a:t>A severe infection</a:t>
            </a:r>
          </a:p>
          <a:p>
            <a:r>
              <a:rPr lang="en-US" dirty="0"/>
              <a:t>Multiple severe broken bones</a:t>
            </a:r>
          </a:p>
          <a:p>
            <a:r>
              <a:rPr lang="en-US" dirty="0"/>
              <a:t>Signs of a heart attack</a:t>
            </a:r>
          </a:p>
          <a:p>
            <a:r>
              <a:rPr lang="en-US" dirty="0"/>
              <a:t>Abdominal or chest injury</a:t>
            </a:r>
          </a:p>
          <a:p>
            <a:r>
              <a:rPr lang="en-US" dirty="0"/>
              <a:t>Severe allergic reaction</a:t>
            </a:r>
          </a:p>
        </p:txBody>
      </p:sp>
    </p:spTree>
    <p:extLst>
      <p:ext uri="{BB962C8B-B14F-4D97-AF65-F5344CB8AC3E}">
        <p14:creationId xmlns:p14="http://schemas.microsoft.com/office/powerpoint/2010/main" val="178980099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83BE232-F4B9-49D0-AC2B-41B0593EA7E1}"/>
              </a:ext>
            </a:extLst>
          </p:cNvPr>
          <p:cNvSpPr>
            <a:spLocks noGrp="1"/>
          </p:cNvSpPr>
          <p:nvPr>
            <p:ph type="title"/>
          </p:nvPr>
        </p:nvSpPr>
        <p:spPr/>
        <p:txBody>
          <a:bodyPr/>
          <a:lstStyle/>
          <a:p>
            <a:pPr eaLnBrk="1" hangingPunct="1"/>
            <a:r>
              <a:rPr lang="en-US" altLang="en-US"/>
              <a:t>Shock: What to Do </a:t>
            </a:r>
            <a:r>
              <a:rPr lang="en-US" altLang="en-US" sz="2000"/>
              <a:t>(1 of 2)</a:t>
            </a:r>
          </a:p>
        </p:txBody>
      </p:sp>
      <p:sp>
        <p:nvSpPr>
          <p:cNvPr id="205826" name="Content Placeholder 2">
            <a:extLst>
              <a:ext uri="{FF2B5EF4-FFF2-40B4-BE49-F238E27FC236}">
                <a16:creationId xmlns:a16="http://schemas.microsoft.com/office/drawing/2014/main" id="{0870B1D7-D858-46D7-96FE-7A168048A23E}"/>
              </a:ext>
            </a:extLst>
          </p:cNvPr>
          <p:cNvSpPr>
            <a:spLocks noGrp="1"/>
          </p:cNvSpPr>
          <p:nvPr>
            <p:ph idx="1"/>
          </p:nvPr>
        </p:nvSpPr>
        <p:spPr>
          <a:xfrm>
            <a:off x="914400" y="1524000"/>
            <a:ext cx="10287000" cy="4699000"/>
          </a:xfrm>
        </p:spPr>
        <p:txBody>
          <a:bodyPr/>
          <a:lstStyle/>
          <a:p>
            <a:pPr eaLnBrk="1" hangingPunct="1"/>
            <a:r>
              <a:rPr lang="en-US" altLang="en-US"/>
              <a:t>For a person in shock who is responsive and breathing normally:</a:t>
            </a:r>
          </a:p>
          <a:p>
            <a:pPr lvl="1" eaLnBrk="1" hangingPunct="1"/>
            <a:r>
              <a:rPr lang="en-US" altLang="en-US"/>
              <a:t>Keep the person flat (horizontal) on their back.</a:t>
            </a:r>
          </a:p>
          <a:p>
            <a:pPr lvl="1" eaLnBrk="1" hangingPunct="1"/>
            <a:r>
              <a:rPr lang="en-US" altLang="en-US"/>
              <a:t>If there is no sign of a leg injury and it does not cause pain then feet can be raised 6 to 12 inches (15 to 30 cm).</a:t>
            </a:r>
          </a:p>
          <a:p>
            <a:pPr lvl="1" eaLnBrk="1" hangingPunct="1"/>
            <a:r>
              <a:rPr lang="en-US" altLang="en-US" b="1"/>
              <a:t>DO NOT </a:t>
            </a:r>
            <a:r>
              <a:rPr lang="en-US" altLang="en-US"/>
              <a:t>give anything to eat or drink unless medical help is delayed over 1 hour, in which case, sips of water can be given if fluids do not cause nausea and/or vomiting.</a:t>
            </a:r>
            <a:endParaRPr lang="en-US" altLang="en-US" sz="2200"/>
          </a:p>
        </p:txBody>
      </p:sp>
      <p:pic>
        <p:nvPicPr>
          <p:cNvPr id="205827" name="Picture 2" descr="Photo A shows the person lying prone. &#10;">
            <a:extLst>
              <a:ext uri="{FF2B5EF4-FFF2-40B4-BE49-F238E27FC236}">
                <a16:creationId xmlns:a16="http://schemas.microsoft.com/office/drawing/2014/main" id="{880E2478-000F-4A8F-B048-E21072AA3164}"/>
              </a:ext>
            </a:extLst>
          </p:cNvPr>
          <p:cNvPicPr>
            <a:picLocks noChangeAspect="1"/>
          </p:cNvPicPr>
          <p:nvPr/>
        </p:nvPicPr>
        <p:blipFill>
          <a:blip r:embed="rId3">
            <a:extLst>
              <a:ext uri="{28A0092B-C50C-407E-A947-70E740481C1C}">
                <a14:useLocalDpi xmlns:a14="http://schemas.microsoft.com/office/drawing/2010/main" val="0"/>
              </a:ext>
            </a:extLst>
          </a:blip>
          <a:srcRect b="3181"/>
          <a:stretch>
            <a:fillRect/>
          </a:stretch>
        </p:blipFill>
        <p:spPr bwMode="auto">
          <a:xfrm>
            <a:off x="3162300" y="4845050"/>
            <a:ext cx="5867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7">
            <a:extLst>
              <a:ext uri="{FF2B5EF4-FFF2-40B4-BE49-F238E27FC236}">
                <a16:creationId xmlns:a16="http://schemas.microsoft.com/office/drawing/2014/main" id="{0649BC10-E38E-4B52-82D6-5F86C0BCFF05}"/>
              </a:ext>
            </a:extLst>
          </p:cNvPr>
          <p:cNvSpPr txBox="1">
            <a:spLocks noChangeArrowheads="1"/>
          </p:cNvSpPr>
          <p:nvPr/>
        </p:nvSpPr>
        <p:spPr bwMode="auto">
          <a:xfrm>
            <a:off x="990600" y="6400800"/>
            <a:ext cx="1800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a:t>
            </a:r>
            <a:endParaRPr lang="en-US" altLang="en-US" sz="1000"/>
          </a:p>
        </p:txBody>
      </p:sp>
      <p:sp>
        <p:nvSpPr>
          <p:cNvPr id="205829" name="TextBox 6">
            <a:extLst>
              <a:ext uri="{FF2B5EF4-FFF2-40B4-BE49-F238E27FC236}">
                <a16:creationId xmlns:a16="http://schemas.microsoft.com/office/drawing/2014/main" id="{56BC26A1-6261-41C5-A0D1-37AF14322FA3}"/>
              </a:ext>
            </a:extLst>
          </p:cNvPr>
          <p:cNvSpPr txBox="1">
            <a:spLocks noChangeArrowheads="1"/>
          </p:cNvSpPr>
          <p:nvPr/>
        </p:nvSpPr>
        <p:spPr bwMode="auto">
          <a:xfrm>
            <a:off x="990600" y="6096000"/>
            <a:ext cx="1120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4-33A </a:t>
            </a:r>
            <a:r>
              <a:rPr lang="en-IN" altLang="en-US" sz="1800"/>
              <a:t>Shock positions. If responsive and breathing normally, keep the person flat on their back.</a:t>
            </a:r>
            <a:endParaRPr lang="en-US" altLang="en-US" sz="1800"/>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00CC-B43C-42FD-8D7A-9E0CA3A446E9}"/>
              </a:ext>
            </a:extLst>
          </p:cNvPr>
          <p:cNvSpPr>
            <a:spLocks noGrp="1"/>
          </p:cNvSpPr>
          <p:nvPr>
            <p:ph type="title"/>
          </p:nvPr>
        </p:nvSpPr>
        <p:spPr/>
        <p:txBody>
          <a:bodyPr/>
          <a:lstStyle/>
          <a:p>
            <a:r>
              <a:rPr lang="en-US" altLang="en-US" dirty="0"/>
              <a:t>Bleeding Control </a:t>
            </a:r>
            <a:r>
              <a:rPr lang="en-US" altLang="en-US" sz="2000" dirty="0"/>
              <a:t>(3 of 4)</a:t>
            </a:r>
            <a:endParaRPr lang="en-US" dirty="0"/>
          </a:p>
        </p:txBody>
      </p:sp>
      <p:sp>
        <p:nvSpPr>
          <p:cNvPr id="3" name="Content Placeholder 2">
            <a:extLst>
              <a:ext uri="{FF2B5EF4-FFF2-40B4-BE49-F238E27FC236}">
                <a16:creationId xmlns:a16="http://schemas.microsoft.com/office/drawing/2014/main" id="{69BF35E7-A516-41DB-82E2-B6B949D9D946}"/>
              </a:ext>
            </a:extLst>
          </p:cNvPr>
          <p:cNvSpPr>
            <a:spLocks noGrp="1"/>
          </p:cNvSpPr>
          <p:nvPr>
            <p:ph sz="half" idx="1"/>
          </p:nvPr>
        </p:nvSpPr>
        <p:spPr>
          <a:xfrm>
            <a:off x="914400" y="1461052"/>
            <a:ext cx="5181600" cy="4729436"/>
          </a:xfrm>
        </p:spPr>
        <p:txBody>
          <a:bodyPr/>
          <a:lstStyle/>
          <a:p>
            <a:r>
              <a:rPr lang="en-US" altLang="en-US" dirty="0"/>
              <a:t>If direct pressure fails to immediately stop bleeding from an arm or leg, apply a tourniquet (discussed later).</a:t>
            </a:r>
          </a:p>
          <a:p>
            <a:r>
              <a:rPr lang="en-US" altLang="en-US" dirty="0"/>
              <a:t>For other body areas where a tourniquet placement is impossible or when a tourniquet is ineffective or not available, insert a hemostatic gauze dressing directly into the wound (discussed later).</a:t>
            </a:r>
          </a:p>
        </p:txBody>
      </p:sp>
      <p:pic>
        <p:nvPicPr>
          <p:cNvPr id="6" name="Picture 5">
            <a:extLst>
              <a:ext uri="{FF2B5EF4-FFF2-40B4-BE49-F238E27FC236}">
                <a16:creationId xmlns:a16="http://schemas.microsoft.com/office/drawing/2014/main" id="{0046D72C-B054-4834-A22A-68D94DBBF358}"/>
              </a:ext>
            </a:extLst>
          </p:cNvPr>
          <p:cNvPicPr>
            <a:picLocks noChangeAspect="1"/>
          </p:cNvPicPr>
          <p:nvPr/>
        </p:nvPicPr>
        <p:blipFill>
          <a:blip r:embed="rId2"/>
          <a:stretch>
            <a:fillRect/>
          </a:stretch>
        </p:blipFill>
        <p:spPr>
          <a:xfrm>
            <a:off x="7391400" y="1497147"/>
            <a:ext cx="3729707" cy="3145536"/>
          </a:xfrm>
          <a:prstGeom prst="rect">
            <a:avLst/>
          </a:prstGeom>
        </p:spPr>
      </p:pic>
      <p:sp>
        <p:nvSpPr>
          <p:cNvPr id="7" name="TextBox 4">
            <a:extLst>
              <a:ext uri="{FF2B5EF4-FFF2-40B4-BE49-F238E27FC236}">
                <a16:creationId xmlns:a16="http://schemas.microsoft.com/office/drawing/2014/main" id="{956B2409-91BA-45DC-87B7-48E1584D3A4E}"/>
              </a:ext>
            </a:extLst>
          </p:cNvPr>
          <p:cNvSpPr txBox="1">
            <a:spLocks noChangeArrowheads="1"/>
          </p:cNvSpPr>
          <p:nvPr/>
        </p:nvSpPr>
        <p:spPr bwMode="auto">
          <a:xfrm>
            <a:off x="7391400" y="464268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5.</a:t>
            </a:r>
            <a:endParaRPr lang="en-US" altLang="en-US" sz="1800" dirty="0"/>
          </a:p>
        </p:txBody>
      </p:sp>
      <p:sp>
        <p:nvSpPr>
          <p:cNvPr id="8" name="TextBox 5">
            <a:extLst>
              <a:ext uri="{FF2B5EF4-FFF2-40B4-BE49-F238E27FC236}">
                <a16:creationId xmlns:a16="http://schemas.microsoft.com/office/drawing/2014/main" id="{DE8E9F92-BAE2-4CCD-9DB3-B1E3F6B28167}"/>
              </a:ext>
            </a:extLst>
          </p:cNvPr>
          <p:cNvSpPr txBox="1">
            <a:spLocks noChangeArrowheads="1"/>
          </p:cNvSpPr>
          <p:nvPr/>
        </p:nvSpPr>
        <p:spPr bwMode="auto">
          <a:xfrm>
            <a:off x="7391400" y="5237822"/>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97103124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829FF649-0608-4DE6-9579-562BAD81D31F}"/>
              </a:ext>
            </a:extLst>
          </p:cNvPr>
          <p:cNvSpPr>
            <a:spLocks noGrp="1"/>
          </p:cNvSpPr>
          <p:nvPr>
            <p:ph type="title"/>
          </p:nvPr>
        </p:nvSpPr>
        <p:spPr/>
        <p:txBody>
          <a:bodyPr/>
          <a:lstStyle/>
          <a:p>
            <a:pPr eaLnBrk="1" hangingPunct="1"/>
            <a:r>
              <a:rPr lang="en-US" altLang="en-US"/>
              <a:t>Shock: What to Do </a:t>
            </a:r>
            <a:r>
              <a:rPr lang="en-US" altLang="en-US" sz="2000"/>
              <a:t>(2 of 2)</a:t>
            </a:r>
          </a:p>
        </p:txBody>
      </p:sp>
      <p:sp>
        <p:nvSpPr>
          <p:cNvPr id="207874" name="Content Placeholder 2">
            <a:extLst>
              <a:ext uri="{FF2B5EF4-FFF2-40B4-BE49-F238E27FC236}">
                <a16:creationId xmlns:a16="http://schemas.microsoft.com/office/drawing/2014/main" id="{00B67533-3C65-4B2C-A1E2-597E74B1F5A1}"/>
              </a:ext>
            </a:extLst>
          </p:cNvPr>
          <p:cNvSpPr>
            <a:spLocks noGrp="1"/>
          </p:cNvSpPr>
          <p:nvPr>
            <p:ph idx="1"/>
          </p:nvPr>
        </p:nvSpPr>
        <p:spPr>
          <a:xfrm>
            <a:off x="914400" y="1524000"/>
            <a:ext cx="10287000" cy="4699000"/>
          </a:xfrm>
        </p:spPr>
        <p:txBody>
          <a:bodyPr/>
          <a:lstStyle/>
          <a:p>
            <a:pPr eaLnBrk="1" hangingPunct="1"/>
            <a:r>
              <a:rPr lang="en-US" altLang="en-US"/>
              <a:t>For a person in shock who is unresponsive and breathing:</a:t>
            </a:r>
          </a:p>
          <a:p>
            <a:pPr lvl="1" eaLnBrk="1" hangingPunct="1"/>
            <a:r>
              <a:rPr lang="en-US" altLang="en-US"/>
              <a:t>Place the person on their side (recovery position).</a:t>
            </a:r>
          </a:p>
          <a:p>
            <a:pPr lvl="1" eaLnBrk="1" hangingPunct="1"/>
            <a:r>
              <a:rPr lang="en-US" altLang="en-US" b="1"/>
              <a:t>DO NOT </a:t>
            </a:r>
            <a:r>
              <a:rPr lang="en-US" altLang="en-US"/>
              <a:t>move them if there is a neck, back, hip, or pelvic injury; leave in the position found unless it is unsafe.</a:t>
            </a:r>
          </a:p>
          <a:p>
            <a:pPr lvl="1" eaLnBrk="1" hangingPunct="1"/>
            <a:r>
              <a:rPr lang="en-US" altLang="en-US"/>
              <a:t>Call 9-1-1.</a:t>
            </a:r>
          </a:p>
          <a:p>
            <a:pPr lvl="1" eaLnBrk="1" hangingPunct="1"/>
            <a:r>
              <a:rPr lang="en-US" altLang="en-US"/>
              <a:t>Prevent heat loss by putting blankets or coats under and over the person.</a:t>
            </a:r>
            <a:endParaRPr lang="en-US" altLang="en-US" sz="2200"/>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a:extLst>
              <a:ext uri="{FF2B5EF4-FFF2-40B4-BE49-F238E27FC236}">
                <a16:creationId xmlns:a16="http://schemas.microsoft.com/office/drawing/2014/main" id="{2D3F148E-15ED-4275-BC73-E19C9598B2AE}"/>
              </a:ext>
            </a:extLst>
          </p:cNvPr>
          <p:cNvSpPr>
            <a:spLocks noGrp="1"/>
          </p:cNvSpPr>
          <p:nvPr>
            <p:ph type="title"/>
          </p:nvPr>
        </p:nvSpPr>
        <p:spPr>
          <a:xfrm>
            <a:off x="0" y="120650"/>
            <a:ext cx="12192000" cy="1001713"/>
          </a:xfrm>
        </p:spPr>
        <p:txBody>
          <a:bodyPr/>
          <a:lstStyle/>
          <a:p>
            <a:r>
              <a:rPr lang="en-US" altLang="en-US" dirty="0"/>
              <a:t>Bleeding Control </a:t>
            </a:r>
            <a:r>
              <a:rPr lang="en-US" altLang="en-US" sz="2000" dirty="0"/>
              <a:t>(4 of 4)</a:t>
            </a:r>
          </a:p>
        </p:txBody>
      </p:sp>
      <p:sp>
        <p:nvSpPr>
          <p:cNvPr id="4100" name="Content Placeholder 4">
            <a:extLst>
              <a:ext uri="{FF2B5EF4-FFF2-40B4-BE49-F238E27FC236}">
                <a16:creationId xmlns:a16="http://schemas.microsoft.com/office/drawing/2014/main" id="{E20F588E-8767-4E77-9D8E-3485EBF3D051}"/>
              </a:ext>
            </a:extLst>
          </p:cNvPr>
          <p:cNvSpPr>
            <a:spLocks noGrp="1"/>
          </p:cNvSpPr>
          <p:nvPr>
            <p:ph sz="half" idx="1"/>
          </p:nvPr>
        </p:nvSpPr>
        <p:spPr>
          <a:xfrm>
            <a:off x="914400" y="1460500"/>
            <a:ext cx="5029200" cy="4730750"/>
          </a:xfrm>
        </p:spPr>
        <p:txBody>
          <a:bodyPr rtlCol="0">
            <a:noAutofit/>
          </a:bodyPr>
          <a:lstStyle/>
          <a:p>
            <a:r>
              <a:rPr lang="en-US" dirty="0"/>
              <a:t>After the bleeding stops: </a:t>
            </a:r>
          </a:p>
          <a:p>
            <a:pPr lvl="1"/>
            <a:r>
              <a:rPr lang="en-US" dirty="0"/>
              <a:t>Care for the wound.</a:t>
            </a:r>
          </a:p>
          <a:p>
            <a:pPr lvl="1"/>
            <a:r>
              <a:rPr lang="en-US" dirty="0"/>
              <a:t>Properly dispose of the gloves and any blood-contaminated clothing.</a:t>
            </a:r>
          </a:p>
          <a:p>
            <a:pPr lvl="1"/>
            <a:r>
              <a:rPr lang="en-US" dirty="0"/>
              <a:t>Wash your hands.</a:t>
            </a:r>
          </a:p>
          <a:p>
            <a:pPr lvl="1"/>
            <a:r>
              <a:rPr lang="en-US" dirty="0"/>
              <a:t>If needed, seek professional medical care for cleaning, sutures, or a tetanus immunization. For massive, life-threatening bleeding call EMS.</a:t>
            </a:r>
          </a:p>
        </p:txBody>
      </p:sp>
      <p:pic>
        <p:nvPicPr>
          <p:cNvPr id="10243" name="Picture 1" descr="A photo shows the hand of a person disposing of an item of clothing in a plastic bag.&#10;">
            <a:extLst>
              <a:ext uri="{FF2B5EF4-FFF2-40B4-BE49-F238E27FC236}">
                <a16:creationId xmlns:a16="http://schemas.microsoft.com/office/drawing/2014/main" id="{BCC5284C-F705-468F-8EA9-F4A7D48C3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460500"/>
            <a:ext cx="40544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a:extLst>
              <a:ext uri="{FF2B5EF4-FFF2-40B4-BE49-F238E27FC236}">
                <a16:creationId xmlns:a16="http://schemas.microsoft.com/office/drawing/2014/main" id="{B4BF753D-F3DF-4D8E-8DEA-121CA4074728}"/>
              </a:ext>
            </a:extLst>
          </p:cNvPr>
          <p:cNvSpPr txBox="1">
            <a:spLocks noChangeArrowheads="1"/>
          </p:cNvSpPr>
          <p:nvPr/>
        </p:nvSpPr>
        <p:spPr bwMode="auto">
          <a:xfrm>
            <a:off x="7010400" y="49530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6.</a:t>
            </a:r>
            <a:endParaRPr lang="en-US" altLang="en-US" sz="1800" dirty="0"/>
          </a:p>
        </p:txBody>
      </p:sp>
      <p:sp>
        <p:nvSpPr>
          <p:cNvPr id="10245" name="TextBox 5">
            <a:extLst>
              <a:ext uri="{FF2B5EF4-FFF2-40B4-BE49-F238E27FC236}">
                <a16:creationId xmlns:a16="http://schemas.microsoft.com/office/drawing/2014/main" id="{E1F0545F-DC8F-41F1-B546-484EFAAC79F7}"/>
              </a:ext>
            </a:extLst>
          </p:cNvPr>
          <p:cNvSpPr txBox="1">
            <a:spLocks noChangeArrowheads="1"/>
          </p:cNvSpPr>
          <p:nvPr/>
        </p:nvSpPr>
        <p:spPr bwMode="auto">
          <a:xfrm>
            <a:off x="7033260" y="5599331"/>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3011F85-B14D-40D2-A5FC-4F013B128FD0}"/>
              </a:ext>
            </a:extLst>
          </p:cNvPr>
          <p:cNvSpPr>
            <a:spLocks noGrp="1"/>
          </p:cNvSpPr>
          <p:nvPr>
            <p:ph type="title"/>
          </p:nvPr>
        </p:nvSpPr>
        <p:spPr>
          <a:xfrm>
            <a:off x="0" y="120650"/>
            <a:ext cx="12192000" cy="1001713"/>
          </a:xfrm>
        </p:spPr>
        <p:txBody>
          <a:bodyPr/>
          <a:lstStyle/>
          <a:p>
            <a:r>
              <a:rPr lang="en-US" altLang="en-US"/>
              <a:t>Hemostatic Dressings</a:t>
            </a:r>
          </a:p>
        </p:txBody>
      </p:sp>
      <p:sp>
        <p:nvSpPr>
          <p:cNvPr id="19458" name="Content Placeholder 2">
            <a:extLst>
              <a:ext uri="{FF2B5EF4-FFF2-40B4-BE49-F238E27FC236}">
                <a16:creationId xmlns:a16="http://schemas.microsoft.com/office/drawing/2014/main" id="{DD9D34D9-C066-45B3-843F-915F104797D1}"/>
              </a:ext>
            </a:extLst>
          </p:cNvPr>
          <p:cNvSpPr>
            <a:spLocks noGrp="1"/>
          </p:cNvSpPr>
          <p:nvPr>
            <p:ph sz="half" idx="1"/>
          </p:nvPr>
        </p:nvSpPr>
        <p:spPr>
          <a:xfrm>
            <a:off x="914400" y="1461052"/>
            <a:ext cx="4855464" cy="4729436"/>
          </a:xfrm>
        </p:spPr>
        <p:txBody>
          <a:bodyPr/>
          <a:lstStyle/>
          <a:p>
            <a:r>
              <a:rPr lang="en-US" altLang="en-US" dirty="0"/>
              <a:t>Apply a hemostatic dressing if:</a:t>
            </a:r>
          </a:p>
          <a:p>
            <a:pPr lvl="1"/>
            <a:r>
              <a:rPr lang="en-US" altLang="en-US" dirty="0"/>
              <a:t>Direct pressure is not effective in controlling bleeding.</a:t>
            </a:r>
          </a:p>
          <a:p>
            <a:pPr lvl="1"/>
            <a:r>
              <a:rPr lang="en-US" altLang="en-US" dirty="0"/>
              <a:t>A manufactured tourniquet is not available, is ineffective, or cannot be applied.</a:t>
            </a:r>
          </a:p>
          <a:p>
            <a:r>
              <a:rPr lang="en-US" altLang="en-US" dirty="0"/>
              <a:t>Apply a hemostatic dressing in combination with direct pressure followed by a pressure bandage.</a:t>
            </a:r>
          </a:p>
          <a:p>
            <a:r>
              <a:rPr lang="en-US" altLang="en-US" dirty="0"/>
              <a:t>If still bleeding, consider using an improvised tourniquet.  </a:t>
            </a:r>
          </a:p>
          <a:p>
            <a:endParaRPr lang="en-US" altLang="en-US" dirty="0"/>
          </a:p>
          <a:p>
            <a:endParaRPr lang="en-US" altLang="en-US" dirty="0"/>
          </a:p>
        </p:txBody>
      </p:sp>
      <p:pic>
        <p:nvPicPr>
          <p:cNvPr id="19459" name="Picture 3" descr="A photo shows a pack of gauze-style dressings and the cover in which they are packed.&#10;">
            <a:extLst>
              <a:ext uri="{FF2B5EF4-FFF2-40B4-BE49-F238E27FC236}">
                <a16:creationId xmlns:a16="http://schemas.microsoft.com/office/drawing/2014/main" id="{A04BF1B7-19DB-4747-B9FE-68F1668CB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828800"/>
            <a:ext cx="3629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5902D856-187F-41CC-A927-A8326CDF1E6A}"/>
              </a:ext>
            </a:extLst>
          </p:cNvPr>
          <p:cNvSpPr txBox="1">
            <a:spLocks noChangeArrowheads="1"/>
          </p:cNvSpPr>
          <p:nvPr/>
        </p:nvSpPr>
        <p:spPr bwMode="auto">
          <a:xfrm>
            <a:off x="6781800" y="4876800"/>
            <a:ext cx="420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a:t>
            </a:r>
            <a:r>
              <a:rPr lang="en-US" altLang="en-US" sz="1800"/>
              <a:t> </a:t>
            </a:r>
            <a:r>
              <a:rPr lang="en-IN" altLang="en-US" sz="1800"/>
              <a:t>Hemostatic dressings are gauze-style dressings saturated with an agent that stops bleeding. </a:t>
            </a:r>
            <a:endParaRPr lang="en-US" altLang="en-US" sz="1800"/>
          </a:p>
        </p:txBody>
      </p:sp>
      <p:sp>
        <p:nvSpPr>
          <p:cNvPr id="19461" name="TextBox 6">
            <a:extLst>
              <a:ext uri="{FF2B5EF4-FFF2-40B4-BE49-F238E27FC236}">
                <a16:creationId xmlns:a16="http://schemas.microsoft.com/office/drawing/2014/main" id="{1E4EC0E4-00D5-4A2F-9135-81DD044374CE}"/>
              </a:ext>
            </a:extLst>
          </p:cNvPr>
          <p:cNvSpPr txBox="1">
            <a:spLocks noChangeArrowheads="1"/>
          </p:cNvSpPr>
          <p:nvPr/>
        </p:nvSpPr>
        <p:spPr bwMode="auto">
          <a:xfrm>
            <a:off x="6792913" y="57150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Z-Medica </a:t>
            </a:r>
            <a:endParaRPr lang="en-US" altLang="en-US" sz="1000" dirty="0"/>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(1 of 5) </a:t>
            </a:r>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sz="2400" dirty="0"/>
              <a:t>If direct pressure fails to control bleeding on an arm or a leg, apply a manufactured tourniquet about 2 inches (5 cm) above the wound.</a:t>
            </a:r>
          </a:p>
          <a:p>
            <a:pPr lvl="1"/>
            <a:r>
              <a:rPr lang="en-US" b="1" dirty="0"/>
              <a:t>DO NOT </a:t>
            </a:r>
            <a:r>
              <a:rPr lang="en-US" dirty="0"/>
              <a:t>apply anywhere other than an arm or leg</a:t>
            </a:r>
          </a:p>
          <a:p>
            <a:pPr lvl="1"/>
            <a:r>
              <a:rPr lang="en-US" b="1" dirty="0"/>
              <a:t>DO NOT </a:t>
            </a:r>
            <a:r>
              <a:rPr lang="en-US" dirty="0"/>
              <a:t>apply over a joint</a:t>
            </a:r>
          </a:p>
          <a:p>
            <a:pPr lvl="2"/>
            <a:r>
              <a:rPr lang="en-US" dirty="0"/>
              <a:t>If applying a tourniquet 2 to 3 inches above the wound places it over a joint, place the tourniquet even higher.</a:t>
            </a:r>
          </a:p>
          <a:p>
            <a:pPr lvl="2"/>
            <a:endParaRPr lang="en-US" dirty="0"/>
          </a:p>
        </p:txBody>
      </p:sp>
      <p:pic>
        <p:nvPicPr>
          <p:cNvPr id="6" name="Picture 5">
            <a:extLst>
              <a:ext uri="{FF2B5EF4-FFF2-40B4-BE49-F238E27FC236}">
                <a16:creationId xmlns:a16="http://schemas.microsoft.com/office/drawing/2014/main" id="{2095AA9B-FEFA-4904-9A76-2971E79967F3}"/>
              </a:ext>
            </a:extLst>
          </p:cNvPr>
          <p:cNvPicPr>
            <a:picLocks noChangeAspect="1"/>
          </p:cNvPicPr>
          <p:nvPr/>
        </p:nvPicPr>
        <p:blipFill>
          <a:blip r:embed="rId2"/>
          <a:stretch>
            <a:fillRect/>
          </a:stretch>
        </p:blipFill>
        <p:spPr>
          <a:xfrm>
            <a:off x="7162800" y="1461052"/>
            <a:ext cx="3765346" cy="3145536"/>
          </a:xfrm>
          <a:prstGeom prst="rect">
            <a:avLst/>
          </a:prstGeom>
        </p:spPr>
      </p:pic>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1.</a:t>
            </a:r>
            <a:endParaRPr lang="en-US" altLang="en-US" sz="1800" dirty="0"/>
          </a:p>
        </p:txBody>
      </p:sp>
      <p:sp>
        <p:nvSpPr>
          <p:cNvPr id="8" name="TextBox 5">
            <a:extLst>
              <a:ext uri="{FF2B5EF4-FFF2-40B4-BE49-F238E27FC236}">
                <a16:creationId xmlns:a16="http://schemas.microsoft.com/office/drawing/2014/main" id="{99F9BDEB-2058-457A-9937-A444E0AE9CE0}"/>
              </a:ext>
            </a:extLst>
          </p:cNvPr>
          <p:cNvSpPr txBox="1">
            <a:spLocks noChangeArrowheads="1"/>
          </p:cNvSpPr>
          <p:nvPr/>
        </p:nvSpPr>
        <p:spPr bwMode="auto">
          <a:xfrm>
            <a:off x="7070558" y="5548825"/>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653951054"/>
      </p:ext>
    </p:extLst>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5080</TotalTime>
  <Words>4177</Words>
  <Application>Microsoft Office PowerPoint</Application>
  <PresentationFormat>Widescreen</PresentationFormat>
  <Paragraphs>429</Paragraphs>
  <Slides>60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Courier New</vt:lpstr>
      <vt:lpstr>Wingdings</vt:lpstr>
      <vt:lpstr>Educational subjects 16x9</vt:lpstr>
      <vt:lpstr>Injury Emergencies  Core Course + Infants</vt:lpstr>
      <vt:lpstr>Support Materials</vt:lpstr>
      <vt:lpstr>Bleeding Control: Bandages and Dressings</vt:lpstr>
      <vt:lpstr>Bleeding Control (1 of 4)</vt:lpstr>
      <vt:lpstr>Bleeding Control (2 of 4)</vt:lpstr>
      <vt:lpstr>Bleeding Control (3 of 4)</vt:lpstr>
      <vt:lpstr>Bleeding Control (4 of 4)</vt:lpstr>
      <vt:lpstr>Hemostatic Dressings</vt:lpstr>
      <vt:lpstr>Applying a Manufactured Tourniquet (1 of 5) </vt:lpstr>
      <vt:lpstr>Applying a Manufactured Tourniquet (2 of 5)</vt:lpstr>
      <vt:lpstr>Applying a Manufactured Tourniquet (3 of 5)</vt:lpstr>
      <vt:lpstr>Applying a Manufactured Tourniquet (4 of 5)</vt:lpstr>
      <vt:lpstr>Applying a Manufactured Tourniquet (5 of 5)</vt:lpstr>
      <vt:lpstr>Applying an Improvised Tourniquet (1 of 5)</vt:lpstr>
      <vt:lpstr>Applying an Improvised Tourniquet (2 of 5)</vt:lpstr>
      <vt:lpstr>Applying an Improvised Tourniquet (3 of 5)</vt:lpstr>
      <vt:lpstr>Applying an Improvised Tourniquet (4 of 5)</vt:lpstr>
      <vt:lpstr>Applying an Improvised Tourniquet (5 of 5)</vt:lpstr>
      <vt:lpstr>A Note on Tourniquets</vt:lpstr>
      <vt:lpstr>Common Tourniquet Mistakes</vt:lpstr>
      <vt:lpstr>Sliver (Splinter): What to Do</vt:lpstr>
      <vt:lpstr>Large Impaled Object: What to Do (1 of 2)</vt:lpstr>
      <vt:lpstr>Large Impaled Object: What to Do (2 of 2)</vt:lpstr>
      <vt:lpstr>Amputations: What to Do (1 of 2)</vt:lpstr>
      <vt:lpstr>Amputations: What to Do (2 of 2)</vt:lpstr>
      <vt:lpstr>Avulsions: What to Do</vt:lpstr>
      <vt:lpstr>Head Injuries</vt:lpstr>
      <vt:lpstr>Scalp Wound: What to Do (1 of 2)</vt:lpstr>
      <vt:lpstr>Scalp Wound: What to Do (2 of 2)</vt:lpstr>
      <vt:lpstr>Skull Fracture: What to Look For</vt:lpstr>
      <vt:lpstr>Skull Fracture: What to Do (1 of 2)</vt:lpstr>
      <vt:lpstr>Skull Fracture: What to Do (2 of 2)</vt:lpstr>
      <vt:lpstr>Brain Injury (Concussion): What to Look For</vt:lpstr>
      <vt:lpstr>Brain Injury (Concussion): What to Do (1 of 3)</vt:lpstr>
      <vt:lpstr>Brain Injury (Concussion): What to Do (2 of 3)</vt:lpstr>
      <vt:lpstr>Brain Injury (Concussion): What to Do (3 of 3)</vt:lpstr>
      <vt:lpstr>Spinal Injuries: What to Look For</vt:lpstr>
      <vt:lpstr>Spinal Injuries: What to Do (1 of 3)</vt:lpstr>
      <vt:lpstr>Spinal Injuries: What to Do (2 of 3)</vt:lpstr>
      <vt:lpstr>Spinal Injuries: What to Do (3 of 3)</vt:lpstr>
      <vt:lpstr>Thermal Burns: What to Do (1 of 3)</vt:lpstr>
      <vt:lpstr>Thermal Burns: What to Do (2 of 3)</vt:lpstr>
      <vt:lpstr>Thermal Burns: What to Do (3 of 3)</vt:lpstr>
      <vt:lpstr>First-Degree Burns: What to Look For</vt:lpstr>
      <vt:lpstr>First-Degree Burns: What to Do (1 of 2)</vt:lpstr>
      <vt:lpstr>First-Degree Burns: What to Do (2 of 2)</vt:lpstr>
      <vt:lpstr>Second-Degree Burns: What to Look For</vt:lpstr>
      <vt:lpstr>Second-Degree Burns: What to Do (1 of 2)</vt:lpstr>
      <vt:lpstr>Second-Degree Burns: What to Do (2 of 2)</vt:lpstr>
      <vt:lpstr>Third-Degree Burns: What to Look For</vt:lpstr>
      <vt:lpstr>Third-Degree Burns: What to Do</vt:lpstr>
      <vt:lpstr>Electrical Burns When Still in Contact With Electricity: What to Do</vt:lpstr>
      <vt:lpstr>Electrical Burns: What to Look For</vt:lpstr>
      <vt:lpstr>Electrical Burns: What to Do</vt:lpstr>
      <vt:lpstr>Chemical Burns: What to Look For</vt:lpstr>
      <vt:lpstr>Chemical Burns: What to Do</vt:lpstr>
      <vt:lpstr>Shock</vt:lpstr>
      <vt:lpstr>Shock: What to Look For</vt:lpstr>
      <vt:lpstr>Shock: What to Do (1 of 2)</vt:lpstr>
      <vt:lpstr>Shock: What to Do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Injury Emergencies  Comprehensive Lecture</dc:title>
  <dc:creator>Emergency Care &amp; Safety Institute</dc:creator>
  <cp:lastModifiedBy>Ashley Procum</cp:lastModifiedBy>
  <cp:revision>362</cp:revision>
  <dcterms:created xsi:type="dcterms:W3CDTF">2016-02-08T23:52:02Z</dcterms:created>
  <dcterms:modified xsi:type="dcterms:W3CDTF">2021-04-20T03:31:26Z</dcterms:modified>
</cp:coreProperties>
</file>