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00" r:id="rId1"/>
  </p:sldMasterIdLst>
  <p:notesMasterIdLst>
    <p:notesMasterId r:id="rId57"/>
  </p:notesMasterIdLst>
  <p:sldIdLst>
    <p:sldId id="260" r:id="rId2"/>
    <p:sldId id="411" r:id="rId3"/>
    <p:sldId id="286" r:id="rId4"/>
    <p:sldId id="412" r:id="rId5"/>
    <p:sldId id="288" r:id="rId6"/>
    <p:sldId id="311" r:id="rId7"/>
    <p:sldId id="339" r:id="rId8"/>
    <p:sldId id="413" r:id="rId9"/>
    <p:sldId id="312" r:id="rId10"/>
    <p:sldId id="313" r:id="rId11"/>
    <p:sldId id="342" r:id="rId12"/>
    <p:sldId id="343" r:id="rId13"/>
    <p:sldId id="314" r:id="rId14"/>
    <p:sldId id="315" r:id="rId15"/>
    <p:sldId id="345" r:id="rId16"/>
    <p:sldId id="316" r:id="rId17"/>
    <p:sldId id="414" r:id="rId18"/>
    <p:sldId id="358" r:id="rId19"/>
    <p:sldId id="346" r:id="rId20"/>
    <p:sldId id="348" r:id="rId21"/>
    <p:sldId id="350" r:id="rId22"/>
    <p:sldId id="351" r:id="rId23"/>
    <p:sldId id="359" r:id="rId24"/>
    <p:sldId id="353" r:id="rId25"/>
    <p:sldId id="355" r:id="rId26"/>
    <p:sldId id="356" r:id="rId27"/>
    <p:sldId id="360" r:id="rId28"/>
    <p:sldId id="333" r:id="rId29"/>
    <p:sldId id="335" r:id="rId30"/>
    <p:sldId id="415" r:id="rId31"/>
    <p:sldId id="416" r:id="rId32"/>
    <p:sldId id="418" r:id="rId33"/>
    <p:sldId id="363" r:id="rId34"/>
    <p:sldId id="364" r:id="rId35"/>
    <p:sldId id="289" r:id="rId36"/>
    <p:sldId id="361" r:id="rId37"/>
    <p:sldId id="362" r:id="rId38"/>
    <p:sldId id="365" r:id="rId39"/>
    <p:sldId id="366" r:id="rId40"/>
    <p:sldId id="367" r:id="rId41"/>
    <p:sldId id="368" r:id="rId42"/>
    <p:sldId id="369" r:id="rId43"/>
    <p:sldId id="419" r:id="rId44"/>
    <p:sldId id="420" r:id="rId45"/>
    <p:sldId id="325" r:id="rId46"/>
    <p:sldId id="372" r:id="rId47"/>
    <p:sldId id="371" r:id="rId48"/>
    <p:sldId id="373" r:id="rId49"/>
    <p:sldId id="374" r:id="rId50"/>
    <p:sldId id="336" r:id="rId51"/>
    <p:sldId id="337" r:id="rId52"/>
    <p:sldId id="421" r:id="rId53"/>
    <p:sldId id="422" r:id="rId54"/>
    <p:sldId id="423" r:id="rId55"/>
    <p:sldId id="424" r:id="rId5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9"/>
    <p:restoredTop sz="79406" autoAdjust="0"/>
  </p:normalViewPr>
  <p:slideViewPr>
    <p:cSldViewPr>
      <p:cViewPr varScale="1">
        <p:scale>
          <a:sx n="49" d="100"/>
          <a:sy n="49" d="100"/>
        </p:scale>
        <p:origin x="1158" y="54"/>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6ACDD71-CE8D-408C-8010-1D68B0E8C3D5}"/>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51F85159-797A-4D7B-A8B7-D86CE8438340}"/>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0704A6FC-9602-4749-B0DB-8AD731369A0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AEC1FC04-1E9C-4F17-8958-63A8070BCA0A}"/>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1C3029AE-03BF-48B9-9018-B38066D8DD33}"/>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BE2EE313-6530-4E51-B2FF-24913D472A3F}"/>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33637BA-7BDB-4EC3-8386-2CE59662E0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0C0595A4-2B7A-4767-809B-AF30B9C9E56A}"/>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329B4486-5E59-4959-A2E5-605140671A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i="1" dirty="0">
                <a:latin typeface="Arial" panose="020B0604020202020204" pitchFamily="34" charset="0"/>
              </a:rPr>
              <a:t>Standard First Aid, CPR, and AED, Eighth Edition</a:t>
            </a:r>
          </a:p>
        </p:txBody>
      </p:sp>
      <p:sp>
        <p:nvSpPr>
          <p:cNvPr id="7171" name="Slide Number Placeholder 3">
            <a:extLst>
              <a:ext uri="{FF2B5EF4-FFF2-40B4-BE49-F238E27FC236}">
                <a16:creationId xmlns:a16="http://schemas.microsoft.com/office/drawing/2014/main" id="{9637C89C-B504-488A-8DAD-CBA2FFA1AEC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D6F974-8CED-4C26-942D-E539112B313A}"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C686EC3-51D7-4463-A341-91A97820EC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7BEADD-95C8-48A8-BDF3-309874336DDB}" type="slidenum">
              <a:rPr lang="en-US" altLang="en-US" sz="1200"/>
              <a:pPr/>
              <a:t>12</a:t>
            </a:fld>
            <a:endParaRPr lang="en-US" altLang="en-US" sz="1200"/>
          </a:p>
        </p:txBody>
      </p:sp>
      <p:sp>
        <p:nvSpPr>
          <p:cNvPr id="23554" name="Rectangle 2">
            <a:extLst>
              <a:ext uri="{FF2B5EF4-FFF2-40B4-BE49-F238E27FC236}">
                <a16:creationId xmlns:a16="http://schemas.microsoft.com/office/drawing/2014/main" id="{C269BE89-430B-4630-A916-42B3989BCCB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89518CE-9A4B-4623-8804-68405B711C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E6CC7A97-8CD9-41CD-A70A-033563572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10E8AB-6EB8-48C5-B9D1-C23E665388D4}" type="slidenum">
              <a:rPr lang="en-US" altLang="en-US" sz="1200"/>
              <a:pPr/>
              <a:t>13</a:t>
            </a:fld>
            <a:endParaRPr lang="en-US" altLang="en-US" sz="1200"/>
          </a:p>
        </p:txBody>
      </p:sp>
      <p:sp>
        <p:nvSpPr>
          <p:cNvPr id="25602" name="Rectangle 2">
            <a:extLst>
              <a:ext uri="{FF2B5EF4-FFF2-40B4-BE49-F238E27FC236}">
                <a16:creationId xmlns:a16="http://schemas.microsoft.com/office/drawing/2014/main" id="{7D898B92-D914-4C84-89B1-B7DEA169738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BC5231CD-DBFC-45A2-B048-AA7BC37FA4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5B032FF-E03C-4C40-B4DB-BEEF660988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EE879-13F0-4B67-BF6A-29922C7C3DFF}" type="slidenum">
              <a:rPr lang="en-US" altLang="en-US" sz="1200"/>
              <a:pPr/>
              <a:t>14</a:t>
            </a:fld>
            <a:endParaRPr lang="en-US" altLang="en-US" sz="1200"/>
          </a:p>
        </p:txBody>
      </p:sp>
      <p:sp>
        <p:nvSpPr>
          <p:cNvPr id="27650" name="Rectangle 2">
            <a:extLst>
              <a:ext uri="{FF2B5EF4-FFF2-40B4-BE49-F238E27FC236}">
                <a16:creationId xmlns:a16="http://schemas.microsoft.com/office/drawing/2014/main" id="{22729AD0-AE80-4A81-8CB7-0E3A724846BC}"/>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5BE38E7-BC6B-4C01-88AE-7844E83794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8230C4A-715B-4F54-8E8F-A380958D6B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552BA9-C1CE-4734-B5D0-AB1FD5666495}" type="slidenum">
              <a:rPr lang="en-US" altLang="en-US" sz="1200"/>
              <a:pPr/>
              <a:t>15</a:t>
            </a:fld>
            <a:endParaRPr lang="en-US" altLang="en-US" sz="1200"/>
          </a:p>
        </p:txBody>
      </p:sp>
      <p:sp>
        <p:nvSpPr>
          <p:cNvPr id="29698" name="Rectangle 2">
            <a:extLst>
              <a:ext uri="{FF2B5EF4-FFF2-40B4-BE49-F238E27FC236}">
                <a16:creationId xmlns:a16="http://schemas.microsoft.com/office/drawing/2014/main" id="{CE43A4D1-F96F-47F9-A447-728644F0E067}"/>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3A1F7009-BC6C-41D1-941C-14C928234B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16</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17</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474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5589552-A94B-4CB6-9B77-29DD867829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841002-14D7-4774-BF68-A7CB07194D23}" type="slidenum">
              <a:rPr lang="en-US" altLang="en-US" sz="1200"/>
              <a:pPr/>
              <a:t>18</a:t>
            </a:fld>
            <a:endParaRPr lang="en-US" altLang="en-US" sz="1200"/>
          </a:p>
        </p:txBody>
      </p:sp>
      <p:sp>
        <p:nvSpPr>
          <p:cNvPr id="36866" name="Rectangle 2">
            <a:extLst>
              <a:ext uri="{FF2B5EF4-FFF2-40B4-BE49-F238E27FC236}">
                <a16:creationId xmlns:a16="http://schemas.microsoft.com/office/drawing/2014/main" id="{6BB4F7C4-D71A-492E-BBA9-EB7F70DDCD3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F0D4288F-7D4E-485A-B646-D0289EA9BE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7C190FFF-736B-4FB2-BF4E-37150529B0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3CAD99-9D30-43CC-87E8-0A6E0DED441B}" type="slidenum">
              <a:rPr lang="en-US" altLang="en-US" sz="1200"/>
              <a:pPr/>
              <a:t>19</a:t>
            </a:fld>
            <a:endParaRPr lang="en-US" altLang="en-US" sz="1200"/>
          </a:p>
        </p:txBody>
      </p:sp>
      <p:sp>
        <p:nvSpPr>
          <p:cNvPr id="38914" name="Rectangle 2">
            <a:extLst>
              <a:ext uri="{FF2B5EF4-FFF2-40B4-BE49-F238E27FC236}">
                <a16:creationId xmlns:a16="http://schemas.microsoft.com/office/drawing/2014/main" id="{37D5683A-2B3E-473D-95CD-BE4C3AAD73F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63FD5A11-D078-4855-AB68-356D827A37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92B8A81F-CE61-4E97-A0BD-C9992F6911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CD7DC6-5297-45B7-B306-9C25F5E06B71}" type="slidenum">
              <a:rPr lang="en-US" altLang="en-US" sz="1200"/>
              <a:pPr/>
              <a:t>20</a:t>
            </a:fld>
            <a:endParaRPr lang="en-US" altLang="en-US" sz="1200"/>
          </a:p>
        </p:txBody>
      </p:sp>
      <p:sp>
        <p:nvSpPr>
          <p:cNvPr id="40962" name="Rectangle 2">
            <a:extLst>
              <a:ext uri="{FF2B5EF4-FFF2-40B4-BE49-F238E27FC236}">
                <a16:creationId xmlns:a16="http://schemas.microsoft.com/office/drawing/2014/main" id="{AF0F9F8D-192C-487E-BC75-042BE518C065}"/>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510E46F3-22EF-485E-A4F1-63DB470DA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344293D9-7DAC-4B64-981B-AEEE03F49E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143D7C-7FAB-4B8B-B9FA-44A457091A76}" type="slidenum">
              <a:rPr lang="en-US" altLang="en-US" sz="1200"/>
              <a:pPr/>
              <a:t>21</a:t>
            </a:fld>
            <a:endParaRPr lang="en-US" altLang="en-US" sz="1200"/>
          </a:p>
        </p:txBody>
      </p:sp>
      <p:sp>
        <p:nvSpPr>
          <p:cNvPr id="43010" name="Rectangle 2">
            <a:extLst>
              <a:ext uri="{FF2B5EF4-FFF2-40B4-BE49-F238E27FC236}">
                <a16:creationId xmlns:a16="http://schemas.microsoft.com/office/drawing/2014/main" id="{F0FD21FB-CAE3-49D2-97B1-DF53CC1D79C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208752E-5770-4BE7-9994-A8AE76B0EA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3D52C989-5035-4AF0-84AC-D5A01E5745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9FEC1-CDAC-4155-AECA-29E04849B9BC}" type="slidenum">
              <a:rPr lang="en-US" altLang="en-US" sz="1200"/>
              <a:pPr/>
              <a:t>3</a:t>
            </a:fld>
            <a:endParaRPr lang="en-US" altLang="en-US" sz="1200"/>
          </a:p>
        </p:txBody>
      </p:sp>
      <p:sp>
        <p:nvSpPr>
          <p:cNvPr id="9218" name="Rectangle 2">
            <a:extLst>
              <a:ext uri="{FF2B5EF4-FFF2-40B4-BE49-F238E27FC236}">
                <a16:creationId xmlns:a16="http://schemas.microsoft.com/office/drawing/2014/main" id="{FCC93681-1F9F-49E6-A518-AAC6CD68C25C}"/>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EE856238-98B5-47D4-9C38-7354C3F272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78B13656-66B4-4632-879C-E7DA28BEF7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DA0E12-D116-498B-9545-A8F30F77BDA1}" type="slidenum">
              <a:rPr lang="en-US" altLang="en-US" sz="1200"/>
              <a:pPr/>
              <a:t>22</a:t>
            </a:fld>
            <a:endParaRPr lang="en-US" altLang="en-US" sz="1200"/>
          </a:p>
        </p:txBody>
      </p:sp>
      <p:sp>
        <p:nvSpPr>
          <p:cNvPr id="45058" name="Rectangle 2">
            <a:extLst>
              <a:ext uri="{FF2B5EF4-FFF2-40B4-BE49-F238E27FC236}">
                <a16:creationId xmlns:a16="http://schemas.microsoft.com/office/drawing/2014/main" id="{762087C4-DAA7-4EBA-9A04-3F334E5C16E1}"/>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8FC494A-BBCD-4CF0-8321-8FC8E5BDBE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CC6B7119-64ED-4445-96C7-4A2AF4F191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AF9AB3-F7DE-4DDE-BF59-C39A197D5B62}" type="slidenum">
              <a:rPr lang="en-US" altLang="en-US" sz="1200"/>
              <a:pPr/>
              <a:t>23</a:t>
            </a:fld>
            <a:endParaRPr lang="en-US" altLang="en-US" sz="1200"/>
          </a:p>
        </p:txBody>
      </p:sp>
      <p:sp>
        <p:nvSpPr>
          <p:cNvPr id="47106" name="Rectangle 2">
            <a:extLst>
              <a:ext uri="{FF2B5EF4-FFF2-40B4-BE49-F238E27FC236}">
                <a16:creationId xmlns:a16="http://schemas.microsoft.com/office/drawing/2014/main" id="{8BB74A34-FA4B-4A90-B080-C5562AD9FBC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EA6070A8-6C91-4046-91BA-3C7D673BE9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5AA2AFBB-CAAB-4C8F-90E1-0FD1A6BE7F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5F54B2-B770-4E91-8247-2BDFFEAF92E9}" type="slidenum">
              <a:rPr lang="en-US" altLang="en-US" sz="1200"/>
              <a:pPr/>
              <a:t>24</a:t>
            </a:fld>
            <a:endParaRPr lang="en-US" altLang="en-US" sz="1200"/>
          </a:p>
        </p:txBody>
      </p:sp>
      <p:sp>
        <p:nvSpPr>
          <p:cNvPr id="49154" name="Rectangle 2">
            <a:extLst>
              <a:ext uri="{FF2B5EF4-FFF2-40B4-BE49-F238E27FC236}">
                <a16:creationId xmlns:a16="http://schemas.microsoft.com/office/drawing/2014/main" id="{EA043BF4-A8FB-44AA-BCC9-3215680F08F7}"/>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5039FE8-8C5E-4CB9-943F-2BBD729071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F07C328C-35B6-426D-9FDC-3FB3799F19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64598-5D9B-463E-A82F-45CD7B7B7B85}" type="slidenum">
              <a:rPr lang="en-US" altLang="en-US" sz="1200"/>
              <a:pPr/>
              <a:t>25</a:t>
            </a:fld>
            <a:endParaRPr lang="en-US" altLang="en-US" sz="1200"/>
          </a:p>
        </p:txBody>
      </p:sp>
      <p:sp>
        <p:nvSpPr>
          <p:cNvPr id="51202" name="Rectangle 2">
            <a:extLst>
              <a:ext uri="{FF2B5EF4-FFF2-40B4-BE49-F238E27FC236}">
                <a16:creationId xmlns:a16="http://schemas.microsoft.com/office/drawing/2014/main" id="{AEF2F745-792D-491F-A553-98C49292D6A3}"/>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D3BAB8F-DC3B-426B-BF9C-29327DAF39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40BD573-7B9B-4A19-BD21-79E30FF675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BE94F-EADC-4E56-B0C8-5FC10ACB0B93}" type="slidenum">
              <a:rPr lang="en-US" altLang="en-US" sz="1200"/>
              <a:pPr/>
              <a:t>26</a:t>
            </a:fld>
            <a:endParaRPr lang="en-US" altLang="en-US" sz="1200"/>
          </a:p>
        </p:txBody>
      </p:sp>
      <p:sp>
        <p:nvSpPr>
          <p:cNvPr id="53250" name="Rectangle 2">
            <a:extLst>
              <a:ext uri="{FF2B5EF4-FFF2-40B4-BE49-F238E27FC236}">
                <a16:creationId xmlns:a16="http://schemas.microsoft.com/office/drawing/2014/main" id="{434F4C52-4773-4370-A398-707A0EB0E08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715E60C-AE72-47BE-87ED-B274BEB4C8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475FA755-DF4D-41A7-888D-3F2C0D275012}"/>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70A9E4B1-9A44-444E-8FDD-C5969882B8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59395" name="Slide Number Placeholder 3">
            <a:extLst>
              <a:ext uri="{FF2B5EF4-FFF2-40B4-BE49-F238E27FC236}">
                <a16:creationId xmlns:a16="http://schemas.microsoft.com/office/drawing/2014/main" id="{68EEEF65-86A3-42A7-AE88-C9EBCACD146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AE8857-BAEC-4885-B0DA-9DD3268D905D}" type="slidenum">
              <a:rPr lang="en-US" altLang="en-US" sz="1200"/>
              <a:pPr/>
              <a:t>27</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B6094D2-BC81-466E-AAB0-5EAA1350CAD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9B045A84-F31B-4397-A662-4DF6C31813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1443" name="Slide Number Placeholder 3">
            <a:extLst>
              <a:ext uri="{FF2B5EF4-FFF2-40B4-BE49-F238E27FC236}">
                <a16:creationId xmlns:a16="http://schemas.microsoft.com/office/drawing/2014/main" id="{143F1EF0-9612-4873-9F34-2159FD6762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76E29E-9947-420E-BB2B-8A4C49306BDE}" type="slidenum">
              <a:rPr lang="en-US" altLang="en-US" sz="1200"/>
              <a:pPr/>
              <a:t>28</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ACE53C27-2E9F-4E03-843F-53892F73275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740B7007-BFED-4198-A4D4-66D3059B96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3491" name="Slide Number Placeholder 3">
            <a:extLst>
              <a:ext uri="{FF2B5EF4-FFF2-40B4-BE49-F238E27FC236}">
                <a16:creationId xmlns:a16="http://schemas.microsoft.com/office/drawing/2014/main" id="{86F0283E-6EF0-44BE-BF3D-EF4D0A9366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4FBA1D-C90D-4F19-A236-E1101472FBA4}" type="slidenum">
              <a:rPr lang="en-US" altLang="en-US" sz="1200"/>
              <a:pPr/>
              <a:t>29</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EF58739-FB73-494B-A5AC-BA99B26490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95DEF0-DA7B-45F5-A353-B022E6A1E793}" type="slidenum">
              <a:rPr lang="en-US" altLang="en-US" sz="1200"/>
              <a:pPr/>
              <a:t>33</a:t>
            </a:fld>
            <a:endParaRPr lang="en-US" altLang="en-US" sz="1200"/>
          </a:p>
        </p:txBody>
      </p:sp>
      <p:sp>
        <p:nvSpPr>
          <p:cNvPr id="65538" name="Rectangle 2">
            <a:extLst>
              <a:ext uri="{FF2B5EF4-FFF2-40B4-BE49-F238E27FC236}">
                <a16:creationId xmlns:a16="http://schemas.microsoft.com/office/drawing/2014/main" id="{CBD83DD2-69EB-4B66-9FE7-769EFAEC7EDD}"/>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B3A12C1-6A0C-459C-8FFD-1CEF0A65A3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415BFEF-EBEB-4338-BAAB-8A067A3E78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578DCF-D62F-4E7E-ACDA-FE547A2D1ED8}" type="slidenum">
              <a:rPr lang="en-US" altLang="en-US" sz="1200"/>
              <a:pPr/>
              <a:t>34</a:t>
            </a:fld>
            <a:endParaRPr lang="en-US" altLang="en-US" sz="1200"/>
          </a:p>
        </p:txBody>
      </p:sp>
      <p:sp>
        <p:nvSpPr>
          <p:cNvPr id="67586" name="Rectangle 2">
            <a:extLst>
              <a:ext uri="{FF2B5EF4-FFF2-40B4-BE49-F238E27FC236}">
                <a16:creationId xmlns:a16="http://schemas.microsoft.com/office/drawing/2014/main" id="{958E0B03-F39C-477D-97D1-A9F082AE570A}"/>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E7DAE47-8CF8-445E-9D8D-7B8D73B343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FCADDFEA-F4D1-46DC-AC60-29521B8693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270F33-D243-44BC-90A5-26E688C617D9}" type="slidenum">
              <a:rPr lang="en-US" altLang="en-US" sz="1200"/>
              <a:pPr/>
              <a:t>5</a:t>
            </a:fld>
            <a:endParaRPr lang="en-US" altLang="en-US" sz="1200"/>
          </a:p>
        </p:txBody>
      </p:sp>
      <p:sp>
        <p:nvSpPr>
          <p:cNvPr id="11266" name="Rectangle 2">
            <a:extLst>
              <a:ext uri="{FF2B5EF4-FFF2-40B4-BE49-F238E27FC236}">
                <a16:creationId xmlns:a16="http://schemas.microsoft.com/office/drawing/2014/main" id="{6BF3CE6B-0BF1-49F1-AAC2-D34E6EE68525}"/>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F7D5277-7C48-4567-B90D-B89776F591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2CA022FE-D9E4-40B9-ACAC-ECE3339E9C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366493-4389-45E8-BE4D-5B68E7853DD2}" type="slidenum">
              <a:rPr lang="en-US" altLang="en-US" sz="1200"/>
              <a:pPr/>
              <a:t>35</a:t>
            </a:fld>
            <a:endParaRPr lang="en-US" altLang="en-US" sz="1200"/>
          </a:p>
        </p:txBody>
      </p:sp>
      <p:sp>
        <p:nvSpPr>
          <p:cNvPr id="69634" name="Rectangle 2">
            <a:extLst>
              <a:ext uri="{FF2B5EF4-FFF2-40B4-BE49-F238E27FC236}">
                <a16:creationId xmlns:a16="http://schemas.microsoft.com/office/drawing/2014/main" id="{1087256A-C5F0-4587-BAD8-60A08F3ED22E}"/>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F7CF84E2-4888-4384-BCDD-22D0139A63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A64F232-24F8-4F73-A006-01A6BB223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0A4324-6172-41A4-B541-03CBD77639C3}" type="slidenum">
              <a:rPr lang="en-US" altLang="en-US" sz="1200"/>
              <a:pPr/>
              <a:t>36</a:t>
            </a:fld>
            <a:endParaRPr lang="en-US" altLang="en-US" sz="1200"/>
          </a:p>
        </p:txBody>
      </p:sp>
      <p:sp>
        <p:nvSpPr>
          <p:cNvPr id="71682" name="Rectangle 2">
            <a:extLst>
              <a:ext uri="{FF2B5EF4-FFF2-40B4-BE49-F238E27FC236}">
                <a16:creationId xmlns:a16="http://schemas.microsoft.com/office/drawing/2014/main" id="{5DAE434E-5092-4BB0-BF4C-731B31916496}"/>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3EBA42E-1900-4F86-89D8-1F3422C642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F7F8447-1211-4288-B2A7-360756CA1C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912F1A-6856-41D2-8979-614623D37B1E}" type="slidenum">
              <a:rPr lang="en-US" altLang="en-US" sz="1200"/>
              <a:pPr/>
              <a:t>37</a:t>
            </a:fld>
            <a:endParaRPr lang="en-US" altLang="en-US" sz="1200"/>
          </a:p>
        </p:txBody>
      </p:sp>
      <p:sp>
        <p:nvSpPr>
          <p:cNvPr id="73730" name="Rectangle 2">
            <a:extLst>
              <a:ext uri="{FF2B5EF4-FFF2-40B4-BE49-F238E27FC236}">
                <a16:creationId xmlns:a16="http://schemas.microsoft.com/office/drawing/2014/main" id="{7272B392-1C0B-45A7-B06B-BF1539CCD5B1}"/>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CBF07561-F5F0-45BC-90B5-BA5B10B72F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CAE47C1-34F3-49CC-93C1-0F8BA416A9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B557ED-D711-421D-AB54-AE043494696B}" type="slidenum">
              <a:rPr lang="en-US" altLang="en-US" sz="1200"/>
              <a:pPr/>
              <a:t>38</a:t>
            </a:fld>
            <a:endParaRPr lang="en-US" altLang="en-US" sz="1200"/>
          </a:p>
        </p:txBody>
      </p:sp>
      <p:sp>
        <p:nvSpPr>
          <p:cNvPr id="75778" name="Rectangle 2">
            <a:extLst>
              <a:ext uri="{FF2B5EF4-FFF2-40B4-BE49-F238E27FC236}">
                <a16:creationId xmlns:a16="http://schemas.microsoft.com/office/drawing/2014/main" id="{4D302DF9-2038-4A8D-88EF-698CBBC9511A}"/>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DD63A95-95DF-488A-87F6-E826226086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39DACC4-DCDF-4BFC-9E4F-0835F141D8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338F22-1A44-48D1-A812-9792735F3797}" type="slidenum">
              <a:rPr lang="en-US" altLang="en-US" sz="1200"/>
              <a:pPr/>
              <a:t>39</a:t>
            </a:fld>
            <a:endParaRPr lang="en-US" altLang="en-US" sz="1200"/>
          </a:p>
        </p:txBody>
      </p:sp>
      <p:sp>
        <p:nvSpPr>
          <p:cNvPr id="77826" name="Rectangle 2">
            <a:extLst>
              <a:ext uri="{FF2B5EF4-FFF2-40B4-BE49-F238E27FC236}">
                <a16:creationId xmlns:a16="http://schemas.microsoft.com/office/drawing/2014/main" id="{C0359C09-4FF5-413B-A3AC-428E1D007DC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46090720-6B8E-4D80-B808-B972263DA5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589B59D-52DF-4113-B67D-8740573E42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6EDCAA-B505-4643-A016-9772DACD47B1}" type="slidenum">
              <a:rPr lang="en-US" altLang="en-US" sz="1200"/>
              <a:pPr/>
              <a:t>40</a:t>
            </a:fld>
            <a:endParaRPr lang="en-US" altLang="en-US" sz="1200"/>
          </a:p>
        </p:txBody>
      </p:sp>
      <p:sp>
        <p:nvSpPr>
          <p:cNvPr id="79874" name="Rectangle 2">
            <a:extLst>
              <a:ext uri="{FF2B5EF4-FFF2-40B4-BE49-F238E27FC236}">
                <a16:creationId xmlns:a16="http://schemas.microsoft.com/office/drawing/2014/main" id="{2F1E9D87-4A1A-4C9A-A426-601D2635E4CD}"/>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A0609F6-2D7C-4B67-BD49-00614DEC7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38ED02C-F08E-4E78-B49B-0404FF4CEB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E27883-6B77-4609-87BB-8975227EDFE0}" type="slidenum">
              <a:rPr lang="en-US" altLang="en-US" sz="1200"/>
              <a:pPr/>
              <a:t>41</a:t>
            </a:fld>
            <a:endParaRPr lang="en-US" altLang="en-US" sz="1200"/>
          </a:p>
        </p:txBody>
      </p:sp>
      <p:sp>
        <p:nvSpPr>
          <p:cNvPr id="81922" name="Rectangle 2">
            <a:extLst>
              <a:ext uri="{FF2B5EF4-FFF2-40B4-BE49-F238E27FC236}">
                <a16:creationId xmlns:a16="http://schemas.microsoft.com/office/drawing/2014/main" id="{6B153D67-13D3-460F-BCB2-460413C672AD}"/>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593C3CE-E7CB-4F44-BBD6-CCC2ACE126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42</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43</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16271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44</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440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9FAFD80A-F17D-4598-9B45-66B28EC428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7564D-03DE-4225-8F6E-9C87638350A3}" type="slidenum">
              <a:rPr lang="en-US" altLang="en-US" sz="1200"/>
              <a:pPr/>
              <a:t>6</a:t>
            </a:fld>
            <a:endParaRPr lang="en-US" altLang="en-US" sz="1200"/>
          </a:p>
        </p:txBody>
      </p:sp>
      <p:sp>
        <p:nvSpPr>
          <p:cNvPr id="13314" name="Rectangle 2">
            <a:extLst>
              <a:ext uri="{FF2B5EF4-FFF2-40B4-BE49-F238E27FC236}">
                <a16:creationId xmlns:a16="http://schemas.microsoft.com/office/drawing/2014/main" id="{67F7D41E-154D-478E-9277-5198E3842F0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3982831-0106-4DF7-9F3C-27803900B8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2E9C8A9-F31A-459B-B18E-611C56F2C2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E0A119-640B-4B3F-B6F3-616FA4B64DFF}" type="slidenum">
              <a:rPr lang="en-US" altLang="en-US" sz="1200"/>
              <a:pPr/>
              <a:t>45</a:t>
            </a:fld>
            <a:endParaRPr lang="en-US" altLang="en-US" sz="1200"/>
          </a:p>
        </p:txBody>
      </p:sp>
      <p:sp>
        <p:nvSpPr>
          <p:cNvPr id="86018" name="Rectangle 2">
            <a:extLst>
              <a:ext uri="{FF2B5EF4-FFF2-40B4-BE49-F238E27FC236}">
                <a16:creationId xmlns:a16="http://schemas.microsoft.com/office/drawing/2014/main" id="{4CE6C0AA-5FCD-4984-A915-99B9FAD43E7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3265195B-E63D-4F0F-B2FE-94F3F3CFBF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3CA109C2-DAA8-4C61-A3C3-8A32D113FC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C4B292-C590-492A-8605-C72ED8884AF6}" type="slidenum">
              <a:rPr lang="en-US" altLang="en-US" sz="1200"/>
              <a:pPr/>
              <a:t>46</a:t>
            </a:fld>
            <a:endParaRPr lang="en-US" altLang="en-US" sz="1200"/>
          </a:p>
        </p:txBody>
      </p:sp>
      <p:sp>
        <p:nvSpPr>
          <p:cNvPr id="88066" name="Rectangle 2">
            <a:extLst>
              <a:ext uri="{FF2B5EF4-FFF2-40B4-BE49-F238E27FC236}">
                <a16:creationId xmlns:a16="http://schemas.microsoft.com/office/drawing/2014/main" id="{A04706B1-B67A-4EDD-9D81-80042D03AAD8}"/>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81E6BD8E-D399-43AD-B391-6EC593989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A609B1B-96C9-4D44-8C96-08EC14DDED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CE5C09-42FB-4AA8-B092-88DF0FC247F1}" type="slidenum">
              <a:rPr lang="en-US" altLang="en-US" sz="1200"/>
              <a:pPr/>
              <a:t>47</a:t>
            </a:fld>
            <a:endParaRPr lang="en-US" altLang="en-US" sz="1200"/>
          </a:p>
        </p:txBody>
      </p:sp>
      <p:sp>
        <p:nvSpPr>
          <p:cNvPr id="90114" name="Rectangle 2">
            <a:extLst>
              <a:ext uri="{FF2B5EF4-FFF2-40B4-BE49-F238E27FC236}">
                <a16:creationId xmlns:a16="http://schemas.microsoft.com/office/drawing/2014/main" id="{D685A403-6D4C-41C2-A75A-52229C98CC6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33B0D5CE-2E9E-4E17-995A-D1E78A61E0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30BB826-1F89-425D-BFBB-71A82155CC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158C95-6592-4F10-B99F-6F02B14C41AB}" type="slidenum">
              <a:rPr lang="en-US" altLang="en-US" sz="1200"/>
              <a:pPr/>
              <a:t>48</a:t>
            </a:fld>
            <a:endParaRPr lang="en-US" altLang="en-US" sz="1200"/>
          </a:p>
        </p:txBody>
      </p:sp>
      <p:sp>
        <p:nvSpPr>
          <p:cNvPr id="92162" name="Rectangle 2">
            <a:extLst>
              <a:ext uri="{FF2B5EF4-FFF2-40B4-BE49-F238E27FC236}">
                <a16:creationId xmlns:a16="http://schemas.microsoft.com/office/drawing/2014/main" id="{42651E50-2C08-4D0F-9439-B720C6E944B6}"/>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B370ED97-E107-4874-A94C-C536FBF71E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77A6B0E-75D3-4582-AF94-CED3D1B304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B9AD13-314C-405B-AB48-A173BAE195CE}" type="slidenum">
              <a:rPr lang="en-US" altLang="en-US" sz="1200"/>
              <a:pPr/>
              <a:t>49</a:t>
            </a:fld>
            <a:endParaRPr lang="en-US" altLang="en-US" sz="1200"/>
          </a:p>
        </p:txBody>
      </p:sp>
      <p:sp>
        <p:nvSpPr>
          <p:cNvPr id="94210" name="Rectangle 2">
            <a:extLst>
              <a:ext uri="{FF2B5EF4-FFF2-40B4-BE49-F238E27FC236}">
                <a16:creationId xmlns:a16="http://schemas.microsoft.com/office/drawing/2014/main" id="{B23DC880-6F09-48F0-92E1-57CF0A81E60D}"/>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7389AE89-7456-4132-AEA3-943BF43331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7</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8</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808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C5233D3C-42B8-4E27-AE96-797BB3C7CB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F4ED24-83D3-43E8-AF97-6244B9F94806}" type="slidenum">
              <a:rPr lang="en-US" altLang="en-US" sz="1200"/>
              <a:pPr/>
              <a:t>9</a:t>
            </a:fld>
            <a:endParaRPr lang="en-US" altLang="en-US" sz="1200"/>
          </a:p>
        </p:txBody>
      </p:sp>
      <p:sp>
        <p:nvSpPr>
          <p:cNvPr id="17410" name="Rectangle 2">
            <a:extLst>
              <a:ext uri="{FF2B5EF4-FFF2-40B4-BE49-F238E27FC236}">
                <a16:creationId xmlns:a16="http://schemas.microsoft.com/office/drawing/2014/main" id="{419C380B-9BE5-4187-AB35-C4B66CFF85A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A9D6969-0E82-4018-949A-14CD9D89D0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1FBC8B3-4515-46EE-B635-16505FCDC3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72B849-08B1-4E4F-AE18-1E125BE7AD3D}" type="slidenum">
              <a:rPr lang="en-US" altLang="en-US" sz="1200"/>
              <a:pPr/>
              <a:t>10</a:t>
            </a:fld>
            <a:endParaRPr lang="en-US" altLang="en-US" sz="1200"/>
          </a:p>
        </p:txBody>
      </p:sp>
      <p:sp>
        <p:nvSpPr>
          <p:cNvPr id="19458" name="Rectangle 2">
            <a:extLst>
              <a:ext uri="{FF2B5EF4-FFF2-40B4-BE49-F238E27FC236}">
                <a16:creationId xmlns:a16="http://schemas.microsoft.com/office/drawing/2014/main" id="{3CC0A02B-EED1-4966-80B5-33814FD525B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3495DFC-F48F-4692-B9CF-BA7D374EBC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D4E125D0-D1E1-4F11-AC81-87389AD07B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3AC360-37D1-40BD-80FE-F89F53FDEAEA}" type="slidenum">
              <a:rPr lang="en-US" altLang="en-US" sz="1200"/>
              <a:pPr/>
              <a:t>11</a:t>
            </a:fld>
            <a:endParaRPr lang="en-US" altLang="en-US" sz="1200"/>
          </a:p>
        </p:txBody>
      </p:sp>
      <p:sp>
        <p:nvSpPr>
          <p:cNvPr id="21506" name="Rectangle 2">
            <a:extLst>
              <a:ext uri="{FF2B5EF4-FFF2-40B4-BE49-F238E27FC236}">
                <a16:creationId xmlns:a16="http://schemas.microsoft.com/office/drawing/2014/main" id="{9FE77394-BC2C-467C-B54D-3BF4F479D341}"/>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B3C956B0-5008-44B9-AA31-E12C1CD31A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3A005D-000C-47D4-81D8-5F54646717D2}"/>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96DC8E6A-D78D-4B2A-8219-F78196C61CE0}"/>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2B5E2BA-2A8B-4260-9A6B-BB600DB24A6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4498526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D37307-B22F-4020-B2E9-3CAF4DF52213}"/>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A20CD3B2-81AE-4291-A0E8-9551CF3A656D}"/>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79327946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42857568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7814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7846409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5253466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288131461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01000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CB3520-75ED-4BC7-974D-03CD429F9057}"/>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04BEDF8A-E08D-495E-BBE2-022B56CCAE49}" type="datetimeFigureOut">
              <a:rPr lang="en-US"/>
              <a:pPr>
                <a:defRPr/>
              </a:pPr>
              <a:t>4/19/2021</a:t>
            </a:fld>
            <a:endParaRPr lang="en-US"/>
          </a:p>
        </p:txBody>
      </p:sp>
      <p:sp>
        <p:nvSpPr>
          <p:cNvPr id="5" name="Footer Placeholder 4">
            <a:extLst>
              <a:ext uri="{FF2B5EF4-FFF2-40B4-BE49-F238E27FC236}">
                <a16:creationId xmlns:a16="http://schemas.microsoft.com/office/drawing/2014/main" id="{6D0D3BB0-BE3B-46AD-85E0-441E7201D065}"/>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A33473-CCCB-4474-ACF3-99602246992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BFDED31-0846-45F3-BAB8-AC963545AAD1}" type="slidenum">
              <a:rPr lang="en-US" altLang="en-US"/>
              <a:pPr>
                <a:defRPr/>
              </a:pPr>
              <a:t>‹#›</a:t>
            </a:fld>
            <a:endParaRPr lang="en-US" altLang="en-US"/>
          </a:p>
        </p:txBody>
      </p:sp>
    </p:spTree>
    <p:extLst>
      <p:ext uri="{BB962C8B-B14F-4D97-AF65-F5344CB8AC3E}">
        <p14:creationId xmlns:p14="http://schemas.microsoft.com/office/powerpoint/2010/main" val="425070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33F94-9821-4752-B9C6-6F6D4925E114}"/>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2FA00320-7E1B-4CEF-9E13-7BEE26A2B6A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658766F-66F1-4BE3-B3DB-54F0537493F9}"/>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79AC8039-4E2A-4AC7-B857-636CF277ECB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 id="2147484257" r:id="rId3"/>
    <p:sldLayoutId id="2147484258" r:id="rId4"/>
    <p:sldLayoutId id="2147484259" r:id="rId5"/>
    <p:sldLayoutId id="2147484260" r:id="rId6"/>
    <p:sldLayoutId id="2147484261" r:id="rId7"/>
    <p:sldLayoutId id="2147484262" r:id="rId8"/>
    <p:sldLayoutId id="2147484265"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CF659B2B-4D8C-4F4B-B595-AE310D464EF9}"/>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CPR and AED</a:t>
            </a:r>
            <a:br>
              <a:rPr lang="en-US" altLang="en-US" dirty="0"/>
            </a:br>
            <a:br>
              <a:rPr lang="en-US" altLang="en-US" dirty="0"/>
            </a:br>
            <a:r>
              <a:rPr lang="en-US" altLang="en-US" sz="4400" dirty="0"/>
              <a:t>Comprehensive Course</a:t>
            </a:r>
          </a:p>
        </p:txBody>
      </p:sp>
      <p:sp>
        <p:nvSpPr>
          <p:cNvPr id="6146" name="Subtitle 2">
            <a:extLst>
              <a:ext uri="{FF2B5EF4-FFF2-40B4-BE49-F238E27FC236}">
                <a16:creationId xmlns:a16="http://schemas.microsoft.com/office/drawing/2014/main" id="{CBAB3D0B-337E-4E5A-A404-A1DDA7BB3AED}"/>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7</a:t>
            </a:r>
            <a:endParaRPr lang="en-US" altLang="en-US">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A071B369-CD88-4B8E-B239-2C91A58A61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1E1B3BE-B21B-4D7E-9A5B-54653F67BA40}"/>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(5 of 12)</a:t>
            </a:r>
            <a:endParaRPr lang="en-US" altLang="en-US" dirty="0"/>
          </a:p>
        </p:txBody>
      </p:sp>
      <p:sp>
        <p:nvSpPr>
          <p:cNvPr id="18434" name="Content Placeholder 1">
            <a:extLst>
              <a:ext uri="{FF2B5EF4-FFF2-40B4-BE49-F238E27FC236}">
                <a16:creationId xmlns:a16="http://schemas.microsoft.com/office/drawing/2014/main" id="{BCEC61A9-4932-4B12-9D1A-836547C538EA}"/>
              </a:ext>
            </a:extLst>
          </p:cNvPr>
          <p:cNvSpPr>
            <a:spLocks noGrp="1"/>
          </p:cNvSpPr>
          <p:nvPr>
            <p:ph sz="half" idx="1"/>
          </p:nvPr>
        </p:nvSpPr>
        <p:spPr>
          <a:xfrm>
            <a:off x="914400" y="1461052"/>
            <a:ext cx="4855464" cy="4729436"/>
          </a:xfrm>
        </p:spPr>
        <p:txBody>
          <a:bodyPr/>
          <a:lstStyle/>
          <a:p>
            <a:r>
              <a:rPr lang="en-US" altLang="en-US" dirty="0"/>
              <a:t>C = Compressions. Provide chest compressions:</a:t>
            </a:r>
          </a:p>
          <a:p>
            <a:pPr lvl="1"/>
            <a:r>
              <a:rPr lang="en-US" altLang="en-US" dirty="0"/>
              <a:t>Move enough clothing to locate the correct hand position for compressions and where to apply an AED when it arrives on the scene.</a:t>
            </a:r>
          </a:p>
        </p:txBody>
      </p:sp>
      <p:pic>
        <p:nvPicPr>
          <p:cNvPr id="18435"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554CD7F4-10E4-4A1B-BEF6-841FF7706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4056063"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a:extLst>
              <a:ext uri="{FF2B5EF4-FFF2-40B4-BE49-F238E27FC236}">
                <a16:creationId xmlns:a16="http://schemas.microsoft.com/office/drawing/2014/main" id="{88AFAED3-F8EE-49DF-9557-7F131D8BDB5B}"/>
              </a:ext>
            </a:extLst>
          </p:cNvPr>
          <p:cNvSpPr txBox="1">
            <a:spLocks noChangeArrowheads="1"/>
          </p:cNvSpPr>
          <p:nvPr/>
        </p:nvSpPr>
        <p:spPr bwMode="auto">
          <a:xfrm>
            <a:off x="7391400" y="4419600"/>
            <a:ext cx="4495800" cy="646331"/>
          </a:xfrm>
          <a:prstGeom prst="rect">
            <a:avLst/>
          </a:prstGeom>
          <a:noFill/>
          <a:ln>
            <a:noFill/>
          </a:ln>
        </p:spPr>
        <p:txBody>
          <a:bodyPr wrap="square">
            <a:spAutoFit/>
          </a:bodyPr>
          <a:lstStyle>
            <a:lvl1pPr>
              <a:lnSpc>
                <a:spcPts val="3200"/>
              </a:lnSpc>
              <a:spcBef>
                <a:spcPts val="1500"/>
              </a:spcBef>
              <a:buFont typeface="Wingdings"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4.</a:t>
            </a:r>
            <a:endParaRPr lang="en-US" altLang="en-US" sz="1800" dirty="0"/>
          </a:p>
        </p:txBody>
      </p:sp>
      <p:sp>
        <p:nvSpPr>
          <p:cNvPr id="18437" name="TextBox 5">
            <a:extLst>
              <a:ext uri="{FF2B5EF4-FFF2-40B4-BE49-F238E27FC236}">
                <a16:creationId xmlns:a16="http://schemas.microsoft.com/office/drawing/2014/main" id="{276CB9DC-1E11-473B-BEB3-C7ECCD0E6696}"/>
              </a:ext>
            </a:extLst>
          </p:cNvPr>
          <p:cNvSpPr txBox="1">
            <a:spLocks noChangeArrowheads="1"/>
          </p:cNvSpPr>
          <p:nvPr/>
        </p:nvSpPr>
        <p:spPr bwMode="auto">
          <a:xfrm>
            <a:off x="73834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63F074B-F493-4FBB-BD8B-46FB465984B0}"/>
              </a:ext>
            </a:extLst>
          </p:cNvPr>
          <p:cNvSpPr>
            <a:spLocks noGrp="1"/>
          </p:cNvSpPr>
          <p:nvPr>
            <p:ph type="title"/>
          </p:nvPr>
        </p:nvSpPr>
        <p:spPr/>
        <p:txBody>
          <a:bodyPr/>
          <a:lstStyle/>
          <a:p>
            <a:pPr eaLnBrk="1" hangingPunct="1"/>
            <a:r>
              <a:rPr lang="en-US" altLang="en-US" dirty="0"/>
              <a:t>Adult and Child CPR </a:t>
            </a:r>
            <a:r>
              <a:rPr lang="en-US" altLang="en-US" sz="2000" dirty="0"/>
              <a:t>(6 of 12)</a:t>
            </a:r>
            <a:endParaRPr lang="en-US" altLang="en-US" dirty="0"/>
          </a:p>
        </p:txBody>
      </p:sp>
      <p:sp>
        <p:nvSpPr>
          <p:cNvPr id="20482" name="Content Placeholder 1">
            <a:extLst>
              <a:ext uri="{FF2B5EF4-FFF2-40B4-BE49-F238E27FC236}">
                <a16:creationId xmlns:a16="http://schemas.microsoft.com/office/drawing/2014/main" id="{29DF6C35-E705-4212-A622-C5D8678B81FA}"/>
              </a:ext>
            </a:extLst>
          </p:cNvPr>
          <p:cNvSpPr>
            <a:spLocks noGrp="1"/>
          </p:cNvSpPr>
          <p:nvPr>
            <p:ph sz="half" idx="1"/>
          </p:nvPr>
        </p:nvSpPr>
        <p:spPr/>
        <p:txBody>
          <a:bodyPr/>
          <a:lstStyle/>
          <a:p>
            <a:pPr eaLnBrk="1" hangingPunct="1"/>
            <a:r>
              <a:rPr lang="en-US" altLang="en-US" sz="2600" dirty="0"/>
              <a:t>C= Compressions (cont.)</a:t>
            </a:r>
          </a:p>
          <a:p>
            <a:pPr lvl="1" eaLnBrk="1" hangingPunct="1"/>
            <a:r>
              <a:rPr lang="en-US" altLang="en-US" sz="2400" dirty="0"/>
              <a:t>For an adult:</a:t>
            </a:r>
          </a:p>
          <a:p>
            <a:pPr lvl="2" eaLnBrk="1" hangingPunct="1">
              <a:lnSpc>
                <a:spcPct val="90000"/>
              </a:lnSpc>
            </a:pPr>
            <a:r>
              <a:rPr lang="en-US" altLang="en-US" sz="2200" dirty="0"/>
              <a:t>Place the heel of one hand on the center of the person’s chest and on the lower half of their breastbone (sternum).</a:t>
            </a:r>
          </a:p>
          <a:p>
            <a:pPr lvl="2" eaLnBrk="1" hangingPunct="1">
              <a:lnSpc>
                <a:spcPct val="90000"/>
              </a:lnSpc>
            </a:pPr>
            <a:r>
              <a:rPr lang="en-US" altLang="en-US" sz="2200" dirty="0"/>
              <a:t>Place your other hand on top of the first one with your fingers interlocked. Hold your fingers off the person’s chest and point them directly away from you; </a:t>
            </a:r>
            <a:r>
              <a:rPr lang="en-US" altLang="en-US" sz="2200" b="1" dirty="0"/>
              <a:t>DO NOT </a:t>
            </a:r>
            <a:r>
              <a:rPr lang="en-US" altLang="en-US" sz="2200" dirty="0"/>
              <a:t>cross your hands.</a:t>
            </a:r>
          </a:p>
        </p:txBody>
      </p:sp>
      <p:sp>
        <p:nvSpPr>
          <p:cNvPr id="2" name="Content Placeholder 1">
            <a:extLst>
              <a:ext uri="{FF2B5EF4-FFF2-40B4-BE49-F238E27FC236}">
                <a16:creationId xmlns:a16="http://schemas.microsoft.com/office/drawing/2014/main" id="{C6FBABB0-F3A3-4E41-9E82-A82D02DE1BD2}"/>
              </a:ext>
            </a:extLst>
          </p:cNvPr>
          <p:cNvSpPr>
            <a:spLocks noGrp="1"/>
          </p:cNvSpPr>
          <p:nvPr>
            <p:ph sz="half" idx="2"/>
          </p:nvPr>
        </p:nvSpPr>
        <p:spPr/>
        <p:txBody>
          <a:bodyPr/>
          <a:lstStyle/>
          <a:p>
            <a:pPr lvl="1" eaLnBrk="1" hangingPunct="1">
              <a:lnSpc>
                <a:spcPct val="90000"/>
              </a:lnSpc>
            </a:pPr>
            <a:endParaRPr lang="en-US" altLang="en-US" sz="2400" dirty="0"/>
          </a:p>
          <a:p>
            <a:pPr lvl="1" eaLnBrk="1" hangingPunct="1">
              <a:lnSpc>
                <a:spcPct val="90000"/>
              </a:lnSpc>
            </a:pPr>
            <a:r>
              <a:rPr lang="en-US" altLang="en-US" sz="2400" dirty="0"/>
              <a:t>For a child:</a:t>
            </a:r>
          </a:p>
          <a:p>
            <a:pPr lvl="2" eaLnBrk="1" hangingPunct="1">
              <a:lnSpc>
                <a:spcPct val="90000"/>
              </a:lnSpc>
            </a:pPr>
            <a:r>
              <a:rPr lang="en-US" altLang="en-US" sz="2200" dirty="0"/>
              <a:t>Use one hand; however, depending upon the child’s size and your size, using two hands may be necessary.</a:t>
            </a:r>
          </a:p>
          <a:p>
            <a:pPr lvl="1" eaLnBrk="1" hangingPunct="1">
              <a:lnSpc>
                <a:spcPct val="90000"/>
              </a:lnSpc>
            </a:pPr>
            <a:r>
              <a:rPr lang="en-US" altLang="en-US" sz="2400" dirty="0"/>
              <a:t>Keep your arms straight and elbows locked, with your shoulders positioned directly over your hands.</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D5C1090-5A87-47CB-BF10-317569BF988A}"/>
              </a:ext>
            </a:extLst>
          </p:cNvPr>
          <p:cNvSpPr>
            <a:spLocks noGrp="1"/>
          </p:cNvSpPr>
          <p:nvPr>
            <p:ph type="title"/>
          </p:nvPr>
        </p:nvSpPr>
        <p:spPr/>
        <p:txBody>
          <a:bodyPr/>
          <a:lstStyle/>
          <a:p>
            <a:pPr eaLnBrk="1" hangingPunct="1"/>
            <a:r>
              <a:rPr lang="en-US" altLang="en-US" dirty="0"/>
              <a:t>Adult and Child CPR </a:t>
            </a:r>
            <a:r>
              <a:rPr lang="en-US" altLang="en-US" sz="2000" dirty="0"/>
              <a:t>(7 of 12)</a:t>
            </a:r>
            <a:endParaRPr lang="en-US" altLang="en-US" dirty="0"/>
          </a:p>
        </p:txBody>
      </p:sp>
      <p:sp>
        <p:nvSpPr>
          <p:cNvPr id="22530" name="Content Placeholder 1">
            <a:extLst>
              <a:ext uri="{FF2B5EF4-FFF2-40B4-BE49-F238E27FC236}">
                <a16:creationId xmlns:a16="http://schemas.microsoft.com/office/drawing/2014/main" id="{587151F6-E862-4EED-8B2E-CC0D67643D14}"/>
              </a:ext>
            </a:extLst>
          </p:cNvPr>
          <p:cNvSpPr>
            <a:spLocks noGrp="1"/>
          </p:cNvSpPr>
          <p:nvPr>
            <p:ph sz="half" idx="1"/>
          </p:nvPr>
        </p:nvSpPr>
        <p:spPr>
          <a:xfrm>
            <a:off x="914400" y="1447800"/>
            <a:ext cx="10744200" cy="4525963"/>
          </a:xfrm>
        </p:spPr>
        <p:txBody>
          <a:bodyPr/>
          <a:lstStyle/>
          <a:p>
            <a:pPr eaLnBrk="1" hangingPunct="1"/>
            <a:r>
              <a:rPr lang="en-US" altLang="en-US" sz="2600" dirty="0"/>
              <a:t>C= Compressions (cont.)</a:t>
            </a:r>
          </a:p>
          <a:p>
            <a:pPr lvl="1" eaLnBrk="1" hangingPunct="1"/>
            <a:r>
              <a:rPr lang="en-US" altLang="en-US" sz="2400" dirty="0"/>
              <a:t>Push hard and straight down on the breastbone (sternum), at least 2 inches (5 cm) for an adult and about one-third the depth of the chest for a child. Use your upper body’s weight to compress the chest. </a:t>
            </a:r>
            <a:r>
              <a:rPr lang="en-US" altLang="en-US" sz="2400" b="1" dirty="0"/>
              <a:t>DO NOT </a:t>
            </a:r>
            <a:r>
              <a:rPr lang="en-US" altLang="en-US" sz="2400" dirty="0"/>
              <a:t>rock back and forth.</a:t>
            </a:r>
          </a:p>
          <a:p>
            <a:pPr lvl="1" eaLnBrk="1" hangingPunct="1"/>
            <a:r>
              <a:rPr lang="en-US" altLang="en-US" sz="2400" dirty="0"/>
              <a:t>Push fast: 100 to 120 compressions per minute. It may be easier to push to the beat to the Bee Gees song “Stayin’ Alive” or the beat from a CPR smartphone app that was previously installed and is quickly accessible.</a:t>
            </a:r>
          </a:p>
          <a:p>
            <a:pPr lvl="1" eaLnBrk="1" hangingPunct="1"/>
            <a:r>
              <a:rPr lang="en-US" altLang="en-US" sz="2400" dirty="0"/>
              <a:t>Push smoothly: </a:t>
            </a:r>
            <a:r>
              <a:rPr lang="en-US" altLang="en-US" sz="2400" b="1" dirty="0"/>
              <a:t>DO NOT </a:t>
            </a:r>
            <a:r>
              <a:rPr lang="en-US" altLang="en-US" sz="2400" dirty="0"/>
              <a:t>bounce or jab and </a:t>
            </a:r>
            <a:r>
              <a:rPr lang="en-US" altLang="en-US" sz="2400" b="1" dirty="0"/>
              <a:t>DO NOT </a:t>
            </a:r>
            <a:r>
              <a:rPr lang="en-US" altLang="en-US" sz="2400" dirty="0"/>
              <a:t>stop at the top or bottom of a compression.</a:t>
            </a:r>
          </a:p>
          <a:p>
            <a:pPr lvl="1" eaLnBrk="1" hangingPunct="1"/>
            <a:r>
              <a:rPr lang="en-US" altLang="en-US" sz="2400" dirty="0"/>
              <a:t>Allow the chest to fully recoil after each compression. </a:t>
            </a:r>
            <a:r>
              <a:rPr lang="en-US" altLang="en-US" sz="2400" b="1" dirty="0"/>
              <a:t>DO NOT</a:t>
            </a:r>
            <a:r>
              <a:rPr lang="en-US" altLang="en-US" sz="2400" dirty="0"/>
              <a:t> lean on the chest.</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CE8F620-8676-4D6E-BB81-2AD8BCA42E55}"/>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(8 of 12)</a:t>
            </a:r>
            <a:endParaRPr lang="en-US" altLang="en-US" dirty="0"/>
          </a:p>
        </p:txBody>
      </p:sp>
      <p:sp>
        <p:nvSpPr>
          <p:cNvPr id="28675" name="Content Placeholder 1">
            <a:extLst>
              <a:ext uri="{FF2B5EF4-FFF2-40B4-BE49-F238E27FC236}">
                <a16:creationId xmlns:a16="http://schemas.microsoft.com/office/drawing/2014/main" id="{B8EF6C5A-9406-4862-BCC4-0F09DDF0E5BF}"/>
              </a:ext>
            </a:extLst>
          </p:cNvPr>
          <p:cNvSpPr>
            <a:spLocks noGrp="1"/>
          </p:cNvSpPr>
          <p:nvPr>
            <p:ph sz="half" idx="1"/>
          </p:nvPr>
        </p:nvSpPr>
        <p:spPr>
          <a:xfrm>
            <a:off x="914400" y="1460500"/>
            <a:ext cx="4953000" cy="4730750"/>
          </a:xfrm>
        </p:spPr>
        <p:txBody>
          <a:bodyPr/>
          <a:lstStyle/>
          <a:p>
            <a:r>
              <a:rPr lang="en-US" altLang="en-US" dirty="0"/>
              <a:t>A = Airway. Open the person’s airway:</a:t>
            </a:r>
          </a:p>
          <a:p>
            <a:pPr lvl="1"/>
            <a:r>
              <a:rPr lang="en-US" altLang="en-US" dirty="0"/>
              <a:t>Take your hand which is nearest to the person’s head and place it on their forehead; apply pressure to tilt the head back.</a:t>
            </a:r>
          </a:p>
          <a:p>
            <a:pPr lvl="1"/>
            <a:r>
              <a:rPr lang="en-US" altLang="en-US" dirty="0"/>
              <a:t>Place two fingers of your other hand under the bony part of the person’s jaw (near the chin) and lift. Avoid pressing on soft tissues under the jaw.</a:t>
            </a:r>
          </a:p>
          <a:p>
            <a:pPr lvl="1"/>
            <a:r>
              <a:rPr lang="en-US" altLang="en-US" dirty="0"/>
              <a:t>Tilt the head backward.</a:t>
            </a:r>
          </a:p>
          <a:p>
            <a:pPr lvl="1"/>
            <a:endParaRPr lang="en-US" altLang="en-US" dirty="0"/>
          </a:p>
          <a:p>
            <a:pPr lvl="1"/>
            <a:endParaRPr lang="en-US" altLang="en-US" dirty="0"/>
          </a:p>
        </p:txBody>
      </p:sp>
      <p:pic>
        <p:nvPicPr>
          <p:cNvPr id="24579" name="Picture 1" descr="A photo shows a woman's hands wearing gloves using her right hand to tilt the chin up and the left hand to press down on the forehead of a dummy human torso.&#10;">
            <a:extLst>
              <a:ext uri="{FF2B5EF4-FFF2-40B4-BE49-F238E27FC236}">
                <a16:creationId xmlns:a16="http://schemas.microsoft.com/office/drawing/2014/main" id="{F88A7F55-1264-4F2E-A72D-97A9662A7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828800"/>
            <a:ext cx="37496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a:extLst>
              <a:ext uri="{FF2B5EF4-FFF2-40B4-BE49-F238E27FC236}">
                <a16:creationId xmlns:a16="http://schemas.microsoft.com/office/drawing/2014/main" id="{009A61F1-2D43-4950-B2DC-7F81DFF67EDE}"/>
              </a:ext>
            </a:extLst>
          </p:cNvPr>
          <p:cNvSpPr txBox="1">
            <a:spLocks noChangeArrowheads="1"/>
          </p:cNvSpPr>
          <p:nvPr/>
        </p:nvSpPr>
        <p:spPr bwMode="auto">
          <a:xfrm>
            <a:off x="7086600" y="4321175"/>
            <a:ext cx="441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5.</a:t>
            </a:r>
            <a:endParaRPr lang="en-US" altLang="en-US" sz="1800" dirty="0"/>
          </a:p>
        </p:txBody>
      </p:sp>
      <p:sp>
        <p:nvSpPr>
          <p:cNvPr id="24581" name="TextBox 5">
            <a:extLst>
              <a:ext uri="{FF2B5EF4-FFF2-40B4-BE49-F238E27FC236}">
                <a16:creationId xmlns:a16="http://schemas.microsoft.com/office/drawing/2014/main" id="{21C0065B-E17C-457A-9501-39E6852C9BF0}"/>
              </a:ext>
            </a:extLst>
          </p:cNvPr>
          <p:cNvSpPr txBox="1">
            <a:spLocks noChangeArrowheads="1"/>
          </p:cNvSpPr>
          <p:nvPr/>
        </p:nvSpPr>
        <p:spPr bwMode="auto">
          <a:xfrm>
            <a:off x="7086600" y="49355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16384C4-4733-4130-BB0B-EBB872A165F9}"/>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(9 of 12)</a:t>
            </a:r>
            <a:endParaRPr lang="en-US" altLang="en-US" dirty="0"/>
          </a:p>
        </p:txBody>
      </p:sp>
      <p:sp>
        <p:nvSpPr>
          <p:cNvPr id="26626" name="Content Placeholder 1">
            <a:extLst>
              <a:ext uri="{FF2B5EF4-FFF2-40B4-BE49-F238E27FC236}">
                <a16:creationId xmlns:a16="http://schemas.microsoft.com/office/drawing/2014/main" id="{0BAEF690-D422-44FC-AFBE-B71F345D2D06}"/>
              </a:ext>
            </a:extLst>
          </p:cNvPr>
          <p:cNvSpPr>
            <a:spLocks noGrp="1"/>
          </p:cNvSpPr>
          <p:nvPr>
            <p:ph sz="half" idx="1"/>
          </p:nvPr>
        </p:nvSpPr>
        <p:spPr>
          <a:xfrm>
            <a:off x="914400" y="1461052"/>
            <a:ext cx="4855464" cy="4729436"/>
          </a:xfrm>
        </p:spPr>
        <p:txBody>
          <a:bodyPr/>
          <a:lstStyle/>
          <a:p>
            <a:r>
              <a:rPr lang="en-US" altLang="en-US" dirty="0"/>
              <a:t>B = Breaths. Give two breaths, using a mouth-to-barrier device when possible:</a:t>
            </a:r>
          </a:p>
          <a:p>
            <a:pPr lvl="1"/>
            <a:r>
              <a:rPr lang="en-US" altLang="en-US" dirty="0"/>
              <a:t>Pinch the person’s nose shut and make a tight seal with your mouth on the mouth-to-barrier device or the person’s mouth. If unwilling or unable to give breaths, give compression-only CPR instead.</a:t>
            </a:r>
          </a:p>
        </p:txBody>
      </p:sp>
      <p:pic>
        <p:nvPicPr>
          <p:cNvPr id="26627" name="Picture 1" descr="A photo shows a woman performing mouth-to-mouth resuscitation on a dummy human head torso.&#10;">
            <a:extLst>
              <a:ext uri="{FF2B5EF4-FFF2-40B4-BE49-F238E27FC236}">
                <a16:creationId xmlns:a16="http://schemas.microsoft.com/office/drawing/2014/main" id="{B58010D4-CAB0-4ECC-B13F-A0421BC96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524000"/>
            <a:ext cx="39624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3F652EF8-545E-4BA5-8AB3-FAD1A4DF7B01}"/>
              </a:ext>
            </a:extLst>
          </p:cNvPr>
          <p:cNvSpPr txBox="1">
            <a:spLocks noChangeArrowheads="1"/>
          </p:cNvSpPr>
          <p:nvPr/>
        </p:nvSpPr>
        <p:spPr bwMode="auto">
          <a:xfrm>
            <a:off x="7010400" y="4175125"/>
            <a:ext cx="419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6.</a:t>
            </a:r>
            <a:br>
              <a:rPr lang="en-IN" altLang="en-US" sz="1800" dirty="0"/>
            </a:br>
            <a:endParaRPr lang="en-US" altLang="en-US" sz="1800" dirty="0"/>
          </a:p>
        </p:txBody>
      </p:sp>
      <p:sp>
        <p:nvSpPr>
          <p:cNvPr id="26629" name="TextBox 5">
            <a:extLst>
              <a:ext uri="{FF2B5EF4-FFF2-40B4-BE49-F238E27FC236}">
                <a16:creationId xmlns:a16="http://schemas.microsoft.com/office/drawing/2014/main" id="{F30457EF-5A34-48DB-BC65-4693601F1BBE}"/>
              </a:ext>
            </a:extLst>
          </p:cNvPr>
          <p:cNvSpPr txBox="1">
            <a:spLocks noChangeArrowheads="1"/>
          </p:cNvSpPr>
          <p:nvPr/>
        </p:nvSpPr>
        <p:spPr bwMode="auto">
          <a:xfrm>
            <a:off x="7010400" y="4781550"/>
            <a:ext cx="20351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8194018-A306-45FE-A1F0-E3E60E021DEE}"/>
              </a:ext>
            </a:extLst>
          </p:cNvPr>
          <p:cNvSpPr>
            <a:spLocks noGrp="1"/>
          </p:cNvSpPr>
          <p:nvPr>
            <p:ph type="title"/>
          </p:nvPr>
        </p:nvSpPr>
        <p:spPr/>
        <p:txBody>
          <a:bodyPr/>
          <a:lstStyle/>
          <a:p>
            <a:pPr eaLnBrk="1" hangingPunct="1"/>
            <a:r>
              <a:rPr lang="en-US" altLang="en-US" dirty="0"/>
              <a:t>Adult and Child CPR </a:t>
            </a:r>
            <a:r>
              <a:rPr lang="en-US" altLang="en-US" sz="2000" dirty="0"/>
              <a:t>(10 of 12)</a:t>
            </a:r>
            <a:endParaRPr lang="en-US" altLang="en-US" dirty="0"/>
          </a:p>
        </p:txBody>
      </p:sp>
      <p:sp>
        <p:nvSpPr>
          <p:cNvPr id="28674" name="Content Placeholder 1">
            <a:extLst>
              <a:ext uri="{FF2B5EF4-FFF2-40B4-BE49-F238E27FC236}">
                <a16:creationId xmlns:a16="http://schemas.microsoft.com/office/drawing/2014/main" id="{9B866E12-4F6C-4C80-8366-31556E581ADA}"/>
              </a:ext>
            </a:extLst>
          </p:cNvPr>
          <p:cNvSpPr>
            <a:spLocks noGrp="1"/>
          </p:cNvSpPr>
          <p:nvPr>
            <p:ph sz="half" idx="1"/>
          </p:nvPr>
        </p:nvSpPr>
        <p:spPr>
          <a:xfrm>
            <a:off x="914400" y="1600200"/>
            <a:ext cx="10287000" cy="4525963"/>
          </a:xfrm>
        </p:spPr>
        <p:txBody>
          <a:bodyPr/>
          <a:lstStyle/>
          <a:p>
            <a:pPr eaLnBrk="1" hangingPunct="1"/>
            <a:r>
              <a:rPr lang="en-US" altLang="en-US" sz="2600" dirty="0"/>
              <a:t>B = Breaths (cont.)</a:t>
            </a:r>
          </a:p>
          <a:p>
            <a:pPr lvl="1" eaLnBrk="1" hangingPunct="1"/>
            <a:r>
              <a:rPr lang="en-US" altLang="en-US" sz="2400" dirty="0"/>
              <a:t>Give two breaths, each lasting 1 second. </a:t>
            </a:r>
            <a:r>
              <a:rPr lang="en-US" altLang="en-US" sz="2400" b="1" dirty="0"/>
              <a:t>DO NOT </a:t>
            </a:r>
            <a:r>
              <a:rPr lang="en-US" altLang="en-US" sz="2400" dirty="0"/>
              <a:t>blow too forcefully or for too long. (Take a normal breath for yourself after each breath.) </a:t>
            </a:r>
          </a:p>
          <a:p>
            <a:pPr lvl="1" eaLnBrk="1" hangingPunct="1"/>
            <a:r>
              <a:rPr lang="en-US" altLang="en-US" sz="2400" dirty="0"/>
              <a:t>Watch for chest rise to determine if your breaths go in.</a:t>
            </a:r>
          </a:p>
          <a:p>
            <a:pPr lvl="1" eaLnBrk="1" hangingPunct="1"/>
            <a:r>
              <a:rPr lang="en-US" altLang="en-US" sz="2400" dirty="0"/>
              <a:t>Allow for chest deflation after each breath.</a:t>
            </a:r>
          </a:p>
          <a:p>
            <a:pPr lvl="1" eaLnBrk="1" hangingPunct="1"/>
            <a:r>
              <a:rPr lang="en-US" altLang="en-US" sz="2400" dirty="0"/>
              <a:t>If you see chest rise after the 2 breaths, give 30 chest compressions.</a:t>
            </a:r>
          </a:p>
          <a:p>
            <a:pPr lvl="1" eaLnBrk="1" hangingPunct="1"/>
            <a:r>
              <a:rPr lang="en-US" altLang="en-US" sz="2400" dirty="0"/>
              <a:t>If the first breath does not make the chest rise, </a:t>
            </a:r>
            <a:r>
              <a:rPr lang="en-US" altLang="en-US" sz="2400" dirty="0" err="1"/>
              <a:t>retilt</a:t>
            </a:r>
            <a:r>
              <a:rPr lang="en-US" altLang="en-US" sz="2400" dirty="0"/>
              <a:t> the person’s head and give a second breath. If the second breath does not make the chest rise, begin CPR (30 compressions and 2 breaths). Each time before giving the first of the two breaths, open the mouth and look for an object; if seen, remove it.</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(11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Continue cycles of 30 chest compressions and 2 breaths until an AED arrives.</a:t>
            </a:r>
          </a:p>
          <a:p>
            <a:pPr eaLnBrk="1" hangingPunct="1"/>
            <a:r>
              <a:rPr lang="en-US" altLang="en-US" sz="2800" dirty="0"/>
              <a:t>If a bystander is present, they could help by giving chest compressions while you perform rescue breathing, or vice versa.</a:t>
            </a:r>
          </a:p>
        </p:txBody>
      </p:sp>
      <p:pic>
        <p:nvPicPr>
          <p:cNvPr id="30723"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97A424D6-A7D8-4040-A543-C9087FEC1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03366"/>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7.</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(12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When an AED becomes available, use it as soon as possible.</a:t>
            </a:r>
          </a:p>
          <a:p>
            <a:pPr lvl="1" eaLnBrk="1" hangingPunct="1"/>
            <a:r>
              <a:rPr lang="en-US" altLang="en-US" sz="2600" dirty="0"/>
              <a:t>Follow the manufacturer’s directions for pad placement.</a:t>
            </a:r>
          </a:p>
        </p:txBody>
      </p:sp>
      <p:pic>
        <p:nvPicPr>
          <p:cNvPr id="30724" name="Picture 2" descr="A photo shows a woman's hands wearing gloves holding the two pads of an AED from a box lying next to a dummy human torso.&#10;">
            <a:extLst>
              <a:ext uri="{FF2B5EF4-FFF2-40B4-BE49-F238E27FC236}">
                <a16:creationId xmlns:a16="http://schemas.microsoft.com/office/drawing/2014/main" id="{E92370D2-CA8E-4895-BB0C-E7E6AC5535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984" y="1617458"/>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8.</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5774013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4949871-1275-4F38-9F8A-C6CAA36BBC84}"/>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(1 of 9)</a:t>
            </a:r>
          </a:p>
        </p:txBody>
      </p:sp>
      <p:sp>
        <p:nvSpPr>
          <p:cNvPr id="35842" name="Content Placeholder 1">
            <a:extLst>
              <a:ext uri="{FF2B5EF4-FFF2-40B4-BE49-F238E27FC236}">
                <a16:creationId xmlns:a16="http://schemas.microsoft.com/office/drawing/2014/main" id="{D8578CA9-BF5C-424F-BCEE-A9EB8C1E3394}"/>
              </a:ext>
            </a:extLst>
          </p:cNvPr>
          <p:cNvSpPr>
            <a:spLocks noGrp="1"/>
          </p:cNvSpPr>
          <p:nvPr>
            <p:ph sz="half" idx="1"/>
          </p:nvPr>
        </p:nvSpPr>
        <p:spPr>
          <a:xfrm>
            <a:off x="914400" y="1461052"/>
            <a:ext cx="4855464" cy="4729436"/>
          </a:xfrm>
        </p:spPr>
        <p:txBody>
          <a:bodyPr/>
          <a:lstStyle/>
          <a:p>
            <a:r>
              <a:rPr lang="en-US" altLang="en-US"/>
              <a:t>R = Responsive? </a:t>
            </a:r>
          </a:p>
          <a:p>
            <a:pPr lvl="1"/>
            <a:r>
              <a:rPr lang="en-US" altLang="en-US"/>
              <a:t>Tap the bottom of the infant’s foot and shout their name. Take 5 to 10 seconds to check for no breathing or only gasping.</a:t>
            </a:r>
          </a:p>
          <a:p>
            <a:pPr lvl="1"/>
            <a:endParaRPr lang="en-US" altLang="en-US"/>
          </a:p>
        </p:txBody>
      </p:sp>
      <p:pic>
        <p:nvPicPr>
          <p:cNvPr id="35843" name="Picture 1" descr="A photo shows a woman wearing gloves holding the bottom of a dummy infant's foot. The dummy infant is lying prone on a surface. &#10;">
            <a:extLst>
              <a:ext uri="{FF2B5EF4-FFF2-40B4-BE49-F238E27FC236}">
                <a16:creationId xmlns:a16="http://schemas.microsoft.com/office/drawing/2014/main" id="{4329A076-DEDD-470D-9EEE-26D29DA6E1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1600200"/>
            <a:ext cx="39624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a:extLst>
              <a:ext uri="{FF2B5EF4-FFF2-40B4-BE49-F238E27FC236}">
                <a16:creationId xmlns:a16="http://schemas.microsoft.com/office/drawing/2014/main" id="{E505D3E4-1849-4C5A-8E79-40CD1CAD7EF1}"/>
              </a:ext>
            </a:extLst>
          </p:cNvPr>
          <p:cNvSpPr txBox="1">
            <a:spLocks noChangeArrowheads="1"/>
          </p:cNvSpPr>
          <p:nvPr/>
        </p:nvSpPr>
        <p:spPr bwMode="auto">
          <a:xfrm>
            <a:off x="7315200" y="4267200"/>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1.</a:t>
            </a:r>
            <a:endParaRPr lang="en-US" altLang="en-US" sz="1800" dirty="0"/>
          </a:p>
        </p:txBody>
      </p:sp>
      <p:sp>
        <p:nvSpPr>
          <p:cNvPr id="35845" name="TextBox 5">
            <a:extLst>
              <a:ext uri="{FF2B5EF4-FFF2-40B4-BE49-F238E27FC236}">
                <a16:creationId xmlns:a16="http://schemas.microsoft.com/office/drawing/2014/main" id="{5CCA9840-CBDA-453E-BC80-D9B2F8F1DD5D}"/>
              </a:ext>
            </a:extLst>
          </p:cNvPr>
          <p:cNvSpPr txBox="1">
            <a:spLocks noChangeArrowheads="1"/>
          </p:cNvSpPr>
          <p:nvPr/>
        </p:nvSpPr>
        <p:spPr bwMode="auto">
          <a:xfrm>
            <a:off x="7286625" y="464820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05BCFE4-4EC4-4E82-B074-A1073032CB9C}"/>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(2 of 9)</a:t>
            </a:r>
          </a:p>
        </p:txBody>
      </p:sp>
      <p:sp>
        <p:nvSpPr>
          <p:cNvPr id="6147" name="Content Placeholder 1">
            <a:extLst>
              <a:ext uri="{FF2B5EF4-FFF2-40B4-BE49-F238E27FC236}">
                <a16:creationId xmlns:a16="http://schemas.microsoft.com/office/drawing/2014/main" id="{5746FF0D-2E1B-42A9-95F2-4C7BA663CDA0}"/>
              </a:ext>
            </a:extLst>
          </p:cNvPr>
          <p:cNvSpPr>
            <a:spLocks noGrp="1"/>
          </p:cNvSpPr>
          <p:nvPr>
            <p:ph sz="half" idx="1"/>
          </p:nvPr>
        </p:nvSpPr>
        <p:spPr>
          <a:xfrm>
            <a:off x="914400" y="1460500"/>
            <a:ext cx="5181600" cy="4730750"/>
          </a:xfrm>
        </p:spPr>
        <p:txBody>
          <a:bodyPr rtlCol="0">
            <a:noAutofit/>
          </a:bodyPr>
          <a:lstStyle/>
          <a:p>
            <a:r>
              <a:rPr lang="en-US" altLang="en-US" dirty="0"/>
              <a:t>A = Activate EMS and get an AED</a:t>
            </a:r>
          </a:p>
          <a:p>
            <a:pPr lvl="1"/>
            <a:r>
              <a:rPr lang="en-US" altLang="en-US" dirty="0"/>
              <a:t>Shout for nearby help.</a:t>
            </a:r>
          </a:p>
          <a:p>
            <a:pPr lvl="1"/>
            <a:r>
              <a:rPr lang="en-US" altLang="en-US" dirty="0"/>
              <a:t>If someone responds, have them call 9-1-1 and get an AED while you start CPR.</a:t>
            </a:r>
          </a:p>
          <a:p>
            <a:pPr lvl="1"/>
            <a:r>
              <a:rPr lang="en-US" altLang="en-US" dirty="0"/>
              <a:t>If you are alone, call 9-1-1, perform CPR (30 chest compressions and 2 breaths for 5 cycles), and then get an AED.</a:t>
            </a:r>
          </a:p>
          <a:p>
            <a:pPr lvl="1"/>
            <a:r>
              <a:rPr lang="en-US" altLang="en-US" dirty="0"/>
              <a:t>If a phone is not available, perform CPR and get an AED.</a:t>
            </a:r>
          </a:p>
          <a:p>
            <a:pPr lvl="1"/>
            <a:endParaRPr lang="en-US" altLang="en-US" dirty="0"/>
          </a:p>
          <a:p>
            <a:pPr lvl="1"/>
            <a:endParaRPr lang="en-US" altLang="en-US" dirty="0"/>
          </a:p>
        </p:txBody>
      </p:sp>
      <p:pic>
        <p:nvPicPr>
          <p:cNvPr id="37891" name="Picture 2" descr="A photo shows a woman wearing gloves standing by a dummy human infant. She uses her cellphone to get some help.&#10;">
            <a:extLst>
              <a:ext uri="{FF2B5EF4-FFF2-40B4-BE49-F238E27FC236}">
                <a16:creationId xmlns:a16="http://schemas.microsoft.com/office/drawing/2014/main" id="{D97751EE-FB3D-46FD-BB97-D247E5004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380206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5">
            <a:extLst>
              <a:ext uri="{FF2B5EF4-FFF2-40B4-BE49-F238E27FC236}">
                <a16:creationId xmlns:a16="http://schemas.microsoft.com/office/drawing/2014/main" id="{48513D3E-B8F6-4F9D-B012-A676EF555533}"/>
              </a:ext>
            </a:extLst>
          </p:cNvPr>
          <p:cNvSpPr txBox="1">
            <a:spLocks noChangeArrowheads="1"/>
          </p:cNvSpPr>
          <p:nvPr/>
        </p:nvSpPr>
        <p:spPr bwMode="auto">
          <a:xfrm>
            <a:off x="7380288" y="4162425"/>
            <a:ext cx="427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2.</a:t>
            </a:r>
            <a:endParaRPr lang="en-US" altLang="en-US" sz="1800" dirty="0"/>
          </a:p>
        </p:txBody>
      </p:sp>
      <p:sp>
        <p:nvSpPr>
          <p:cNvPr id="37893" name="TextBox 6">
            <a:extLst>
              <a:ext uri="{FF2B5EF4-FFF2-40B4-BE49-F238E27FC236}">
                <a16:creationId xmlns:a16="http://schemas.microsoft.com/office/drawing/2014/main" id="{9B7371BA-5859-4F63-976F-C6488650320B}"/>
              </a:ext>
            </a:extLst>
          </p:cNvPr>
          <p:cNvSpPr txBox="1">
            <a:spLocks noChangeArrowheads="1"/>
          </p:cNvSpPr>
          <p:nvPr/>
        </p:nvSpPr>
        <p:spPr bwMode="auto">
          <a:xfrm>
            <a:off x="7383463" y="44783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740A-9A2B-4E1D-97C9-222F20AC346C}"/>
              </a:ext>
            </a:extLst>
          </p:cNvPr>
          <p:cNvSpPr>
            <a:spLocks noGrp="1"/>
          </p:cNvSpPr>
          <p:nvPr>
            <p:ph type="title"/>
          </p:nvPr>
        </p:nvSpPr>
        <p:spPr/>
        <p:txBody>
          <a:bodyPr/>
          <a:lstStyle/>
          <a:p>
            <a:r>
              <a:rPr lang="en-US" dirty="0"/>
              <a:t>Support Materials</a:t>
            </a:r>
          </a:p>
        </p:txBody>
      </p:sp>
      <p:sp>
        <p:nvSpPr>
          <p:cNvPr id="3" name="Content Placeholder 2">
            <a:extLst>
              <a:ext uri="{FF2B5EF4-FFF2-40B4-BE49-F238E27FC236}">
                <a16:creationId xmlns:a16="http://schemas.microsoft.com/office/drawing/2014/main" id="{1366D578-CBA6-483F-918E-1C38ECA672EC}"/>
              </a:ext>
            </a:extLst>
          </p:cNvPr>
          <p:cNvSpPr>
            <a:spLocks noGrp="1"/>
          </p:cNvSpPr>
          <p:nvPr>
            <p:ph sz="half" idx="1"/>
          </p:nvPr>
        </p:nvSpPr>
        <p:spPr/>
        <p:txBody>
          <a:bodyPr/>
          <a:lstStyle/>
          <a:p>
            <a:r>
              <a:rPr lang="en-US" dirty="0"/>
              <a:t>Lecture Outline</a:t>
            </a:r>
          </a:p>
          <a:p>
            <a:r>
              <a:rPr lang="en-US" dirty="0"/>
              <a:t>Worksheet</a:t>
            </a:r>
          </a:p>
          <a:p>
            <a:r>
              <a:rPr lang="en-US" dirty="0"/>
              <a:t>Videos</a:t>
            </a:r>
          </a:p>
          <a:p>
            <a:r>
              <a:rPr lang="en-US" dirty="0"/>
              <a:t>Skill Sheets</a:t>
            </a:r>
          </a:p>
          <a:p>
            <a:r>
              <a:rPr lang="en-US" dirty="0"/>
              <a:t>Skill Checkoff Sheets</a:t>
            </a:r>
          </a:p>
        </p:txBody>
      </p:sp>
      <p:sp>
        <p:nvSpPr>
          <p:cNvPr id="7" name="TextBox 4">
            <a:extLst>
              <a:ext uri="{FF2B5EF4-FFF2-40B4-BE49-F238E27FC236}">
                <a16:creationId xmlns:a16="http://schemas.microsoft.com/office/drawing/2014/main" id="{1998E011-B9F5-427E-9A5F-3312034DDA8C}"/>
              </a:ext>
            </a:extLst>
          </p:cNvPr>
          <p:cNvSpPr txBox="1">
            <a:spLocks noChangeArrowheads="1"/>
          </p:cNvSpPr>
          <p:nvPr/>
        </p:nvSpPr>
        <p:spPr bwMode="auto">
          <a:xfrm>
            <a:off x="6019800" y="5001768"/>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7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F0F1ABD9-C535-4BCC-BCC7-21F747ECB518}"/>
              </a:ext>
            </a:extLst>
          </p:cNvPr>
          <p:cNvSpPr txBox="1">
            <a:spLocks noChangeArrowheads="1"/>
          </p:cNvSpPr>
          <p:nvPr/>
        </p:nvSpPr>
        <p:spPr bwMode="auto">
          <a:xfrm>
            <a:off x="6019800" y="5334000"/>
            <a:ext cx="3352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s-ES" altLang="en-US" sz="1000" dirty="0"/>
              <a:t> © Al Diaz/Miami Herald/AP </a:t>
            </a:r>
            <a:r>
              <a:rPr lang="es-ES" altLang="en-US" sz="1000" dirty="0" err="1"/>
              <a:t>Photo</a:t>
            </a:r>
            <a:r>
              <a:rPr lang="es-ES" altLang="en-US" sz="1000" dirty="0"/>
              <a:t>.</a:t>
            </a:r>
            <a:endParaRPr lang="en-US" altLang="en-US" sz="1000" dirty="0"/>
          </a:p>
        </p:txBody>
      </p:sp>
      <p:pic>
        <p:nvPicPr>
          <p:cNvPr id="6" name="Picture 5" descr="A picture containing person&#10;&#10;Description automatically generated">
            <a:extLst>
              <a:ext uri="{FF2B5EF4-FFF2-40B4-BE49-F238E27FC236}">
                <a16:creationId xmlns:a16="http://schemas.microsoft.com/office/drawing/2014/main" id="{019062F8-EE7E-44D3-A53C-171B8A47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813899"/>
            <a:ext cx="4718304" cy="3145536"/>
          </a:xfrm>
          <a:prstGeom prst="rect">
            <a:avLst/>
          </a:prstGeom>
        </p:spPr>
      </p:pic>
    </p:spTree>
    <p:extLst>
      <p:ext uri="{BB962C8B-B14F-4D97-AF65-F5344CB8AC3E}">
        <p14:creationId xmlns:p14="http://schemas.microsoft.com/office/powerpoint/2010/main" val="219644184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74EF34C-0309-4163-B5C9-E0CD92E5FD91}"/>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(3 of 9)</a:t>
            </a:r>
          </a:p>
        </p:txBody>
      </p:sp>
      <p:sp>
        <p:nvSpPr>
          <p:cNvPr id="39938" name="Content Placeholder 1">
            <a:extLst>
              <a:ext uri="{FF2B5EF4-FFF2-40B4-BE49-F238E27FC236}">
                <a16:creationId xmlns:a16="http://schemas.microsoft.com/office/drawing/2014/main" id="{2AF12B7A-8B1D-49C9-AB5A-488E3B19C47C}"/>
              </a:ext>
            </a:extLst>
          </p:cNvPr>
          <p:cNvSpPr>
            <a:spLocks noGrp="1"/>
          </p:cNvSpPr>
          <p:nvPr>
            <p:ph sz="half" idx="1"/>
          </p:nvPr>
        </p:nvSpPr>
        <p:spPr>
          <a:xfrm>
            <a:off x="914400" y="1461052"/>
            <a:ext cx="4855464" cy="4729436"/>
          </a:xfrm>
        </p:spPr>
        <p:txBody>
          <a:bodyPr/>
          <a:lstStyle/>
          <a:p>
            <a:r>
              <a:rPr lang="en-US" altLang="en-US" dirty="0"/>
              <a:t>B = Breathing?</a:t>
            </a:r>
          </a:p>
          <a:p>
            <a:pPr lvl="1"/>
            <a:r>
              <a:rPr lang="en-US" altLang="en-US" dirty="0"/>
              <a:t>Take 5 to 10 seconds to check for breathing or only gasping by observing the infant’s face and chest movement.</a:t>
            </a:r>
          </a:p>
          <a:p>
            <a:pPr lvl="1"/>
            <a:r>
              <a:rPr lang="en-US" altLang="en-US" dirty="0"/>
              <a:t>If the infant is not breathing or only gasping, continue to the next step,</a:t>
            </a:r>
            <a:r>
              <a:rPr lang="en-US" altLang="en-US" i="1" dirty="0"/>
              <a:t> Compressions</a:t>
            </a:r>
            <a:r>
              <a:rPr lang="en-US" altLang="en-US" dirty="0"/>
              <a:t>.</a:t>
            </a:r>
          </a:p>
        </p:txBody>
      </p:sp>
      <p:pic>
        <p:nvPicPr>
          <p:cNvPr id="39939" name="Picture 1" descr="A photo shows a woman wearing gloves standing by a dummy human infant and observing it (for breathing).&#10;">
            <a:extLst>
              <a:ext uri="{FF2B5EF4-FFF2-40B4-BE49-F238E27FC236}">
                <a16:creationId xmlns:a16="http://schemas.microsoft.com/office/drawing/2014/main" id="{F264E64F-4E02-4931-81D5-F029AFC9C9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752600"/>
            <a:ext cx="36893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A3A63F52-C488-493E-81C6-A104E382F1DA}"/>
              </a:ext>
            </a:extLst>
          </p:cNvPr>
          <p:cNvSpPr txBox="1">
            <a:spLocks noChangeArrowheads="1"/>
          </p:cNvSpPr>
          <p:nvPr/>
        </p:nvSpPr>
        <p:spPr bwMode="auto">
          <a:xfrm>
            <a:off x="7451725" y="4243388"/>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3.</a:t>
            </a:r>
            <a:endParaRPr lang="en-US" altLang="en-US" sz="1800" dirty="0"/>
          </a:p>
        </p:txBody>
      </p:sp>
      <p:sp>
        <p:nvSpPr>
          <p:cNvPr id="39941" name="TextBox 5">
            <a:extLst>
              <a:ext uri="{FF2B5EF4-FFF2-40B4-BE49-F238E27FC236}">
                <a16:creationId xmlns:a16="http://schemas.microsoft.com/office/drawing/2014/main" id="{D87757FB-161D-4E6D-A087-384DAC427C88}"/>
              </a:ext>
            </a:extLst>
          </p:cNvPr>
          <p:cNvSpPr txBox="1">
            <a:spLocks noChangeArrowheads="1"/>
          </p:cNvSpPr>
          <p:nvPr/>
        </p:nvSpPr>
        <p:spPr bwMode="auto">
          <a:xfrm>
            <a:off x="7451725" y="45720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78B013E-3BEA-47B4-992B-BFA89DD986B9}"/>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(4 of 9)</a:t>
            </a:r>
          </a:p>
        </p:txBody>
      </p:sp>
      <p:sp>
        <p:nvSpPr>
          <p:cNvPr id="41986" name="Content Placeholder 1">
            <a:extLst>
              <a:ext uri="{FF2B5EF4-FFF2-40B4-BE49-F238E27FC236}">
                <a16:creationId xmlns:a16="http://schemas.microsoft.com/office/drawing/2014/main" id="{7B1331A9-4A06-4F14-97E8-7C28EDB33870}"/>
              </a:ext>
            </a:extLst>
          </p:cNvPr>
          <p:cNvSpPr>
            <a:spLocks noGrp="1"/>
          </p:cNvSpPr>
          <p:nvPr>
            <p:ph sz="half" idx="1"/>
          </p:nvPr>
        </p:nvSpPr>
        <p:spPr>
          <a:xfrm>
            <a:off x="914400" y="1461052"/>
            <a:ext cx="4855464" cy="4729436"/>
          </a:xfrm>
        </p:spPr>
        <p:txBody>
          <a:bodyPr/>
          <a:lstStyle/>
          <a:p>
            <a:r>
              <a:rPr lang="en-US" altLang="en-US" dirty="0"/>
              <a:t>C = Compressions</a:t>
            </a:r>
          </a:p>
          <a:p>
            <a:pPr lvl="1"/>
            <a:r>
              <a:rPr lang="en-US" altLang="en-US" dirty="0"/>
              <a:t>Place the infant faceup on a flat, firm surface.</a:t>
            </a:r>
          </a:p>
          <a:p>
            <a:pPr lvl="2"/>
            <a:r>
              <a:rPr lang="en-US" altLang="en-US" dirty="0"/>
              <a:t>If possible, use an elevated surface (eg, table, cabinet top).</a:t>
            </a:r>
          </a:p>
          <a:p>
            <a:pPr lvl="1"/>
            <a:r>
              <a:rPr lang="en-US" altLang="en-US" dirty="0"/>
              <a:t>Single rescuers can use either the encircling thumbs technique or the two-finger technique.</a:t>
            </a:r>
          </a:p>
          <a:p>
            <a:pPr lvl="1"/>
            <a:r>
              <a:rPr lang="en-US" altLang="en-US" dirty="0"/>
              <a:t>If the rescuer cannot physically encircle the infant’s chest, use the two-finger technique.</a:t>
            </a:r>
          </a:p>
        </p:txBody>
      </p:sp>
      <p:pic>
        <p:nvPicPr>
          <p:cNvPr id="41987" name="Picture 1" descr="A photo shows a woman's hands wearing gloves using both hands (thumbs aligned at breastbone and other fingers spread to cover the chest) to apply pressure on the chest of a dummy infant.&#10;">
            <a:extLst>
              <a:ext uri="{FF2B5EF4-FFF2-40B4-BE49-F238E27FC236}">
                <a16:creationId xmlns:a16="http://schemas.microsoft.com/office/drawing/2014/main" id="{BAE952C7-F15B-40D0-81D7-22CABA41D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217613"/>
            <a:ext cx="367721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descr="A photo shows a woman's hands wearing gloves using her right hand to press down on the forehead and two fingers of her left hand to press a point on the chest of a dummy infant.&#10;">
            <a:extLst>
              <a:ext uri="{FF2B5EF4-FFF2-40B4-BE49-F238E27FC236}">
                <a16:creationId xmlns:a16="http://schemas.microsoft.com/office/drawing/2014/main" id="{B0F36AF3-C776-480E-89AE-9027BF1DE9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185" y="3723142"/>
            <a:ext cx="3677215" cy="24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5">
            <a:extLst>
              <a:ext uri="{FF2B5EF4-FFF2-40B4-BE49-F238E27FC236}">
                <a16:creationId xmlns:a16="http://schemas.microsoft.com/office/drawing/2014/main" id="{66AA7B35-677A-4E14-AA66-DDF816A1709D}"/>
              </a:ext>
            </a:extLst>
          </p:cNvPr>
          <p:cNvSpPr txBox="1">
            <a:spLocks noChangeArrowheads="1"/>
          </p:cNvSpPr>
          <p:nvPr/>
        </p:nvSpPr>
        <p:spPr bwMode="auto">
          <a:xfrm>
            <a:off x="7391400" y="6183868"/>
            <a:ext cx="4468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4.</a:t>
            </a:r>
            <a:endParaRPr lang="en-US" altLang="en-US" sz="1800" dirty="0"/>
          </a:p>
        </p:txBody>
      </p:sp>
      <p:sp>
        <p:nvSpPr>
          <p:cNvPr id="41990" name="TextBox 6">
            <a:extLst>
              <a:ext uri="{FF2B5EF4-FFF2-40B4-BE49-F238E27FC236}">
                <a16:creationId xmlns:a16="http://schemas.microsoft.com/office/drawing/2014/main" id="{73FA4D7A-E415-4CE9-8A00-A731904E383F}"/>
              </a:ext>
            </a:extLst>
          </p:cNvPr>
          <p:cNvSpPr txBox="1">
            <a:spLocks noChangeArrowheads="1"/>
          </p:cNvSpPr>
          <p:nvPr/>
        </p:nvSpPr>
        <p:spPr bwMode="auto">
          <a:xfrm>
            <a:off x="7391400" y="6477000"/>
            <a:ext cx="20351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900"/>
              <a:t>© Jones &amp; Bartlett Learning. </a:t>
            </a:r>
            <a:endParaRPr lang="en-US" altLang="en-US" sz="900"/>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33CD22D-A1E3-469A-8192-C36387ACA686}"/>
              </a:ext>
            </a:extLst>
          </p:cNvPr>
          <p:cNvSpPr>
            <a:spLocks noGrp="1"/>
          </p:cNvSpPr>
          <p:nvPr>
            <p:ph type="title"/>
          </p:nvPr>
        </p:nvSpPr>
        <p:spPr/>
        <p:txBody>
          <a:bodyPr/>
          <a:lstStyle/>
          <a:p>
            <a:r>
              <a:rPr lang="en-US" altLang="en-US" dirty="0"/>
              <a:t>Infant CPR </a:t>
            </a:r>
            <a:r>
              <a:rPr lang="en-US" altLang="en-US" sz="2000" dirty="0"/>
              <a:t>(5 of 9)</a:t>
            </a:r>
          </a:p>
        </p:txBody>
      </p:sp>
      <p:sp>
        <p:nvSpPr>
          <p:cNvPr id="44034" name="Content Placeholder 1">
            <a:extLst>
              <a:ext uri="{FF2B5EF4-FFF2-40B4-BE49-F238E27FC236}">
                <a16:creationId xmlns:a16="http://schemas.microsoft.com/office/drawing/2014/main" id="{C283CC17-DA7B-4437-A82C-0B48A5BA2444}"/>
              </a:ext>
            </a:extLst>
          </p:cNvPr>
          <p:cNvSpPr>
            <a:spLocks noGrp="1"/>
          </p:cNvSpPr>
          <p:nvPr>
            <p:ph idx="1"/>
          </p:nvPr>
        </p:nvSpPr>
        <p:spPr/>
        <p:txBody>
          <a:bodyPr/>
          <a:lstStyle/>
          <a:p>
            <a:r>
              <a:rPr lang="en-US" altLang="en-US" dirty="0"/>
              <a:t>C = Compressions (cont.)</a:t>
            </a:r>
          </a:p>
          <a:p>
            <a:pPr lvl="1"/>
            <a:r>
              <a:rPr lang="en-US" altLang="en-US" dirty="0"/>
              <a:t>Encircling thumbs technique:</a:t>
            </a:r>
          </a:p>
          <a:p>
            <a:pPr lvl="2"/>
            <a:r>
              <a:rPr lang="en-US" altLang="en-US" dirty="0"/>
              <a:t>Place both thumbs on the lower third of the breastbone (sternum), both touching the imaginary nipple line and the fingers encircling around the infant’s back and chest.</a:t>
            </a:r>
          </a:p>
          <a:p>
            <a:pPr lvl="2"/>
            <a:r>
              <a:rPr lang="en-US" altLang="en-US" dirty="0"/>
              <a:t>Give 30 chest compressions:</a:t>
            </a:r>
          </a:p>
          <a:p>
            <a:pPr lvl="3"/>
            <a:r>
              <a:rPr lang="en-US" altLang="en-US" dirty="0"/>
              <a:t>Push hard: about 1.5 inches (4 cm) straight down.</a:t>
            </a:r>
          </a:p>
          <a:p>
            <a:pPr lvl="3"/>
            <a:r>
              <a:rPr lang="en-US" altLang="en-US" dirty="0"/>
              <a:t>Push fast: to the beat of the Bee Gees song “Stayin’ Alive.”</a:t>
            </a:r>
          </a:p>
          <a:p>
            <a:pPr lvl="3"/>
            <a:r>
              <a:rPr lang="en-US" altLang="en-US" dirty="0"/>
              <a:t>At the end of each compression, let the infant’s chest come back up to its normal position.</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FCCE3B8-F60C-4434-AB48-B9E01FFDA5BA}"/>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(6 of 9)</a:t>
            </a:r>
          </a:p>
        </p:txBody>
      </p:sp>
      <p:sp>
        <p:nvSpPr>
          <p:cNvPr id="46082" name="Content Placeholder 1">
            <a:extLst>
              <a:ext uri="{FF2B5EF4-FFF2-40B4-BE49-F238E27FC236}">
                <a16:creationId xmlns:a16="http://schemas.microsoft.com/office/drawing/2014/main" id="{42DBAE8E-3225-46F8-A0B8-0F2341DCD74F}"/>
              </a:ext>
            </a:extLst>
          </p:cNvPr>
          <p:cNvSpPr>
            <a:spLocks noGrp="1"/>
          </p:cNvSpPr>
          <p:nvPr>
            <p:ph idx="1"/>
          </p:nvPr>
        </p:nvSpPr>
        <p:spPr>
          <a:xfrm>
            <a:off x="925830" y="1490870"/>
            <a:ext cx="10287000" cy="4699047"/>
          </a:xfrm>
        </p:spPr>
        <p:txBody>
          <a:bodyPr/>
          <a:lstStyle/>
          <a:p>
            <a:r>
              <a:rPr lang="en-US" altLang="en-US" dirty="0"/>
              <a:t>C = Compressions (cont.)</a:t>
            </a:r>
          </a:p>
          <a:p>
            <a:pPr lvl="1"/>
            <a:r>
              <a:rPr lang="en-US" altLang="en-US" dirty="0"/>
              <a:t>Two-finger technique:</a:t>
            </a:r>
          </a:p>
          <a:p>
            <a:pPr lvl="2"/>
            <a:r>
              <a:rPr lang="en-US" altLang="en-US" dirty="0"/>
              <a:t>Place the pads of two fingers on the infant’s breastbone (sternum), with one touching and both below the imaginary nipple line.</a:t>
            </a:r>
          </a:p>
          <a:p>
            <a:pPr lvl="2"/>
            <a:r>
              <a:rPr lang="en-US" altLang="en-US" dirty="0"/>
              <a:t>Give 30 chest compressions:</a:t>
            </a:r>
          </a:p>
          <a:p>
            <a:pPr lvl="3"/>
            <a:r>
              <a:rPr lang="en-US" altLang="en-US" dirty="0"/>
              <a:t>Push hard: about 1.5 inches (4 cm) straight down (at least one-third of the chest’s diameter). If unable tot he achieve the appropriate depth, use the heel of one hand instead of two fingers.</a:t>
            </a:r>
          </a:p>
          <a:p>
            <a:pPr lvl="3"/>
            <a:r>
              <a:rPr lang="en-US" altLang="en-US" dirty="0"/>
              <a:t>Push fast: to the beat of the Bee Gees song “Stayin’ Alive.”</a:t>
            </a:r>
          </a:p>
          <a:p>
            <a:pPr lvl="3"/>
            <a:r>
              <a:rPr lang="en-US" altLang="en-US" dirty="0"/>
              <a:t>At the end of each compression, let the infant’s chest come back up to its normal position.</a:t>
            </a: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E350B59-188C-4095-9A26-D5BE5F4D5C2F}"/>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(7 of 9)</a:t>
            </a:r>
          </a:p>
        </p:txBody>
      </p:sp>
      <p:sp>
        <p:nvSpPr>
          <p:cNvPr id="56323" name="Content Placeholder 1">
            <a:extLst>
              <a:ext uri="{FF2B5EF4-FFF2-40B4-BE49-F238E27FC236}">
                <a16:creationId xmlns:a16="http://schemas.microsoft.com/office/drawing/2014/main" id="{9500EA00-D404-470E-A68C-278124377080}"/>
              </a:ext>
            </a:extLst>
          </p:cNvPr>
          <p:cNvSpPr>
            <a:spLocks noGrp="1"/>
          </p:cNvSpPr>
          <p:nvPr>
            <p:ph sz="half" idx="1"/>
          </p:nvPr>
        </p:nvSpPr>
        <p:spPr>
          <a:xfrm>
            <a:off x="914400" y="1461052"/>
            <a:ext cx="4855464" cy="4729436"/>
          </a:xfrm>
        </p:spPr>
        <p:txBody>
          <a:bodyPr/>
          <a:lstStyle/>
          <a:p>
            <a:r>
              <a:rPr lang="en-US" altLang="en-US" dirty="0"/>
              <a:t>A = Airway</a:t>
            </a:r>
          </a:p>
          <a:p>
            <a:pPr lvl="1"/>
            <a:r>
              <a:rPr lang="en-US" altLang="en-US" dirty="0"/>
              <a:t>Open the infant’s airway using the head tilt–chin lift maneuver. </a:t>
            </a:r>
          </a:p>
          <a:p>
            <a:pPr lvl="1"/>
            <a:r>
              <a:rPr lang="en-US" altLang="en-US" b="1" dirty="0"/>
              <a:t>DO NOT </a:t>
            </a:r>
            <a:r>
              <a:rPr lang="en-US" altLang="en-US" dirty="0"/>
              <a:t>tilt the head back too far (less than for an adult or child).</a:t>
            </a:r>
          </a:p>
          <a:p>
            <a:pPr lvl="1"/>
            <a:endParaRPr lang="en-US" altLang="en-US" dirty="0"/>
          </a:p>
        </p:txBody>
      </p:sp>
      <p:pic>
        <p:nvPicPr>
          <p:cNvPr id="48131" name="Picture 3" descr="A photo shows a woman's hands wearing gloves using her left hand to tilt the chin up and the right hand to press down on the forehead of a dummy infant.&#10;">
            <a:extLst>
              <a:ext uri="{FF2B5EF4-FFF2-40B4-BE49-F238E27FC236}">
                <a16:creationId xmlns:a16="http://schemas.microsoft.com/office/drawing/2014/main" id="{EB0CD6C9-1705-456F-A6D4-EEA71F32CC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1752600"/>
            <a:ext cx="39639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8">
            <a:extLst>
              <a:ext uri="{FF2B5EF4-FFF2-40B4-BE49-F238E27FC236}">
                <a16:creationId xmlns:a16="http://schemas.microsoft.com/office/drawing/2014/main" id="{D5576A2D-1A33-4F70-852E-35B0B8A235C7}"/>
              </a:ext>
            </a:extLst>
          </p:cNvPr>
          <p:cNvSpPr txBox="1">
            <a:spLocks noChangeArrowheads="1"/>
          </p:cNvSpPr>
          <p:nvPr/>
        </p:nvSpPr>
        <p:spPr bwMode="auto">
          <a:xfrm>
            <a:off x="7315200" y="443865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5.</a:t>
            </a:r>
            <a:endParaRPr lang="en-US" altLang="en-US" sz="1800" dirty="0"/>
          </a:p>
        </p:txBody>
      </p:sp>
      <p:sp>
        <p:nvSpPr>
          <p:cNvPr id="48133" name="TextBox 9">
            <a:extLst>
              <a:ext uri="{FF2B5EF4-FFF2-40B4-BE49-F238E27FC236}">
                <a16:creationId xmlns:a16="http://schemas.microsoft.com/office/drawing/2014/main" id="{211588E5-11DE-493F-B05A-F90CF3F18951}"/>
              </a:ext>
            </a:extLst>
          </p:cNvPr>
          <p:cNvSpPr txBox="1">
            <a:spLocks noChangeArrowheads="1"/>
          </p:cNvSpPr>
          <p:nvPr/>
        </p:nvSpPr>
        <p:spPr bwMode="auto">
          <a:xfrm>
            <a:off x="7315200" y="4783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8A3BE6E2-9DD8-4CC1-9FF6-B177B29353CA}"/>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(8 of 9)</a:t>
            </a:r>
          </a:p>
        </p:txBody>
      </p:sp>
      <p:sp>
        <p:nvSpPr>
          <p:cNvPr id="50178" name="Content Placeholder 1">
            <a:extLst>
              <a:ext uri="{FF2B5EF4-FFF2-40B4-BE49-F238E27FC236}">
                <a16:creationId xmlns:a16="http://schemas.microsoft.com/office/drawing/2014/main" id="{C5D19FD2-78C5-4096-A5D0-B9C6270C5685}"/>
              </a:ext>
            </a:extLst>
          </p:cNvPr>
          <p:cNvSpPr>
            <a:spLocks noGrp="1"/>
          </p:cNvSpPr>
          <p:nvPr>
            <p:ph sz="half" idx="1"/>
          </p:nvPr>
        </p:nvSpPr>
        <p:spPr>
          <a:xfrm>
            <a:off x="914400" y="1461052"/>
            <a:ext cx="4855464" cy="4729436"/>
          </a:xfrm>
        </p:spPr>
        <p:txBody>
          <a:bodyPr/>
          <a:lstStyle/>
          <a:p>
            <a:r>
              <a:rPr lang="en-US" altLang="en-US"/>
              <a:t>B = Breaths</a:t>
            </a:r>
          </a:p>
          <a:p>
            <a:pPr lvl="1"/>
            <a:r>
              <a:rPr lang="en-US" altLang="en-US"/>
              <a:t>Cover the infant’s mouth with a mouth-to-barrier device if possible. If not possible, cover the infant's mouth and nose with your mouth and make an airtight seal. If this does not work, try either mouth-to-mouth or mouth-to-nose breaths.</a:t>
            </a:r>
          </a:p>
          <a:p>
            <a:pPr lvl="1"/>
            <a:r>
              <a:rPr lang="en-US" altLang="en-US"/>
              <a:t>Give two breaths, each lasting 1 second, to make the infant’s chest rise.</a:t>
            </a:r>
          </a:p>
        </p:txBody>
      </p:sp>
      <p:pic>
        <p:nvPicPr>
          <p:cNvPr id="50179" name="Picture 1" descr="A photo shows a woman performing mouth-to-mouth resuscitation on a dummy infant.&#10;">
            <a:extLst>
              <a:ext uri="{FF2B5EF4-FFF2-40B4-BE49-F238E27FC236}">
                <a16:creationId xmlns:a16="http://schemas.microsoft.com/office/drawing/2014/main" id="{B1496864-B9AD-4C26-BD8E-83B49E864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9025" y="2173288"/>
            <a:ext cx="360680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a:extLst>
              <a:ext uri="{FF2B5EF4-FFF2-40B4-BE49-F238E27FC236}">
                <a16:creationId xmlns:a16="http://schemas.microsoft.com/office/drawing/2014/main" id="{A59C9C69-C6A6-49E4-929B-98B5FCFC39EB}"/>
              </a:ext>
            </a:extLst>
          </p:cNvPr>
          <p:cNvSpPr txBox="1">
            <a:spLocks noChangeArrowheads="1"/>
          </p:cNvSpPr>
          <p:nvPr/>
        </p:nvSpPr>
        <p:spPr bwMode="auto">
          <a:xfrm>
            <a:off x="7383462" y="4684713"/>
            <a:ext cx="442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6.</a:t>
            </a:r>
            <a:endParaRPr lang="en-US" altLang="en-US" sz="1800" dirty="0"/>
          </a:p>
        </p:txBody>
      </p:sp>
      <p:sp>
        <p:nvSpPr>
          <p:cNvPr id="50181" name="TextBox 5">
            <a:extLst>
              <a:ext uri="{FF2B5EF4-FFF2-40B4-BE49-F238E27FC236}">
                <a16:creationId xmlns:a16="http://schemas.microsoft.com/office/drawing/2014/main" id="{1C490A87-24FD-4A61-B515-9D4432DB1639}"/>
              </a:ext>
            </a:extLst>
          </p:cNvPr>
          <p:cNvSpPr txBox="1">
            <a:spLocks noChangeArrowheads="1"/>
          </p:cNvSpPr>
          <p:nvPr/>
        </p:nvSpPr>
        <p:spPr bwMode="auto">
          <a:xfrm>
            <a:off x="7367588" y="50117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44A5F8ED-92A8-464B-8298-F6DC71FCDF79}"/>
              </a:ext>
            </a:extLst>
          </p:cNvPr>
          <p:cNvSpPr>
            <a:spLocks noGrp="1"/>
          </p:cNvSpPr>
          <p:nvPr>
            <p:ph type="title"/>
          </p:nvPr>
        </p:nvSpPr>
        <p:spPr/>
        <p:txBody>
          <a:bodyPr/>
          <a:lstStyle/>
          <a:p>
            <a:pPr eaLnBrk="1" hangingPunct="1"/>
            <a:r>
              <a:rPr lang="en-US" altLang="en-US"/>
              <a:t>Infant CPR </a:t>
            </a:r>
            <a:r>
              <a:rPr lang="en-US" altLang="en-US" sz="2000"/>
              <a:t>(9 of 9)</a:t>
            </a:r>
            <a:endParaRPr lang="en-US" altLang="en-US"/>
          </a:p>
        </p:txBody>
      </p:sp>
      <p:sp>
        <p:nvSpPr>
          <p:cNvPr id="52226" name="Content Placeholder 1">
            <a:extLst>
              <a:ext uri="{FF2B5EF4-FFF2-40B4-BE49-F238E27FC236}">
                <a16:creationId xmlns:a16="http://schemas.microsoft.com/office/drawing/2014/main" id="{796927DE-B25A-41D8-9914-ADCBEB2C8A42}"/>
              </a:ext>
            </a:extLst>
          </p:cNvPr>
          <p:cNvSpPr>
            <a:spLocks noGrp="1"/>
          </p:cNvSpPr>
          <p:nvPr>
            <p:ph sz="half" idx="1"/>
          </p:nvPr>
        </p:nvSpPr>
        <p:spPr>
          <a:xfrm>
            <a:off x="914400" y="1600200"/>
            <a:ext cx="9296400" cy="4525963"/>
          </a:xfrm>
        </p:spPr>
        <p:txBody>
          <a:bodyPr/>
          <a:lstStyle/>
          <a:p>
            <a:pPr eaLnBrk="1" hangingPunct="1"/>
            <a:r>
              <a:rPr lang="en-US" altLang="en-US" sz="2600" dirty="0"/>
              <a:t>B = Breaths (cont.)</a:t>
            </a:r>
          </a:p>
          <a:p>
            <a:pPr lvl="1" eaLnBrk="1" hangingPunct="1"/>
            <a:r>
              <a:rPr lang="en-US" altLang="en-US" sz="2400" dirty="0"/>
              <a:t>Take a breath between each breath.</a:t>
            </a:r>
          </a:p>
          <a:p>
            <a:pPr lvl="1" eaLnBrk="1" hangingPunct="1"/>
            <a:r>
              <a:rPr lang="en-US" altLang="en-US" sz="2400" dirty="0"/>
              <a:t>Continue CPR until one of the following occurs:</a:t>
            </a:r>
          </a:p>
          <a:p>
            <a:pPr lvl="2" eaLnBrk="1" hangingPunct="1"/>
            <a:r>
              <a:rPr lang="en-US" altLang="en-US" sz="2200" dirty="0"/>
              <a:t>The infant begins breathing.</a:t>
            </a:r>
          </a:p>
          <a:p>
            <a:pPr lvl="2" eaLnBrk="1" hangingPunct="1"/>
            <a:r>
              <a:rPr lang="en-US" altLang="en-US" sz="2200" dirty="0"/>
              <a:t>EMS arrives and takes over.</a:t>
            </a:r>
          </a:p>
          <a:p>
            <a:pPr lvl="2" eaLnBrk="1" hangingPunct="1"/>
            <a:r>
              <a:rPr lang="en-US" altLang="en-US" sz="2200" dirty="0"/>
              <a:t>You become physically exhausted and unable to continue.</a:t>
            </a:r>
          </a:p>
          <a:p>
            <a:pPr lvl="1" eaLnBrk="1" hangingPunct="1"/>
            <a:r>
              <a:rPr lang="en-US" altLang="en-US" sz="2400" dirty="0"/>
              <a:t>If another person is available, trade off about every 5 sets of CPR (2 minutes).</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F711718-2DDD-4CA5-B0DD-D0681089A231}"/>
              </a:ext>
            </a:extLst>
          </p:cNvPr>
          <p:cNvSpPr>
            <a:spLocks noGrp="1"/>
          </p:cNvSpPr>
          <p:nvPr>
            <p:ph type="title"/>
          </p:nvPr>
        </p:nvSpPr>
        <p:spPr/>
        <p:txBody>
          <a:bodyPr/>
          <a:lstStyle/>
          <a:p>
            <a:pPr eaLnBrk="1" hangingPunct="1"/>
            <a:r>
              <a:rPr lang="en-US" altLang="en-US" dirty="0"/>
              <a:t>Compression-Only CPR </a:t>
            </a:r>
            <a:r>
              <a:rPr lang="en-US" altLang="en-US" sz="2000" dirty="0"/>
              <a:t>(1 of 3)</a:t>
            </a:r>
          </a:p>
        </p:txBody>
      </p:sp>
      <p:sp>
        <p:nvSpPr>
          <p:cNvPr id="58370" name="Content Placeholder 2">
            <a:extLst>
              <a:ext uri="{FF2B5EF4-FFF2-40B4-BE49-F238E27FC236}">
                <a16:creationId xmlns:a16="http://schemas.microsoft.com/office/drawing/2014/main" id="{EACF0C4C-CCAA-4554-80F5-193D9F8143E2}"/>
              </a:ext>
            </a:extLst>
          </p:cNvPr>
          <p:cNvSpPr>
            <a:spLocks noGrp="1"/>
          </p:cNvSpPr>
          <p:nvPr>
            <p:ph idx="1"/>
          </p:nvPr>
        </p:nvSpPr>
        <p:spPr>
          <a:xfrm>
            <a:off x="925513" y="1490663"/>
            <a:ext cx="10287000" cy="4699000"/>
          </a:xfrm>
        </p:spPr>
        <p:txBody>
          <a:bodyPr/>
          <a:lstStyle/>
          <a:p>
            <a:pPr eaLnBrk="1" hangingPunct="1"/>
            <a:r>
              <a:rPr lang="en-US" altLang="en-US"/>
              <a:t>Compression-only CPR, or hands-only CPR, is CPR without breaths.</a:t>
            </a:r>
          </a:p>
          <a:p>
            <a:pPr eaLnBrk="1" hangingPunct="1"/>
            <a:r>
              <a:rPr lang="en-US" altLang="en-US"/>
              <a:t>It intends to increase bystander involvement when CPR is needed for a person in cardiac arrest.</a:t>
            </a:r>
          </a:p>
          <a:p>
            <a:pPr eaLnBrk="1" hangingPunct="1"/>
            <a:r>
              <a:rPr lang="en-US" altLang="en-US"/>
              <a:t>It may be used with adults or children, but not infants.</a:t>
            </a:r>
          </a:p>
          <a:p>
            <a:pPr lvl="1" eaLnBrk="1" hangingPunct="1"/>
            <a:r>
              <a:rPr lang="en-US" altLang="en-US"/>
              <a:t>It is important to note that breaths are an important part of CPR with infants.</a:t>
            </a:r>
          </a:p>
          <a:p>
            <a:pPr lvl="1" eaLnBrk="1" hangingPunct="1"/>
            <a:r>
              <a:rPr lang="en-US" altLang="en-US"/>
              <a:t>Compression-only CPR can be detrimental for infants.</a:t>
            </a:r>
            <a:endParaRPr lang="en-US" altLang="en-US" dirty="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F067FBB1-7916-4D08-AFC6-E2D98DFBE56E}"/>
              </a:ext>
            </a:extLst>
          </p:cNvPr>
          <p:cNvSpPr>
            <a:spLocks noGrp="1"/>
          </p:cNvSpPr>
          <p:nvPr>
            <p:ph type="title"/>
          </p:nvPr>
        </p:nvSpPr>
        <p:spPr/>
        <p:txBody>
          <a:bodyPr/>
          <a:lstStyle/>
          <a:p>
            <a:pPr eaLnBrk="1" hangingPunct="1"/>
            <a:r>
              <a:rPr lang="en-US" altLang="en-US" dirty="0"/>
              <a:t>Compression-Only CPR </a:t>
            </a:r>
            <a:r>
              <a:rPr lang="en-US" altLang="en-US" sz="2000" dirty="0"/>
              <a:t>(2 of 3)</a:t>
            </a:r>
          </a:p>
        </p:txBody>
      </p:sp>
      <p:sp>
        <p:nvSpPr>
          <p:cNvPr id="60418" name="Content Placeholder 2">
            <a:extLst>
              <a:ext uri="{FF2B5EF4-FFF2-40B4-BE49-F238E27FC236}">
                <a16:creationId xmlns:a16="http://schemas.microsoft.com/office/drawing/2014/main" id="{5A613270-42F0-4A9E-A2D3-540808091406}"/>
              </a:ext>
            </a:extLst>
          </p:cNvPr>
          <p:cNvSpPr>
            <a:spLocks noGrp="1"/>
          </p:cNvSpPr>
          <p:nvPr>
            <p:ph idx="1"/>
          </p:nvPr>
        </p:nvSpPr>
        <p:spPr>
          <a:xfrm>
            <a:off x="925513" y="1490663"/>
            <a:ext cx="10287000" cy="4699000"/>
          </a:xfrm>
        </p:spPr>
        <p:txBody>
          <a:bodyPr/>
          <a:lstStyle/>
          <a:p>
            <a:pPr eaLnBrk="1" hangingPunct="1"/>
            <a:r>
              <a:rPr lang="en-US" altLang="en-US" dirty="0"/>
              <a:t>A bystander who is unable or unwilling to make mouth-to-mouth contact or unable to perform CPR can:</a:t>
            </a:r>
          </a:p>
          <a:p>
            <a:pPr lvl="1" eaLnBrk="1" hangingPunct="1"/>
            <a:r>
              <a:rPr lang="en-US" altLang="en-US" dirty="0"/>
              <a:t>Ask another person to call 9-1-1 or an emergency response number.</a:t>
            </a:r>
          </a:p>
          <a:p>
            <a:pPr lvl="1" eaLnBrk="1" hangingPunct="1"/>
            <a:r>
              <a:rPr lang="en-US" altLang="en-US" dirty="0"/>
              <a:t>Place the person faceup on a flat, firm surface.</a:t>
            </a:r>
          </a:p>
          <a:p>
            <a:pPr lvl="1" eaLnBrk="1" hangingPunct="1"/>
            <a:r>
              <a:rPr lang="en-US" altLang="en-US" dirty="0">
                <a:ea typeface="MS PGothic" pitchFamily="34" charset="-128"/>
              </a:rPr>
              <a:t>Push the center of the chest hard and fast (faster than 1 per second) or use the beat of the Bee Gees song “Stayin’ Alive,” the beats from a smartphone app that was previously installed and is quickly accessible, or a dispatcher's directions heard over a mobile phone's speaker.</a:t>
            </a:r>
          </a:p>
          <a:p>
            <a:pPr lvl="1" eaLnBrk="1" hangingPunct="1"/>
            <a:r>
              <a:rPr lang="en-US" altLang="en-US" dirty="0">
                <a:ea typeface="MS PGothic" pitchFamily="34" charset="-128"/>
              </a:rPr>
              <a:t>Continue chest compressions without stopping until help arrives or as long as possible. If another person is available, trade off about every 2 minutes.</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4E69EA5-82DF-45B8-972A-C93C17486420}"/>
              </a:ext>
            </a:extLst>
          </p:cNvPr>
          <p:cNvSpPr>
            <a:spLocks noGrp="1"/>
          </p:cNvSpPr>
          <p:nvPr>
            <p:ph type="title"/>
          </p:nvPr>
        </p:nvSpPr>
        <p:spPr/>
        <p:txBody>
          <a:bodyPr/>
          <a:lstStyle/>
          <a:p>
            <a:pPr eaLnBrk="1" hangingPunct="1"/>
            <a:r>
              <a:rPr lang="en-US" altLang="en-US"/>
              <a:t>Compression-Only CPR </a:t>
            </a:r>
            <a:r>
              <a:rPr lang="en-US" altLang="en-US" sz="2000"/>
              <a:t>(3 of 3)</a:t>
            </a:r>
          </a:p>
        </p:txBody>
      </p:sp>
      <p:sp>
        <p:nvSpPr>
          <p:cNvPr id="23555" name="Content Placeholder 2">
            <a:extLst>
              <a:ext uri="{FF2B5EF4-FFF2-40B4-BE49-F238E27FC236}">
                <a16:creationId xmlns:a16="http://schemas.microsoft.com/office/drawing/2014/main" id="{B561C24D-C2B4-4AFD-B08C-E9010953879A}"/>
              </a:ext>
            </a:extLst>
          </p:cNvPr>
          <p:cNvSpPr>
            <a:spLocks noGrp="1"/>
          </p:cNvSpPr>
          <p:nvPr>
            <p:ph idx="1"/>
          </p:nvPr>
        </p:nvSpPr>
        <p:spPr>
          <a:xfrm>
            <a:off x="925513" y="1490663"/>
            <a:ext cx="10287000" cy="4699000"/>
          </a:xfrm>
        </p:spPr>
        <p:txBody>
          <a:bodyPr rtlCol="0">
            <a:noAutofit/>
          </a:bodyPr>
          <a:lstStyle/>
          <a:p>
            <a:pPr eaLnBrk="1" fontAlgn="auto" hangingPunct="1">
              <a:spcAft>
                <a:spcPts val="0"/>
              </a:spcAft>
              <a:defRPr/>
            </a:pPr>
            <a:r>
              <a:rPr lang="en-US" altLang="en-US" dirty="0">
                <a:ea typeface="MS PGothic" pitchFamily="34" charset="-128"/>
              </a:rPr>
              <a:t>COVID-19 is an illness caused by a virus that can spread from person to person.</a:t>
            </a:r>
          </a:p>
          <a:p>
            <a:pPr lvl="1" eaLnBrk="1" fontAlgn="auto" hangingPunct="1">
              <a:spcAft>
                <a:spcPts val="0"/>
              </a:spcAft>
              <a:defRPr/>
            </a:pPr>
            <a:r>
              <a:rPr lang="en-US" altLang="en-US" dirty="0">
                <a:ea typeface="MS PGothic" pitchFamily="34" charset="-128"/>
              </a:rPr>
              <a:t>A person can become infected from respiratory droplets when an infected person coughs, sneezes, or speaks.</a:t>
            </a:r>
          </a:p>
          <a:p>
            <a:pPr lvl="1" eaLnBrk="1" fontAlgn="auto" hangingPunct="1">
              <a:spcAft>
                <a:spcPts val="0"/>
              </a:spcAft>
              <a:defRPr/>
            </a:pPr>
            <a:r>
              <a:rPr lang="en-US" altLang="en-US" dirty="0">
                <a:ea typeface="MS PGothic" pitchFamily="34" charset="-128"/>
              </a:rPr>
              <a:t>This presents a dilemma for a first aid provider who is concerned about compromising their own health and yet wants to give CPR.</a:t>
            </a:r>
          </a:p>
          <a:p>
            <a:pPr eaLnBrk="1" fontAlgn="auto" hangingPunct="1">
              <a:spcAft>
                <a:spcPts val="0"/>
              </a:spcAft>
              <a:defRPr/>
            </a:pPr>
            <a:r>
              <a:rPr lang="en-US" altLang="en-US" dirty="0">
                <a:ea typeface="MS PGothic" pitchFamily="34" charset="-128"/>
              </a:rPr>
              <a:t>If a person known to be infected with the COVID-19 virus is in cardiac arrest, perform compression-only CPR with the addition of covering the person’s nose and mouth with a cloth or face mask and the first aid provider wearing a mask to cover their own nose and mouth.</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03822-C899-4EFA-9C4A-951E280230B4}"/>
              </a:ext>
            </a:extLst>
          </p:cNvPr>
          <p:cNvSpPr>
            <a:spLocks noGrp="1"/>
          </p:cNvSpPr>
          <p:nvPr>
            <p:ph type="title"/>
          </p:nvPr>
        </p:nvSpPr>
        <p:spPr/>
        <p:txBody>
          <a:bodyPr rtlCol="0">
            <a:normAutofit/>
          </a:bodyPr>
          <a:lstStyle/>
          <a:p>
            <a:pPr eaLnBrk="1" fontAlgn="auto" hangingPunct="1">
              <a:spcAft>
                <a:spcPts val="0"/>
              </a:spcAft>
              <a:defRPr/>
            </a:pPr>
            <a:r>
              <a:rPr lang="en-US" dirty="0">
                <a:cs typeface="+mj-cs"/>
              </a:rPr>
              <a:t>Heart Attack and Cardiac Arrest</a:t>
            </a:r>
          </a:p>
        </p:txBody>
      </p:sp>
      <p:sp>
        <p:nvSpPr>
          <p:cNvPr id="8194" name="Content Placeholder 2">
            <a:extLst>
              <a:ext uri="{FF2B5EF4-FFF2-40B4-BE49-F238E27FC236}">
                <a16:creationId xmlns:a16="http://schemas.microsoft.com/office/drawing/2014/main" id="{0F73CE59-D69F-437A-AB13-BD2B0FF6F13E}"/>
              </a:ext>
            </a:extLst>
          </p:cNvPr>
          <p:cNvSpPr>
            <a:spLocks noGrp="1"/>
          </p:cNvSpPr>
          <p:nvPr>
            <p:ph idx="1"/>
          </p:nvPr>
        </p:nvSpPr>
        <p:spPr>
          <a:xfrm>
            <a:off x="925513" y="1490663"/>
            <a:ext cx="10287000" cy="4699000"/>
          </a:xfrm>
        </p:spPr>
        <p:txBody>
          <a:bodyPr/>
          <a:lstStyle/>
          <a:p>
            <a:pPr eaLnBrk="1" hangingPunct="1"/>
            <a:r>
              <a:rPr lang="en-US" altLang="en-US" dirty="0"/>
              <a:t>Heart attack</a:t>
            </a:r>
            <a:r>
              <a:rPr lang="en-US" altLang="en-US" sz="2600" dirty="0"/>
              <a:t>  </a:t>
            </a:r>
          </a:p>
          <a:p>
            <a:pPr lvl="1" eaLnBrk="1" hangingPunct="1"/>
            <a:r>
              <a:rPr lang="en-US" altLang="en-US" dirty="0"/>
              <a:t>A heart attack happens when the blood supply to the heart muscle is suddenly reduced or blocked.</a:t>
            </a:r>
          </a:p>
          <a:p>
            <a:pPr lvl="1" eaLnBrk="1" hangingPunct="1"/>
            <a:r>
              <a:rPr lang="en-US" altLang="en-US" dirty="0"/>
              <a:t>If the blocked artery is not reopened quickly, the part of the affected heart begins to die.</a:t>
            </a:r>
          </a:p>
          <a:p>
            <a:pPr lvl="1" eaLnBrk="1" hangingPunct="1"/>
            <a:r>
              <a:rPr lang="en-US" altLang="en-US" dirty="0"/>
              <a:t>The longer a person goes without treatment, the greater the damage and can lead to a cardiac arrest.</a:t>
            </a:r>
          </a:p>
          <a:p>
            <a:pPr eaLnBrk="1" hangingPunct="1"/>
            <a:r>
              <a:rPr lang="en-US" altLang="en-US" dirty="0"/>
              <a:t>Cardiac arrest</a:t>
            </a:r>
          </a:p>
          <a:p>
            <a:pPr lvl="1" eaLnBrk="1" hangingPunct="1"/>
            <a:r>
              <a:rPr lang="en-US" altLang="en-US" dirty="0"/>
              <a:t>A cardiac arrest happens when the heart stops beating or when it suddenly develops a rapid irregular rhythm (ventricular fibrillation).</a:t>
            </a:r>
          </a:p>
          <a:p>
            <a:pPr lvl="1" eaLnBrk="1" hangingPunct="1"/>
            <a:r>
              <a:rPr lang="en-US" altLang="en-US" dirty="0"/>
              <a:t>Cardiac arrest is one of the leading causes of death.</a:t>
            </a:r>
            <a:r>
              <a:rPr lang="en-US" altLang="en-US" sz="2200" dirty="0"/>
              <a:t>    </a:t>
            </a:r>
          </a:p>
          <a:p>
            <a:pPr eaLnBrk="1" hangingPunct="1">
              <a:buFontTx/>
              <a:buNone/>
            </a:pPr>
            <a:endParaRPr lang="en-US" altLang="en-US" dirty="0"/>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(1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Rescue breathing mistakes:</a:t>
            </a:r>
          </a:p>
          <a:p>
            <a:pPr lvl="1"/>
            <a:r>
              <a:rPr lang="en-US" dirty="0"/>
              <a:t>Failing to ensure adequate head tilt–chin lift (airway will be closed)</a:t>
            </a:r>
          </a:p>
          <a:p>
            <a:pPr lvl="1"/>
            <a:r>
              <a:rPr lang="en-US" dirty="0"/>
              <a:t>Failing to pinch the nose shut in a child and adult or not covering mouth and nose in an infant</a:t>
            </a:r>
          </a:p>
          <a:p>
            <a:pPr lvl="1"/>
            <a:r>
              <a:rPr lang="en-US" dirty="0"/>
              <a:t>Failure to give slow breaths (lasting 1 second each)</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Providing breaths that are too fast or too forceful</a:t>
            </a:r>
          </a:p>
          <a:p>
            <a:pPr lvl="1"/>
            <a:r>
              <a:rPr lang="en-US" dirty="0"/>
              <a:t>Failing to watch the person's chest rise and fall</a:t>
            </a:r>
          </a:p>
          <a:p>
            <a:pPr lvl="1"/>
            <a:r>
              <a:rPr lang="en-US" dirty="0"/>
              <a:t>Failing to maintain a tight seal around the mouth or barrier device</a:t>
            </a:r>
          </a:p>
          <a:p>
            <a:pPr lvl="1"/>
            <a:endParaRPr lang="en-US" dirty="0"/>
          </a:p>
        </p:txBody>
      </p:sp>
    </p:spTree>
    <p:extLst>
      <p:ext uri="{BB962C8B-B14F-4D97-AF65-F5344CB8AC3E}">
        <p14:creationId xmlns:p14="http://schemas.microsoft.com/office/powerpoint/2010/main" val="375727436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(2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Chest compression mistakes:</a:t>
            </a:r>
          </a:p>
          <a:p>
            <a:pPr lvl="1"/>
            <a:r>
              <a:rPr lang="en-US" dirty="0"/>
              <a:t>Pivoting at knees instead of hips (eg, rocking motion)</a:t>
            </a:r>
          </a:p>
          <a:p>
            <a:pPr lvl="1"/>
            <a:r>
              <a:rPr lang="en-US" dirty="0"/>
              <a:t>Using the wrong compression site (eg, too high or too low on the chest)</a:t>
            </a:r>
          </a:p>
          <a:p>
            <a:pPr lvl="1"/>
            <a:r>
              <a:rPr lang="en-US" dirty="0"/>
              <a:t>Bending elbows (arms should be kept straight with elbows locked)</a:t>
            </a:r>
          </a:p>
          <a:p>
            <a:pPr lvl="1"/>
            <a:r>
              <a:rPr lang="en-US" dirty="0"/>
              <a:t>Failing to place shoulders above sternum (arms should be vertical)</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Touching your fingers to the person's chest</a:t>
            </a:r>
          </a:p>
          <a:p>
            <a:pPr lvl="1"/>
            <a:r>
              <a:rPr lang="en-US" dirty="0"/>
              <a:t>Providing quick, stabbing compressions</a:t>
            </a:r>
          </a:p>
          <a:p>
            <a:pPr lvl="1"/>
            <a:r>
              <a:rPr lang="en-US" dirty="0"/>
              <a:t>Failing to allow the chest to fully recoil (eg, leaning on the chest)</a:t>
            </a:r>
          </a:p>
          <a:p>
            <a:pPr lvl="1"/>
            <a:r>
              <a:rPr lang="en-US" dirty="0"/>
              <a:t>Failing to keep your hand in contact with the person's chest between each compression</a:t>
            </a:r>
          </a:p>
        </p:txBody>
      </p:sp>
    </p:spTree>
    <p:extLst>
      <p:ext uri="{BB962C8B-B14F-4D97-AF65-F5344CB8AC3E}">
        <p14:creationId xmlns:p14="http://schemas.microsoft.com/office/powerpoint/2010/main" val="10835681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637-91BD-4A4F-AF9D-9B5DFB1870E9}"/>
              </a:ext>
            </a:extLst>
          </p:cNvPr>
          <p:cNvSpPr>
            <a:spLocks noGrp="1"/>
          </p:cNvSpPr>
          <p:nvPr>
            <p:ph type="title"/>
          </p:nvPr>
        </p:nvSpPr>
        <p:spPr/>
        <p:txBody>
          <a:bodyPr/>
          <a:lstStyle/>
          <a:p>
            <a:r>
              <a:rPr lang="en-US" altLang="en-US" dirty="0"/>
              <a:t>Airway Obstruction </a:t>
            </a:r>
            <a:r>
              <a:rPr lang="en-US" altLang="en-US" sz="2000" dirty="0"/>
              <a:t>(1 of 3)</a:t>
            </a:r>
            <a:endParaRPr lang="en-US" dirty="0"/>
          </a:p>
        </p:txBody>
      </p:sp>
      <p:sp>
        <p:nvSpPr>
          <p:cNvPr id="3" name="Content Placeholder 2">
            <a:extLst>
              <a:ext uri="{FF2B5EF4-FFF2-40B4-BE49-F238E27FC236}">
                <a16:creationId xmlns:a16="http://schemas.microsoft.com/office/drawing/2014/main" id="{6ABC3748-C80D-43F2-B225-DE5B34BEFFF8}"/>
              </a:ext>
            </a:extLst>
          </p:cNvPr>
          <p:cNvSpPr>
            <a:spLocks noGrp="1"/>
          </p:cNvSpPr>
          <p:nvPr>
            <p:ph sz="half" idx="1"/>
          </p:nvPr>
        </p:nvSpPr>
        <p:spPr/>
        <p:txBody>
          <a:bodyPr/>
          <a:lstStyle/>
          <a:p>
            <a:r>
              <a:rPr lang="en-US" dirty="0"/>
              <a:t>Signs of mild airway obstruction (choking):</a:t>
            </a:r>
          </a:p>
          <a:p>
            <a:pPr lvl="1"/>
            <a:r>
              <a:rPr lang="en-US" dirty="0"/>
              <a:t>Good air exchange is present</a:t>
            </a:r>
          </a:p>
          <a:p>
            <a:pPr lvl="1"/>
            <a:r>
              <a:rPr lang="en-US" dirty="0"/>
              <a:t>Able to make forceful coughing efforts in an attempt to relieve the obstruction</a:t>
            </a:r>
          </a:p>
          <a:p>
            <a:r>
              <a:rPr lang="en-US" dirty="0"/>
              <a:t>What to do for mild airway obstruction (choking):</a:t>
            </a:r>
          </a:p>
          <a:p>
            <a:pPr lvl="1"/>
            <a:r>
              <a:rPr lang="en-US" dirty="0"/>
              <a:t>Encourage continued coughing</a:t>
            </a:r>
          </a:p>
          <a:p>
            <a:pPr lvl="1"/>
            <a:r>
              <a:rPr lang="en-US" dirty="0"/>
              <a:t>Monitor the person until they improve</a:t>
            </a:r>
          </a:p>
        </p:txBody>
      </p:sp>
      <p:sp>
        <p:nvSpPr>
          <p:cNvPr id="4" name="Content Placeholder 3">
            <a:extLst>
              <a:ext uri="{FF2B5EF4-FFF2-40B4-BE49-F238E27FC236}">
                <a16:creationId xmlns:a16="http://schemas.microsoft.com/office/drawing/2014/main" id="{CB1A5220-5E31-4071-B053-FCBA323A1BC5}"/>
              </a:ext>
            </a:extLst>
          </p:cNvPr>
          <p:cNvSpPr>
            <a:spLocks noGrp="1"/>
          </p:cNvSpPr>
          <p:nvPr>
            <p:ph sz="half" idx="2"/>
          </p:nvPr>
        </p:nvSpPr>
        <p:spPr/>
        <p:txBody>
          <a:bodyPr/>
          <a:lstStyle/>
          <a:p>
            <a:r>
              <a:rPr lang="en-US" dirty="0"/>
              <a:t>Signs of complete airway obstruction:</a:t>
            </a:r>
          </a:p>
          <a:p>
            <a:pPr lvl="1"/>
            <a:r>
              <a:rPr lang="en-US" dirty="0"/>
              <a:t>Difficulty breathing</a:t>
            </a:r>
          </a:p>
          <a:p>
            <a:pPr lvl="1"/>
            <a:r>
              <a:rPr lang="en-US" dirty="0"/>
              <a:t>Unable to cough forcefully</a:t>
            </a:r>
          </a:p>
          <a:p>
            <a:pPr lvl="1"/>
            <a:r>
              <a:rPr lang="en-US" dirty="0"/>
              <a:t>Unable to talk</a:t>
            </a:r>
          </a:p>
          <a:p>
            <a:pPr lvl="1"/>
            <a:r>
              <a:rPr lang="en-US" dirty="0"/>
              <a:t>Skin, fingernail beds, or lips turn blue or gray</a:t>
            </a:r>
          </a:p>
          <a:p>
            <a:pPr lvl="1"/>
            <a:r>
              <a:rPr lang="en-US" dirty="0"/>
              <a:t>Appears panicky and desperate</a:t>
            </a:r>
          </a:p>
          <a:p>
            <a:pPr lvl="1"/>
            <a:r>
              <a:rPr lang="en-US" dirty="0"/>
              <a:t>Pointing to their mouth or grasps at their throat</a:t>
            </a:r>
          </a:p>
        </p:txBody>
      </p:sp>
    </p:spTree>
    <p:extLst>
      <p:ext uri="{BB962C8B-B14F-4D97-AF65-F5344CB8AC3E}">
        <p14:creationId xmlns:p14="http://schemas.microsoft.com/office/powerpoint/2010/main" val="413242312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571DF03-A40B-4185-9B20-F1A76DACBD3C}"/>
              </a:ext>
            </a:extLst>
          </p:cNvPr>
          <p:cNvSpPr>
            <a:spLocks noGrp="1"/>
          </p:cNvSpPr>
          <p:nvPr>
            <p:ph type="title"/>
          </p:nvPr>
        </p:nvSpPr>
        <p:spPr/>
        <p:txBody>
          <a:bodyPr/>
          <a:lstStyle/>
          <a:p>
            <a:pPr eaLnBrk="1" hangingPunct="1"/>
            <a:r>
              <a:rPr lang="en-US" altLang="en-US" dirty="0"/>
              <a:t>Airway Obstruction </a:t>
            </a:r>
            <a:r>
              <a:rPr lang="en-US" altLang="en-US" sz="2000" dirty="0"/>
              <a:t>(2 of 3)</a:t>
            </a:r>
          </a:p>
        </p:txBody>
      </p:sp>
      <p:sp>
        <p:nvSpPr>
          <p:cNvPr id="64514" name="Content Placeholder 4">
            <a:extLst>
              <a:ext uri="{FF2B5EF4-FFF2-40B4-BE49-F238E27FC236}">
                <a16:creationId xmlns:a16="http://schemas.microsoft.com/office/drawing/2014/main" id="{299ACC32-7A4E-47D9-BC37-D11CCC0702A5}"/>
              </a:ext>
            </a:extLst>
          </p:cNvPr>
          <p:cNvSpPr>
            <a:spLocks noGrp="1"/>
          </p:cNvSpPr>
          <p:nvPr>
            <p:ph sz="half" idx="1"/>
          </p:nvPr>
        </p:nvSpPr>
        <p:spPr>
          <a:xfrm>
            <a:off x="914400" y="1600200"/>
            <a:ext cx="9601200" cy="4525963"/>
          </a:xfrm>
        </p:spPr>
        <p:txBody>
          <a:bodyPr/>
          <a:lstStyle/>
          <a:p>
            <a:pPr eaLnBrk="1" hangingPunct="1"/>
            <a:r>
              <a:rPr lang="en-US" altLang="en-US" sz="2800" dirty="0"/>
              <a:t>The American Heart Association (AHA) recommends providing abdominal thrusts for dislodging a severe airway obstruction (choking) in a responsive adult or child older than 1 year.</a:t>
            </a:r>
          </a:p>
          <a:p>
            <a:pPr eaLnBrk="1" hangingPunct="1"/>
            <a:r>
              <a:rPr lang="en-US" altLang="en-US" sz="2800" dirty="0"/>
              <a:t>The International Liaison Committee on Resuscitation (ILCOR) recommends a combination of back blows and abdominal thrusts (five back blows followed by five abdominal thrusts) for airway obstruction.</a:t>
            </a:r>
          </a:p>
          <a:p>
            <a:pPr eaLnBrk="1" hangingPunct="1"/>
            <a:r>
              <a:rPr lang="en-US" altLang="en-US" sz="2800" dirty="0"/>
              <a:t>An airway obstruction is a life-threatening event, so it is a good idea to know several procedures that can be taken if others have failed.</a:t>
            </a:r>
          </a:p>
          <a:p>
            <a:pPr eaLnBrk="1" hangingPunct="1"/>
            <a:endParaRPr lang="en-US" altLang="en-US" sz="2200" dirty="0"/>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5574998-ECA0-4E5D-BCA5-D41D2467F4B0}"/>
              </a:ext>
            </a:extLst>
          </p:cNvPr>
          <p:cNvSpPr>
            <a:spLocks noGrp="1"/>
          </p:cNvSpPr>
          <p:nvPr>
            <p:ph type="title"/>
          </p:nvPr>
        </p:nvSpPr>
        <p:spPr/>
        <p:txBody>
          <a:bodyPr/>
          <a:lstStyle/>
          <a:p>
            <a:pPr eaLnBrk="1" hangingPunct="1"/>
            <a:r>
              <a:rPr lang="en-US" altLang="en-US" dirty="0"/>
              <a:t>Airway Obstruction </a:t>
            </a:r>
            <a:r>
              <a:rPr lang="en-US" altLang="en-US" sz="2000" dirty="0"/>
              <a:t>(3 of 3)</a:t>
            </a:r>
          </a:p>
        </p:txBody>
      </p:sp>
      <p:sp>
        <p:nvSpPr>
          <p:cNvPr id="66562" name="Content Placeholder 4">
            <a:extLst>
              <a:ext uri="{FF2B5EF4-FFF2-40B4-BE49-F238E27FC236}">
                <a16:creationId xmlns:a16="http://schemas.microsoft.com/office/drawing/2014/main" id="{8591C655-94F7-4501-B305-D9E9D00D001E}"/>
              </a:ext>
            </a:extLst>
          </p:cNvPr>
          <p:cNvSpPr>
            <a:spLocks noGrp="1"/>
          </p:cNvSpPr>
          <p:nvPr>
            <p:ph idx="1"/>
          </p:nvPr>
        </p:nvSpPr>
        <p:spPr/>
        <p:txBody>
          <a:bodyPr/>
          <a:lstStyle/>
          <a:p>
            <a:pPr eaLnBrk="1" hangingPunct="1"/>
            <a:r>
              <a:rPr lang="en-US" altLang="en-US" sz="2800"/>
              <a:t>Before administering back blows or abdominal thrusts to a person who is responsive and shows signs of complete airway obstruction:</a:t>
            </a:r>
          </a:p>
          <a:p>
            <a:pPr lvl="1" eaLnBrk="1" hangingPunct="1"/>
            <a:r>
              <a:rPr lang="en-US" altLang="en-US" sz="2400" b="1"/>
              <a:t>DO NOT </a:t>
            </a:r>
            <a:r>
              <a:rPr lang="en-US" altLang="en-US" sz="2400"/>
              <a:t>ask them if they are okay. Instead, ask them if they are choking and if you can help them. If they nod “yes,” tell them you are going to help.</a:t>
            </a:r>
          </a:p>
          <a:p>
            <a:pPr lvl="1" eaLnBrk="1" hangingPunct="1"/>
            <a:r>
              <a:rPr lang="en-US" altLang="en-US" sz="2400"/>
              <a:t>Have someone to call 9-1-1.</a:t>
            </a:r>
          </a:p>
          <a:p>
            <a:pPr eaLnBrk="1" hangingPunct="1"/>
            <a:endParaRPr lang="en-US" altLang="en-US" sz="2200"/>
          </a:p>
          <a:p>
            <a:pPr eaLnBrk="1" hangingPunct="1"/>
            <a:endParaRPr lang="en-US" altLang="en-US" sz="2200"/>
          </a:p>
          <a:p>
            <a:pPr eaLnBrk="1" hangingPunct="1"/>
            <a:endParaRPr lang="en-US" altLang="en-US" sz="2200" dirty="0"/>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D6130C-C268-4A9D-9C1A-CAF91FBB5A5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(1 of 3)</a:t>
            </a:r>
          </a:p>
        </p:txBody>
      </p:sp>
      <p:sp>
        <p:nvSpPr>
          <p:cNvPr id="68610" name="Content Placeholder 4">
            <a:extLst>
              <a:ext uri="{FF2B5EF4-FFF2-40B4-BE49-F238E27FC236}">
                <a16:creationId xmlns:a16="http://schemas.microsoft.com/office/drawing/2014/main" id="{7691599B-8392-4AC4-B9EA-7D9E96C3D3B2}"/>
              </a:ext>
            </a:extLst>
          </p:cNvPr>
          <p:cNvSpPr>
            <a:spLocks noGrp="1"/>
          </p:cNvSpPr>
          <p:nvPr>
            <p:ph sz="half" idx="1"/>
          </p:nvPr>
        </p:nvSpPr>
        <p:spPr>
          <a:xfrm>
            <a:off x="914400" y="1461052"/>
            <a:ext cx="4855464" cy="4729436"/>
          </a:xfrm>
        </p:spPr>
        <p:txBody>
          <a:bodyPr/>
          <a:lstStyle/>
          <a:p>
            <a:r>
              <a:rPr lang="en-US" altLang="en-US" dirty="0"/>
              <a:t>Stand behind the person and slightly to one side.</a:t>
            </a:r>
          </a:p>
          <a:p>
            <a:r>
              <a:rPr lang="en-US" altLang="en-US" dirty="0"/>
              <a:t>Place the palm of one hand high on the person’s upper chest, leaving your other hand free.</a:t>
            </a:r>
          </a:p>
        </p:txBody>
      </p:sp>
      <p:pic>
        <p:nvPicPr>
          <p:cNvPr id="68611" name="Picture 1" descr="An illustration shows a man who appears to be choking as he holds his hands to his neck. A man standing behind encircles the choking victim from behind with his left arm placed near his chest. His right hand is down, palm forward.&#10;">
            <a:extLst>
              <a:ext uri="{FF2B5EF4-FFF2-40B4-BE49-F238E27FC236}">
                <a16:creationId xmlns:a16="http://schemas.microsoft.com/office/drawing/2014/main" id="{6EB3CB1D-BED8-4E0D-86C5-AE74AAD920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600200"/>
            <a:ext cx="2590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4">
            <a:extLst>
              <a:ext uri="{FF2B5EF4-FFF2-40B4-BE49-F238E27FC236}">
                <a16:creationId xmlns:a16="http://schemas.microsoft.com/office/drawing/2014/main" id="{A280A57D-2372-434E-9BF8-78278B077440}"/>
              </a:ext>
            </a:extLst>
          </p:cNvPr>
          <p:cNvSpPr txBox="1">
            <a:spLocks noChangeArrowheads="1"/>
          </p:cNvSpPr>
          <p:nvPr/>
        </p:nvSpPr>
        <p:spPr bwMode="auto">
          <a:xfrm>
            <a:off x="7315200" y="480695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1.</a:t>
            </a:r>
            <a:endParaRPr lang="en-US" altLang="en-US" sz="1800" dirty="0"/>
          </a:p>
        </p:txBody>
      </p:sp>
      <p:sp>
        <p:nvSpPr>
          <p:cNvPr id="68613" name="TextBox 5">
            <a:extLst>
              <a:ext uri="{FF2B5EF4-FFF2-40B4-BE49-F238E27FC236}">
                <a16:creationId xmlns:a16="http://schemas.microsoft.com/office/drawing/2014/main" id="{0EF32C6E-2202-40F8-B25E-62BF3FE0D8B6}"/>
              </a:ext>
            </a:extLst>
          </p:cNvPr>
          <p:cNvSpPr txBox="1">
            <a:spLocks noChangeArrowheads="1"/>
          </p:cNvSpPr>
          <p:nvPr/>
        </p:nvSpPr>
        <p:spPr bwMode="auto">
          <a:xfrm>
            <a:off x="7315200" y="547528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CD9D116E-DA1F-4D3D-BFC7-AA88A642AB92}"/>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(2 of 3)</a:t>
            </a:r>
          </a:p>
        </p:txBody>
      </p:sp>
      <p:sp>
        <p:nvSpPr>
          <p:cNvPr id="70658" name="Content Placeholder 4">
            <a:extLst>
              <a:ext uri="{FF2B5EF4-FFF2-40B4-BE49-F238E27FC236}">
                <a16:creationId xmlns:a16="http://schemas.microsoft.com/office/drawing/2014/main" id="{AD726F62-302F-40F1-8BE3-AEE353CB9D97}"/>
              </a:ext>
            </a:extLst>
          </p:cNvPr>
          <p:cNvSpPr>
            <a:spLocks noGrp="1"/>
          </p:cNvSpPr>
          <p:nvPr>
            <p:ph sz="half" idx="1"/>
          </p:nvPr>
        </p:nvSpPr>
        <p:spPr>
          <a:xfrm>
            <a:off x="914400" y="1461052"/>
            <a:ext cx="4855464" cy="4729436"/>
          </a:xfrm>
        </p:spPr>
        <p:txBody>
          <a:bodyPr/>
          <a:lstStyle/>
          <a:p>
            <a:r>
              <a:rPr lang="en-US" altLang="en-US" dirty="0"/>
              <a:t>Have the person bend over at the waist to a 90º angle (their upper body should be parallel to the ground or floor).</a:t>
            </a:r>
          </a:p>
          <a:p>
            <a:r>
              <a:rPr lang="en-US" altLang="en-US" b="1" dirty="0"/>
              <a:t>DO NOT </a:t>
            </a:r>
            <a:r>
              <a:rPr lang="en-US" altLang="en-US" dirty="0"/>
              <a:t>keep them in an upright or a vertical position. If they are not bending over when the jolt of the back blow dislodges the object, the dislodged object may become stuck deeper in the airway.</a:t>
            </a:r>
          </a:p>
        </p:txBody>
      </p:sp>
      <p:pic>
        <p:nvPicPr>
          <p:cNvPr id="70659" name="Picture 1" descr="An illustration shows a man who appears to be choking as he holds his hands to his neck. He bends forward at the waist. A man standing behind encircles the choking victim from behind with his left arm placed near his chest. His right hand is on the man's bent back.&#10;">
            <a:extLst>
              <a:ext uri="{FF2B5EF4-FFF2-40B4-BE49-F238E27FC236}">
                <a16:creationId xmlns:a16="http://schemas.microsoft.com/office/drawing/2014/main" id="{C7792607-4EDF-4081-B861-C8FE26F56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29448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4">
            <a:extLst>
              <a:ext uri="{FF2B5EF4-FFF2-40B4-BE49-F238E27FC236}">
                <a16:creationId xmlns:a16="http://schemas.microsoft.com/office/drawing/2014/main" id="{4D2F15C6-7C6D-43EA-A207-E255D1F28CD2}"/>
              </a:ext>
            </a:extLst>
          </p:cNvPr>
          <p:cNvSpPr txBox="1">
            <a:spLocks noChangeArrowheads="1"/>
          </p:cNvSpPr>
          <p:nvPr/>
        </p:nvSpPr>
        <p:spPr bwMode="auto">
          <a:xfrm>
            <a:off x="7696200" y="4530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2.</a:t>
            </a:r>
            <a:endParaRPr lang="en-US" altLang="en-US" sz="1800" dirty="0"/>
          </a:p>
        </p:txBody>
      </p:sp>
      <p:sp>
        <p:nvSpPr>
          <p:cNvPr id="70661" name="TextBox 5">
            <a:extLst>
              <a:ext uri="{FF2B5EF4-FFF2-40B4-BE49-F238E27FC236}">
                <a16:creationId xmlns:a16="http://schemas.microsoft.com/office/drawing/2014/main" id="{F92B06E1-4CBE-4D35-8F99-A643D11F3341}"/>
              </a:ext>
            </a:extLst>
          </p:cNvPr>
          <p:cNvSpPr txBox="1">
            <a:spLocks noChangeArrowheads="1"/>
          </p:cNvSpPr>
          <p:nvPr/>
        </p:nvSpPr>
        <p:spPr bwMode="auto">
          <a:xfrm>
            <a:off x="7634605" y="517705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686267E6-33FF-409C-A4EA-BB1F780D308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(3 of 3)</a:t>
            </a:r>
          </a:p>
        </p:txBody>
      </p:sp>
      <p:sp>
        <p:nvSpPr>
          <p:cNvPr id="72706" name="Content Placeholder 4">
            <a:extLst>
              <a:ext uri="{FF2B5EF4-FFF2-40B4-BE49-F238E27FC236}">
                <a16:creationId xmlns:a16="http://schemas.microsoft.com/office/drawing/2014/main" id="{EA8ED6EB-431D-4932-92A7-ABFEF9ADF66F}"/>
              </a:ext>
            </a:extLst>
          </p:cNvPr>
          <p:cNvSpPr>
            <a:spLocks noGrp="1"/>
          </p:cNvSpPr>
          <p:nvPr>
            <p:ph sz="half" idx="1"/>
          </p:nvPr>
        </p:nvSpPr>
        <p:spPr>
          <a:xfrm>
            <a:off x="914400" y="1461052"/>
            <a:ext cx="4855464" cy="4729436"/>
          </a:xfrm>
        </p:spPr>
        <p:txBody>
          <a:bodyPr/>
          <a:lstStyle/>
          <a:p>
            <a:r>
              <a:rPr lang="en-US" altLang="en-US" dirty="0"/>
              <a:t>With your fingertips up, use the heel of your hand to firmly strike the person between their shoulder blades.</a:t>
            </a:r>
          </a:p>
          <a:p>
            <a:r>
              <a:rPr lang="en-US" altLang="en-US" dirty="0"/>
              <a:t>If 5 back blows do not dislodge the object, give up to 5 abdominal thrusts</a:t>
            </a:r>
          </a:p>
        </p:txBody>
      </p:sp>
      <p:pic>
        <p:nvPicPr>
          <p:cNvPr id="72707" name="Picture 1" descr="An illustration shows a man who appears to be choking as he holds his hands to his neck. He bends forward at the waist. A man standing behind encircles the choking victim from behind with his left arm placed near his chest. His right hand is raised to give a blow to the man's bent back.&#10;">
            <a:extLst>
              <a:ext uri="{FF2B5EF4-FFF2-40B4-BE49-F238E27FC236}">
                <a16:creationId xmlns:a16="http://schemas.microsoft.com/office/drawing/2014/main" id="{043C26C4-A210-4730-8BB7-23E05E11A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76400"/>
            <a:ext cx="31511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4">
            <a:extLst>
              <a:ext uri="{FF2B5EF4-FFF2-40B4-BE49-F238E27FC236}">
                <a16:creationId xmlns:a16="http://schemas.microsoft.com/office/drawing/2014/main" id="{F15A98CE-E950-4056-A32F-15FC6359B56B}"/>
              </a:ext>
            </a:extLst>
          </p:cNvPr>
          <p:cNvSpPr txBox="1">
            <a:spLocks noChangeArrowheads="1"/>
          </p:cNvSpPr>
          <p:nvPr/>
        </p:nvSpPr>
        <p:spPr bwMode="auto">
          <a:xfrm>
            <a:off x="7696200" y="477996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3.</a:t>
            </a:r>
            <a:endParaRPr lang="en-US" altLang="en-US" sz="1800" dirty="0"/>
          </a:p>
        </p:txBody>
      </p:sp>
      <p:sp>
        <p:nvSpPr>
          <p:cNvPr id="72709" name="TextBox 5">
            <a:extLst>
              <a:ext uri="{FF2B5EF4-FFF2-40B4-BE49-F238E27FC236}">
                <a16:creationId xmlns:a16="http://schemas.microsoft.com/office/drawing/2014/main" id="{493D9A76-8E18-4CA8-AE32-740BE8BC756F}"/>
              </a:ext>
            </a:extLst>
          </p:cNvPr>
          <p:cNvSpPr txBox="1">
            <a:spLocks noChangeArrowheads="1"/>
          </p:cNvSpPr>
          <p:nvPr/>
        </p:nvSpPr>
        <p:spPr bwMode="auto">
          <a:xfrm>
            <a:off x="7696200" y="5392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5880F8D2-E1E0-4B6B-A7ED-922E22FC1D4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(1 of 6)</a:t>
            </a:r>
          </a:p>
        </p:txBody>
      </p:sp>
      <p:sp>
        <p:nvSpPr>
          <p:cNvPr id="74754" name="Content Placeholder 4">
            <a:extLst>
              <a:ext uri="{FF2B5EF4-FFF2-40B4-BE49-F238E27FC236}">
                <a16:creationId xmlns:a16="http://schemas.microsoft.com/office/drawing/2014/main" id="{6DE3F7E7-9E12-4BC6-BA1F-483712A8C04E}"/>
              </a:ext>
            </a:extLst>
          </p:cNvPr>
          <p:cNvSpPr>
            <a:spLocks noGrp="1"/>
          </p:cNvSpPr>
          <p:nvPr>
            <p:ph sz="half" idx="1"/>
          </p:nvPr>
        </p:nvSpPr>
        <p:spPr>
          <a:xfrm>
            <a:off x="914400" y="1461052"/>
            <a:ext cx="4855464" cy="4729436"/>
          </a:xfrm>
        </p:spPr>
        <p:txBody>
          <a:bodyPr/>
          <a:lstStyle/>
          <a:p>
            <a:r>
              <a:rPr lang="en-US" altLang="en-US" dirty="0"/>
              <a:t>If the 5 back blows do not dislodge the object or the person is still unable to speak, give up to 5 abdominal thrusts.</a:t>
            </a:r>
          </a:p>
        </p:txBody>
      </p:sp>
      <p:pic>
        <p:nvPicPr>
          <p:cNvPr id="74755" name="Picture 1" descr="A photo shows a man who appears to be choking as he holds his hands to his neck. A man standing next to him places his hand on the choking victim's shoulder.&#10;">
            <a:extLst>
              <a:ext uri="{FF2B5EF4-FFF2-40B4-BE49-F238E27FC236}">
                <a16:creationId xmlns:a16="http://schemas.microsoft.com/office/drawing/2014/main" id="{C3A4E1EB-4B5A-40CB-B1F7-D9FC18713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37861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4">
            <a:extLst>
              <a:ext uri="{FF2B5EF4-FFF2-40B4-BE49-F238E27FC236}">
                <a16:creationId xmlns:a16="http://schemas.microsoft.com/office/drawing/2014/main" id="{39C1BC30-5ED8-4813-8EB0-2C0376432110}"/>
              </a:ext>
            </a:extLst>
          </p:cNvPr>
          <p:cNvSpPr txBox="1">
            <a:spLocks noChangeArrowheads="1"/>
          </p:cNvSpPr>
          <p:nvPr/>
        </p:nvSpPr>
        <p:spPr bwMode="auto">
          <a:xfrm>
            <a:off x="7391400" y="4397375"/>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1.</a:t>
            </a:r>
            <a:endParaRPr lang="en-US" altLang="en-US" sz="1800" dirty="0"/>
          </a:p>
        </p:txBody>
      </p:sp>
      <p:sp>
        <p:nvSpPr>
          <p:cNvPr id="74757" name="TextBox 5">
            <a:extLst>
              <a:ext uri="{FF2B5EF4-FFF2-40B4-BE49-F238E27FC236}">
                <a16:creationId xmlns:a16="http://schemas.microsoft.com/office/drawing/2014/main" id="{3E6DE2B6-7A36-406E-9586-C368D2236B9C}"/>
              </a:ext>
            </a:extLst>
          </p:cNvPr>
          <p:cNvSpPr txBox="1">
            <a:spLocks noChangeArrowheads="1"/>
          </p:cNvSpPr>
          <p:nvPr/>
        </p:nvSpPr>
        <p:spPr bwMode="auto">
          <a:xfrm>
            <a:off x="7391400" y="50879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FD19EFB-FE70-4007-B145-69772451243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(2 of 6)</a:t>
            </a:r>
            <a:endParaRPr lang="en-US" altLang="en-US" dirty="0"/>
          </a:p>
        </p:txBody>
      </p:sp>
      <p:sp>
        <p:nvSpPr>
          <p:cNvPr id="76802" name="Content Placeholder 4">
            <a:extLst>
              <a:ext uri="{FF2B5EF4-FFF2-40B4-BE49-F238E27FC236}">
                <a16:creationId xmlns:a16="http://schemas.microsoft.com/office/drawing/2014/main" id="{992A358C-10C5-439B-8259-E4A89FED22CA}"/>
              </a:ext>
            </a:extLst>
          </p:cNvPr>
          <p:cNvSpPr>
            <a:spLocks noGrp="1"/>
          </p:cNvSpPr>
          <p:nvPr>
            <p:ph sz="half" idx="1"/>
          </p:nvPr>
        </p:nvSpPr>
        <p:spPr>
          <a:xfrm>
            <a:off x="914400" y="1461052"/>
            <a:ext cx="4855464" cy="4729436"/>
          </a:xfrm>
        </p:spPr>
        <p:txBody>
          <a:bodyPr/>
          <a:lstStyle/>
          <a:p>
            <a:r>
              <a:rPr lang="en-US" altLang="en-US" dirty="0"/>
              <a:t>Stand behind an adult; stand or kneel behind a child.</a:t>
            </a:r>
          </a:p>
          <a:p>
            <a:pPr lvl="1"/>
            <a:r>
              <a:rPr lang="en-US" altLang="en-US" dirty="0"/>
              <a:t>If the person is a lot taller than you, have them kneel or sit.</a:t>
            </a:r>
          </a:p>
          <a:p>
            <a:r>
              <a:rPr lang="en-US" altLang="en-US" dirty="0"/>
              <a:t>Wrap your arms around the person’s waist.</a:t>
            </a:r>
          </a:p>
          <a:p>
            <a:r>
              <a:rPr lang="en-US" altLang="en-US" dirty="0"/>
              <a:t>Locate the person’s navel with a couple of fingers (right-handed people will usually use their left hand).</a:t>
            </a:r>
          </a:p>
        </p:txBody>
      </p:sp>
      <p:pic>
        <p:nvPicPr>
          <p:cNvPr id="76803" name="Picture 1" descr="A photo shows a man's hands around the stomach of a man whose hands are up to his neck. The person's hand from behind locates the choking victim's navel. &#10;">
            <a:extLst>
              <a:ext uri="{FF2B5EF4-FFF2-40B4-BE49-F238E27FC236}">
                <a16:creationId xmlns:a16="http://schemas.microsoft.com/office/drawing/2014/main" id="{77B29D59-408D-4BD5-B3E6-9E67483AF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6814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4">
            <a:extLst>
              <a:ext uri="{FF2B5EF4-FFF2-40B4-BE49-F238E27FC236}">
                <a16:creationId xmlns:a16="http://schemas.microsoft.com/office/drawing/2014/main" id="{95311342-0243-4D72-BB29-0974A2A2D402}"/>
              </a:ext>
            </a:extLst>
          </p:cNvPr>
          <p:cNvSpPr txBox="1">
            <a:spLocks noChangeArrowheads="1"/>
          </p:cNvSpPr>
          <p:nvPr/>
        </p:nvSpPr>
        <p:spPr bwMode="auto">
          <a:xfrm>
            <a:off x="7137400" y="4057650"/>
            <a:ext cx="414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2.</a:t>
            </a:r>
            <a:endParaRPr lang="en-US" altLang="en-US" sz="1800" dirty="0"/>
          </a:p>
        </p:txBody>
      </p:sp>
      <p:sp>
        <p:nvSpPr>
          <p:cNvPr id="76805" name="TextBox 5">
            <a:extLst>
              <a:ext uri="{FF2B5EF4-FFF2-40B4-BE49-F238E27FC236}">
                <a16:creationId xmlns:a16="http://schemas.microsoft.com/office/drawing/2014/main" id="{CE83CF64-13DA-41F1-AA94-2956D54B7FFC}"/>
              </a:ext>
            </a:extLst>
          </p:cNvPr>
          <p:cNvSpPr txBox="1">
            <a:spLocks noChangeArrowheads="1"/>
          </p:cNvSpPr>
          <p:nvPr/>
        </p:nvSpPr>
        <p:spPr bwMode="auto">
          <a:xfrm>
            <a:off x="7162800"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6837-8D61-4DD7-8A3D-0B6148DAB44E}"/>
              </a:ext>
            </a:extLst>
          </p:cNvPr>
          <p:cNvSpPr>
            <a:spLocks noGrp="1"/>
          </p:cNvSpPr>
          <p:nvPr>
            <p:ph type="title"/>
          </p:nvPr>
        </p:nvSpPr>
        <p:spPr/>
        <p:txBody>
          <a:bodyPr/>
          <a:lstStyle/>
          <a:p>
            <a:r>
              <a:rPr lang="en-US" altLang="en-US" dirty="0"/>
              <a:t>Cardiopulmonary Resuscitation (CPR) </a:t>
            </a:r>
            <a:r>
              <a:rPr lang="en-US" altLang="en-US" sz="2000" dirty="0"/>
              <a:t>(1 of 2)</a:t>
            </a:r>
            <a:endParaRPr lang="en-US" dirty="0"/>
          </a:p>
        </p:txBody>
      </p:sp>
      <p:sp>
        <p:nvSpPr>
          <p:cNvPr id="3" name="Content Placeholder 2">
            <a:extLst>
              <a:ext uri="{FF2B5EF4-FFF2-40B4-BE49-F238E27FC236}">
                <a16:creationId xmlns:a16="http://schemas.microsoft.com/office/drawing/2014/main" id="{DF422533-0BC6-45C5-847B-50A12B1DF4B5}"/>
              </a:ext>
            </a:extLst>
          </p:cNvPr>
          <p:cNvSpPr>
            <a:spLocks noGrp="1"/>
          </p:cNvSpPr>
          <p:nvPr>
            <p:ph idx="1"/>
          </p:nvPr>
        </p:nvSpPr>
        <p:spPr/>
        <p:txBody>
          <a:bodyPr/>
          <a:lstStyle/>
          <a:p>
            <a:r>
              <a:rPr lang="en-US" dirty="0"/>
              <a:t>Cardiopulmonary resuscitation (CPR) is the set of skills necessary to help a person in cardiac arrest until emergency medical services (EMS) arrives to take over.</a:t>
            </a:r>
          </a:p>
          <a:p>
            <a:pPr lvl="1"/>
            <a:r>
              <a:rPr lang="en-US" dirty="0"/>
              <a:t>CPR for a child is similar to that given for an adult, with a few key differences.</a:t>
            </a:r>
          </a:p>
          <a:p>
            <a:r>
              <a:rPr lang="en-US" dirty="0"/>
              <a:t>An automated external defibrillator (AED) is an electronic device that analyzes the heart rhythm and if necessary prompts the rescuer to deliver an electric shock, known as defibrillation, to the heart of a person in cardiac arrest.</a:t>
            </a:r>
          </a:p>
          <a:p>
            <a:endParaRPr lang="en-US" dirty="0"/>
          </a:p>
        </p:txBody>
      </p:sp>
    </p:spTree>
    <p:extLst>
      <p:ext uri="{BB962C8B-B14F-4D97-AF65-F5344CB8AC3E}">
        <p14:creationId xmlns:p14="http://schemas.microsoft.com/office/powerpoint/2010/main" val="323268786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2552998C-2F70-40CF-9DE6-8B0AE2EEF9E3}"/>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(3 of 6)</a:t>
            </a:r>
            <a:endParaRPr lang="en-US" altLang="en-US" dirty="0"/>
          </a:p>
        </p:txBody>
      </p:sp>
      <p:sp>
        <p:nvSpPr>
          <p:cNvPr id="78850" name="Content Placeholder 4">
            <a:extLst>
              <a:ext uri="{FF2B5EF4-FFF2-40B4-BE49-F238E27FC236}">
                <a16:creationId xmlns:a16="http://schemas.microsoft.com/office/drawing/2014/main" id="{3D24B2F3-3E70-4D60-B65D-6568B1987FDC}"/>
              </a:ext>
            </a:extLst>
          </p:cNvPr>
          <p:cNvSpPr>
            <a:spLocks noGrp="1"/>
          </p:cNvSpPr>
          <p:nvPr>
            <p:ph sz="half" idx="1"/>
          </p:nvPr>
        </p:nvSpPr>
        <p:spPr>
          <a:xfrm>
            <a:off x="914400" y="1461052"/>
            <a:ext cx="4855464" cy="4729436"/>
          </a:xfrm>
        </p:spPr>
        <p:txBody>
          <a:bodyPr/>
          <a:lstStyle/>
          <a:p>
            <a:r>
              <a:rPr lang="en-US" altLang="en-US" dirty="0"/>
              <a:t>Make a fist with the other hand (right-handed people will usually use their right hand) and place the thumb side of that hand just above the person’s navel and below the tip of the breastbone (sternum).</a:t>
            </a:r>
          </a:p>
        </p:txBody>
      </p:sp>
      <p:pic>
        <p:nvPicPr>
          <p:cNvPr id="78851" name="Picture 1" descr="A photo shows a man's hands around the stomach of a man whose hands are up to his neck. The person from behind makes a fist with the left hand and reaches for this hand with the right hand.&#10;">
            <a:extLst>
              <a:ext uri="{FF2B5EF4-FFF2-40B4-BE49-F238E27FC236}">
                <a16:creationId xmlns:a16="http://schemas.microsoft.com/office/drawing/2014/main" id="{008135F2-A26C-478D-ABB4-A84E0E5AC6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78618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a:extLst>
              <a:ext uri="{FF2B5EF4-FFF2-40B4-BE49-F238E27FC236}">
                <a16:creationId xmlns:a16="http://schemas.microsoft.com/office/drawing/2014/main" id="{E64F39B4-4AB3-4341-9030-7F3EA0264A05}"/>
              </a:ext>
            </a:extLst>
          </p:cNvPr>
          <p:cNvSpPr txBox="1">
            <a:spLocks noChangeArrowheads="1"/>
          </p:cNvSpPr>
          <p:nvPr/>
        </p:nvSpPr>
        <p:spPr bwMode="auto">
          <a:xfrm>
            <a:off x="7138988" y="4130675"/>
            <a:ext cx="4138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3.</a:t>
            </a:r>
            <a:endParaRPr lang="en-US" altLang="en-US" sz="1800" dirty="0"/>
          </a:p>
        </p:txBody>
      </p:sp>
      <p:sp>
        <p:nvSpPr>
          <p:cNvPr id="78853" name="TextBox 5">
            <a:extLst>
              <a:ext uri="{FF2B5EF4-FFF2-40B4-BE49-F238E27FC236}">
                <a16:creationId xmlns:a16="http://schemas.microsoft.com/office/drawing/2014/main" id="{6087182A-693E-4073-B9E2-83C4C095A468}"/>
              </a:ext>
            </a:extLst>
          </p:cNvPr>
          <p:cNvSpPr txBox="1">
            <a:spLocks noChangeArrowheads="1"/>
          </p:cNvSpPr>
          <p:nvPr/>
        </p:nvSpPr>
        <p:spPr bwMode="auto">
          <a:xfrm>
            <a:off x="7164388"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AFB93D15-799F-4A3B-B7DE-1FCEFE33660B}"/>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(4 of 6)</a:t>
            </a:r>
            <a:endParaRPr lang="en-US" altLang="en-US" dirty="0"/>
          </a:p>
        </p:txBody>
      </p:sp>
      <p:sp>
        <p:nvSpPr>
          <p:cNvPr id="80898" name="Content Placeholder 4">
            <a:extLst>
              <a:ext uri="{FF2B5EF4-FFF2-40B4-BE49-F238E27FC236}">
                <a16:creationId xmlns:a16="http://schemas.microsoft.com/office/drawing/2014/main" id="{E7F0972E-49CB-46A1-9575-7CEDE11EEB6B}"/>
              </a:ext>
            </a:extLst>
          </p:cNvPr>
          <p:cNvSpPr>
            <a:spLocks noGrp="1"/>
          </p:cNvSpPr>
          <p:nvPr>
            <p:ph sz="half" idx="1"/>
          </p:nvPr>
        </p:nvSpPr>
        <p:spPr>
          <a:xfrm>
            <a:off x="914400" y="1461052"/>
            <a:ext cx="4855464" cy="4729436"/>
          </a:xfrm>
        </p:spPr>
        <p:txBody>
          <a:bodyPr/>
          <a:lstStyle/>
          <a:p>
            <a:r>
              <a:rPr lang="en-US" altLang="en-US" dirty="0"/>
              <a:t>Grasp the fist with the other hand. </a:t>
            </a:r>
          </a:p>
          <a:p>
            <a:r>
              <a:rPr lang="en-US" altLang="en-US" dirty="0"/>
              <a:t>Thrust the fist into the person’s abdomen with a quick upward motion.</a:t>
            </a:r>
          </a:p>
          <a:p>
            <a:pPr lvl="1"/>
            <a:r>
              <a:rPr lang="en-US" altLang="en-US" dirty="0"/>
              <a:t>Each thrust should be a separate and distinct effort to dislodge the object.</a:t>
            </a:r>
          </a:p>
        </p:txBody>
      </p:sp>
      <p:pic>
        <p:nvPicPr>
          <p:cNvPr id="80899" name="Picture 1" descr="A photo shows a man who appears to be choking as he holds his hands to his neck. A man standing behind him encircles him with both arms, one fist grasping the other at the choking victim's abdomen.&#10;">
            <a:extLst>
              <a:ext uri="{FF2B5EF4-FFF2-40B4-BE49-F238E27FC236}">
                <a16:creationId xmlns:a16="http://schemas.microsoft.com/office/drawing/2014/main" id="{774686BB-FE03-4FC9-8353-4971384D35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12888"/>
            <a:ext cx="33766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94F03B2F-6C99-4C24-8288-2FBDD7AB21C0}"/>
              </a:ext>
            </a:extLst>
          </p:cNvPr>
          <p:cNvSpPr txBox="1">
            <a:spLocks noChangeArrowheads="1"/>
          </p:cNvSpPr>
          <p:nvPr/>
        </p:nvSpPr>
        <p:spPr bwMode="auto">
          <a:xfrm>
            <a:off x="7543800" y="443865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4.</a:t>
            </a:r>
            <a:endParaRPr lang="en-US" altLang="en-US" sz="1800" dirty="0"/>
          </a:p>
        </p:txBody>
      </p:sp>
      <p:sp>
        <p:nvSpPr>
          <p:cNvPr id="80901" name="TextBox 5">
            <a:extLst>
              <a:ext uri="{FF2B5EF4-FFF2-40B4-BE49-F238E27FC236}">
                <a16:creationId xmlns:a16="http://schemas.microsoft.com/office/drawing/2014/main" id="{11D666D9-3161-46FE-A1B6-7CC7576BD372}"/>
              </a:ext>
            </a:extLst>
          </p:cNvPr>
          <p:cNvSpPr txBox="1">
            <a:spLocks noChangeArrowheads="1"/>
          </p:cNvSpPr>
          <p:nvPr/>
        </p:nvSpPr>
        <p:spPr bwMode="auto">
          <a:xfrm>
            <a:off x="7543800" y="5099049"/>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(5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obstruction is not dislodged and still in place, repeat alternating between back blows and abdominal thrusts until: </a:t>
            </a:r>
          </a:p>
          <a:p>
            <a:pPr lvl="1" eaLnBrk="1" hangingPunct="1"/>
            <a:r>
              <a:rPr lang="en-US" altLang="en-US" dirty="0"/>
              <a:t>The person can cough forcefully, breathe, or speak, or</a:t>
            </a:r>
          </a:p>
          <a:p>
            <a:pPr lvl="1" eaLnBrk="1" hangingPunct="1"/>
            <a:r>
              <a:rPr lang="en-US" altLang="en-US" dirty="0"/>
              <a:t>The person becomes unresponsive, or</a:t>
            </a:r>
          </a:p>
          <a:p>
            <a:pPr lvl="1" eaLnBrk="1" hangingPunct="1"/>
            <a:r>
              <a:rPr lang="en-US" altLang="en-US" dirty="0"/>
              <a:t>EMS or someone with more advanced training takes over.</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(6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person becomes unresponsive or a person is found unresponsive, then look in the mouth for an object. If seen, remove the object, then provide cardiopulmonary resuscitation (CPR) by doing the following:</a:t>
            </a:r>
          </a:p>
          <a:p>
            <a:pPr lvl="1" eaLnBrk="1" hangingPunct="1"/>
            <a:r>
              <a:rPr lang="en-US" altLang="en-US" sz="2400" dirty="0"/>
              <a:t>Give 30 chest compressions.</a:t>
            </a:r>
          </a:p>
          <a:p>
            <a:pPr lvl="1" eaLnBrk="1" hangingPunct="1"/>
            <a:r>
              <a:rPr lang="en-US" altLang="en-US" sz="2400" dirty="0"/>
              <a:t>Give two breaths. If the first breath does not cause the chest to rise, </a:t>
            </a:r>
            <a:r>
              <a:rPr lang="en-US" altLang="en-US" sz="2400" dirty="0" err="1"/>
              <a:t>retilt</a:t>
            </a:r>
            <a:r>
              <a:rPr lang="en-US" altLang="en-US" sz="2400" dirty="0"/>
              <a:t> the head and attempt a second breath.</a:t>
            </a:r>
          </a:p>
          <a:p>
            <a:pPr lvl="1" eaLnBrk="1" hangingPunct="1"/>
            <a:r>
              <a:rPr lang="en-US" altLang="en-US" sz="2400" dirty="0"/>
              <a:t>Continue sets of 30 chest compressions and 2 breaths. Each time before giving the first of the two breaths, look into the mouth for an object; if seen, remove it.</a:t>
            </a:r>
          </a:p>
          <a:p>
            <a:pPr lvl="1" eaLnBrk="1" hangingPunct="1"/>
            <a:endParaRPr lang="en-US" altLang="en-US" sz="2400" dirty="0"/>
          </a:p>
        </p:txBody>
      </p:sp>
    </p:spTree>
    <p:extLst>
      <p:ext uri="{BB962C8B-B14F-4D97-AF65-F5344CB8AC3E}">
        <p14:creationId xmlns:p14="http://schemas.microsoft.com/office/powerpoint/2010/main" val="42433837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a:xfrm>
            <a:off x="0" y="120650"/>
            <a:ext cx="12192000" cy="1001713"/>
          </a:xfrm>
        </p:spPr>
        <p:txBody>
          <a:bodyPr/>
          <a:lstStyle/>
          <a:p>
            <a:r>
              <a:rPr lang="en-US" altLang="en-US" dirty="0"/>
              <a:t>Adult and Child Choking: Chest Thrusts</a:t>
            </a:r>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sz="half" idx="1"/>
          </p:nvPr>
        </p:nvSpPr>
        <p:spPr>
          <a:xfrm>
            <a:off x="914400" y="1461052"/>
            <a:ext cx="4855464" cy="4729436"/>
          </a:xfrm>
        </p:spPr>
        <p:txBody>
          <a:bodyPr/>
          <a:lstStyle/>
          <a:p>
            <a:r>
              <a:rPr lang="en-US" altLang="en-US" dirty="0"/>
              <a:t>If the person is pregnant or very large, or if you are small, provide chest thrusts:</a:t>
            </a:r>
          </a:p>
          <a:p>
            <a:pPr lvl="1"/>
            <a:r>
              <a:rPr lang="en-US" altLang="en-US" dirty="0"/>
              <a:t>Position yourself behind the person. </a:t>
            </a:r>
          </a:p>
          <a:p>
            <a:pPr lvl="1"/>
            <a:r>
              <a:rPr lang="en-US" altLang="en-US" dirty="0"/>
              <a:t>Put your arms under the person’s armpits and your hands on the lower half of the breastbone (sternum).</a:t>
            </a:r>
          </a:p>
          <a:p>
            <a:pPr lvl="1"/>
            <a:r>
              <a:rPr lang="en-US" altLang="en-US" dirty="0"/>
              <a:t>Pull your hands straight back into the chest.</a:t>
            </a:r>
          </a:p>
          <a:p>
            <a:pPr lvl="1"/>
            <a:endParaRPr lang="en-US" altLang="en-US" dirty="0"/>
          </a:p>
        </p:txBody>
      </p:sp>
      <p:pic>
        <p:nvPicPr>
          <p:cNvPr id="4" name="Picture 3">
            <a:extLst>
              <a:ext uri="{FF2B5EF4-FFF2-40B4-BE49-F238E27FC236}">
                <a16:creationId xmlns:a16="http://schemas.microsoft.com/office/drawing/2014/main" id="{88BD40DA-4343-4943-ADB2-EC8A260DC891}"/>
              </a:ext>
            </a:extLst>
          </p:cNvPr>
          <p:cNvPicPr>
            <a:picLocks noChangeAspect="1"/>
          </p:cNvPicPr>
          <p:nvPr/>
        </p:nvPicPr>
        <p:blipFill>
          <a:blip r:embed="rId3"/>
          <a:stretch>
            <a:fillRect/>
          </a:stretch>
        </p:blipFill>
        <p:spPr>
          <a:xfrm>
            <a:off x="8915400" y="1461052"/>
            <a:ext cx="2598420" cy="4911300"/>
          </a:xfrm>
          <a:prstGeom prst="rect">
            <a:avLst/>
          </a:prstGeom>
        </p:spPr>
      </p:pic>
      <p:sp>
        <p:nvSpPr>
          <p:cNvPr id="7" name="TextBox 4">
            <a:extLst>
              <a:ext uri="{FF2B5EF4-FFF2-40B4-BE49-F238E27FC236}">
                <a16:creationId xmlns:a16="http://schemas.microsoft.com/office/drawing/2014/main" id="{C02B9859-C699-4F87-A834-1D4DC2AEC719}"/>
              </a:ext>
            </a:extLst>
          </p:cNvPr>
          <p:cNvSpPr txBox="1">
            <a:spLocks noChangeArrowheads="1"/>
          </p:cNvSpPr>
          <p:nvPr/>
        </p:nvSpPr>
        <p:spPr bwMode="auto">
          <a:xfrm>
            <a:off x="6259830" y="3605165"/>
            <a:ext cx="262128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7-2: </a:t>
            </a:r>
            <a:r>
              <a:rPr lang="en-US" altLang="en-US" sz="1800" dirty="0"/>
              <a:t>Chest thrusts are similar to CPR chest compressions, but are sharper and delivered at a slower rate. Hands are placed on the lower half of the breastbone (sternum).</a:t>
            </a:r>
          </a:p>
        </p:txBody>
      </p:sp>
      <p:sp>
        <p:nvSpPr>
          <p:cNvPr id="8" name="TextBox 5">
            <a:extLst>
              <a:ext uri="{FF2B5EF4-FFF2-40B4-BE49-F238E27FC236}">
                <a16:creationId xmlns:a16="http://schemas.microsoft.com/office/drawing/2014/main" id="{36123503-19AF-42FA-90D0-EFB9A48F8920}"/>
              </a:ext>
            </a:extLst>
          </p:cNvPr>
          <p:cNvSpPr txBox="1">
            <a:spLocks noChangeArrowheads="1"/>
          </p:cNvSpPr>
          <p:nvPr/>
        </p:nvSpPr>
        <p:spPr bwMode="auto">
          <a:xfrm>
            <a:off x="6259830" y="624932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953249325"/>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4CB2AD6-57BD-4CE6-AA9D-FAFE1CDCA3E2}"/>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(1 of 5)</a:t>
            </a:r>
          </a:p>
        </p:txBody>
      </p:sp>
      <p:sp>
        <p:nvSpPr>
          <p:cNvPr id="84994" name="Content Placeholder 4">
            <a:extLst>
              <a:ext uri="{FF2B5EF4-FFF2-40B4-BE49-F238E27FC236}">
                <a16:creationId xmlns:a16="http://schemas.microsoft.com/office/drawing/2014/main" id="{FD726FBD-45BC-427A-867D-2B1EC07F53A7}"/>
              </a:ext>
            </a:extLst>
          </p:cNvPr>
          <p:cNvSpPr>
            <a:spLocks noGrp="1"/>
          </p:cNvSpPr>
          <p:nvPr>
            <p:ph sz="half" idx="1"/>
          </p:nvPr>
        </p:nvSpPr>
        <p:spPr>
          <a:xfrm>
            <a:off x="914400" y="1461052"/>
            <a:ext cx="4855464" cy="4729436"/>
          </a:xfrm>
        </p:spPr>
        <p:txBody>
          <a:bodyPr/>
          <a:lstStyle/>
          <a:p>
            <a:r>
              <a:rPr lang="en-US" altLang="en-US"/>
              <a:t>Give up to five separate and distinct back blows.</a:t>
            </a:r>
          </a:p>
          <a:p>
            <a:pPr lvl="1"/>
            <a:r>
              <a:rPr lang="en-US" altLang="en-US"/>
              <a:t>Support the infant’s head with your hand.</a:t>
            </a:r>
          </a:p>
          <a:p>
            <a:pPr lvl="1"/>
            <a:r>
              <a:rPr lang="en-US" altLang="en-US"/>
              <a:t>Lay the infant facedown over your forearm, with he head lower than their chest.</a:t>
            </a:r>
          </a:p>
        </p:txBody>
      </p:sp>
      <p:pic>
        <p:nvPicPr>
          <p:cNvPr id="84995" name="Picture 1" descr="A photo shows a person holding a dummy infant in a slanting position face-down on the thigh, supporting the front of the head with one arm and using the other to press down on the back and give blows between the shoulder blades.&#10;">
            <a:extLst>
              <a:ext uri="{FF2B5EF4-FFF2-40B4-BE49-F238E27FC236}">
                <a16:creationId xmlns:a16="http://schemas.microsoft.com/office/drawing/2014/main" id="{C2646B6E-A27C-473D-BB49-BEBE25EFD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1825625"/>
            <a:ext cx="36957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4">
            <a:extLst>
              <a:ext uri="{FF2B5EF4-FFF2-40B4-BE49-F238E27FC236}">
                <a16:creationId xmlns:a16="http://schemas.microsoft.com/office/drawing/2014/main" id="{F195042B-1AB1-420D-AB49-7E8007006BA1}"/>
              </a:ext>
            </a:extLst>
          </p:cNvPr>
          <p:cNvSpPr txBox="1">
            <a:spLocks noChangeArrowheads="1"/>
          </p:cNvSpPr>
          <p:nvPr/>
        </p:nvSpPr>
        <p:spPr bwMode="auto">
          <a:xfrm>
            <a:off x="7239000" y="4402138"/>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1.</a:t>
            </a:r>
            <a:endParaRPr lang="en-US" altLang="en-US" sz="1800" dirty="0"/>
          </a:p>
        </p:txBody>
      </p:sp>
      <p:sp>
        <p:nvSpPr>
          <p:cNvPr id="84997" name="TextBox 5">
            <a:extLst>
              <a:ext uri="{FF2B5EF4-FFF2-40B4-BE49-F238E27FC236}">
                <a16:creationId xmlns:a16="http://schemas.microsoft.com/office/drawing/2014/main" id="{D224C721-2C14-4702-9E01-6C6944C5625C}"/>
              </a:ext>
            </a:extLst>
          </p:cNvPr>
          <p:cNvSpPr txBox="1">
            <a:spLocks noChangeArrowheads="1"/>
          </p:cNvSpPr>
          <p:nvPr/>
        </p:nvSpPr>
        <p:spPr bwMode="auto">
          <a:xfrm>
            <a:off x="7223760" y="5049262"/>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797F237-775B-4DF6-AA41-3FD466990062}"/>
              </a:ext>
            </a:extLst>
          </p:cNvPr>
          <p:cNvSpPr>
            <a:spLocks noGrp="1"/>
          </p:cNvSpPr>
          <p:nvPr>
            <p:ph type="title"/>
          </p:nvPr>
        </p:nvSpPr>
        <p:spPr/>
        <p:txBody>
          <a:bodyPr/>
          <a:lstStyle/>
          <a:p>
            <a:pPr eaLnBrk="1" hangingPunct="1"/>
            <a:r>
              <a:rPr lang="en-US" altLang="en-US"/>
              <a:t>Infant Choking </a:t>
            </a:r>
            <a:r>
              <a:rPr lang="en-US" altLang="en-US" sz="2000"/>
              <a:t>(2 of 5)</a:t>
            </a:r>
            <a:endParaRPr lang="en-US" altLang="en-US"/>
          </a:p>
        </p:txBody>
      </p:sp>
      <p:sp>
        <p:nvSpPr>
          <p:cNvPr id="87042" name="Content Placeholder 4">
            <a:extLst>
              <a:ext uri="{FF2B5EF4-FFF2-40B4-BE49-F238E27FC236}">
                <a16:creationId xmlns:a16="http://schemas.microsoft.com/office/drawing/2014/main" id="{793DFB7D-0574-4679-A0F0-CE4EB6F56B02}"/>
              </a:ext>
            </a:extLst>
          </p:cNvPr>
          <p:cNvSpPr>
            <a:spLocks noGrp="1"/>
          </p:cNvSpPr>
          <p:nvPr>
            <p:ph sz="half" idx="1"/>
          </p:nvPr>
        </p:nvSpPr>
        <p:spPr>
          <a:xfrm>
            <a:off x="990600" y="1524000"/>
            <a:ext cx="10058400" cy="4525963"/>
          </a:xfrm>
        </p:spPr>
        <p:txBody>
          <a:bodyPr/>
          <a:lstStyle/>
          <a:p>
            <a:pPr lvl="1" eaLnBrk="1" hangingPunct="1"/>
            <a:r>
              <a:rPr lang="en-US" altLang="en-US" sz="2400" dirty="0"/>
              <a:t>Brace your forearm and the infant against your thigh. (If holding the infant with your right hand and forearm, brace them against your right thigh; if using the left hand and arm, brace them against your left thigh.)</a:t>
            </a:r>
          </a:p>
          <a:p>
            <a:pPr eaLnBrk="1" hangingPunct="1"/>
            <a:r>
              <a:rPr lang="en-US" altLang="en-US" sz="2600" dirty="0"/>
              <a:t>Give five back blows between the infant’s shoulder blades with the heel of your other hand.</a:t>
            </a:r>
          </a:p>
          <a:p>
            <a:pPr eaLnBrk="1" hangingPunct="1"/>
            <a:r>
              <a:rPr lang="en-US" altLang="en-US" sz="2600" dirty="0"/>
              <a:t>If the object does not come out, turn the infant onto their back while supporting the head.</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2174460-B86D-4982-9664-A9C72394A41B}"/>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(3 of 5)</a:t>
            </a:r>
          </a:p>
        </p:txBody>
      </p:sp>
      <p:sp>
        <p:nvSpPr>
          <p:cNvPr id="89090" name="Content Placeholder 4">
            <a:extLst>
              <a:ext uri="{FF2B5EF4-FFF2-40B4-BE49-F238E27FC236}">
                <a16:creationId xmlns:a16="http://schemas.microsoft.com/office/drawing/2014/main" id="{49819BE8-C6A7-4E61-A73C-CE4B7D844332}"/>
              </a:ext>
            </a:extLst>
          </p:cNvPr>
          <p:cNvSpPr>
            <a:spLocks noGrp="1"/>
          </p:cNvSpPr>
          <p:nvPr>
            <p:ph sz="half" idx="1"/>
          </p:nvPr>
        </p:nvSpPr>
        <p:spPr>
          <a:xfrm>
            <a:off x="914400" y="1461052"/>
            <a:ext cx="4855464" cy="4729436"/>
          </a:xfrm>
        </p:spPr>
        <p:txBody>
          <a:bodyPr/>
          <a:lstStyle/>
          <a:p>
            <a:r>
              <a:rPr lang="en-US" altLang="en-US"/>
              <a:t>Give up to five separate and distinct chest thrusts.</a:t>
            </a:r>
          </a:p>
          <a:p>
            <a:pPr lvl="1"/>
            <a:r>
              <a:rPr lang="en-US" altLang="en-US"/>
              <a:t>Support the infant’s head with your hand.</a:t>
            </a:r>
          </a:p>
          <a:p>
            <a:pPr lvl="1"/>
            <a:r>
              <a:rPr lang="en-US" altLang="en-US"/>
              <a:t>Lay the infant faceup over your forearm, tilting your arm down so the infant’s head is lower than their chest.</a:t>
            </a:r>
          </a:p>
        </p:txBody>
      </p:sp>
      <p:pic>
        <p:nvPicPr>
          <p:cNvPr id="89091" name="Picture 1" descr="A photo shows a person holding a dummy infant in a slanting position face-up on the thigh, supporting the back of the head with one arm and using two fingers of the other to press down on a point on the chest.&#10;">
            <a:extLst>
              <a:ext uri="{FF2B5EF4-FFF2-40B4-BE49-F238E27FC236}">
                <a16:creationId xmlns:a16="http://schemas.microsoft.com/office/drawing/2014/main" id="{C1335400-69FD-4246-A15D-DDAF39EF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5238" y="1814513"/>
            <a:ext cx="3662362"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4">
            <a:extLst>
              <a:ext uri="{FF2B5EF4-FFF2-40B4-BE49-F238E27FC236}">
                <a16:creationId xmlns:a16="http://schemas.microsoft.com/office/drawing/2014/main" id="{9B7B2A94-271B-4B7D-9864-ADE48B3CE380}"/>
              </a:ext>
            </a:extLst>
          </p:cNvPr>
          <p:cNvSpPr txBox="1">
            <a:spLocks noChangeArrowheads="1"/>
          </p:cNvSpPr>
          <p:nvPr/>
        </p:nvSpPr>
        <p:spPr bwMode="auto">
          <a:xfrm>
            <a:off x="7543800" y="4276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2.</a:t>
            </a:r>
            <a:endParaRPr lang="en-US" altLang="en-US" sz="1800" dirty="0"/>
          </a:p>
        </p:txBody>
      </p:sp>
      <p:sp>
        <p:nvSpPr>
          <p:cNvPr id="89093" name="TextBox 5">
            <a:extLst>
              <a:ext uri="{FF2B5EF4-FFF2-40B4-BE49-F238E27FC236}">
                <a16:creationId xmlns:a16="http://schemas.microsoft.com/office/drawing/2014/main" id="{5BA7BE76-CFC4-46DA-8527-9664737EA9DC}"/>
              </a:ext>
            </a:extLst>
          </p:cNvPr>
          <p:cNvSpPr txBox="1">
            <a:spLocks noChangeArrowheads="1"/>
          </p:cNvSpPr>
          <p:nvPr/>
        </p:nvSpPr>
        <p:spPr bwMode="auto">
          <a:xfrm>
            <a:off x="7543800" y="4923056"/>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99EFDB6-BC3B-4648-8A37-D7D9BDB2A292}"/>
              </a:ext>
            </a:extLst>
          </p:cNvPr>
          <p:cNvSpPr>
            <a:spLocks noGrp="1"/>
          </p:cNvSpPr>
          <p:nvPr>
            <p:ph type="title"/>
          </p:nvPr>
        </p:nvSpPr>
        <p:spPr/>
        <p:txBody>
          <a:bodyPr/>
          <a:lstStyle/>
          <a:p>
            <a:pPr eaLnBrk="1" hangingPunct="1"/>
            <a:r>
              <a:rPr lang="en-US" altLang="en-US"/>
              <a:t>Infant Choking </a:t>
            </a:r>
            <a:r>
              <a:rPr lang="en-US" altLang="en-US" sz="2000"/>
              <a:t>(4 of 5)</a:t>
            </a:r>
            <a:endParaRPr lang="en-US" altLang="en-US"/>
          </a:p>
        </p:txBody>
      </p:sp>
      <p:sp>
        <p:nvSpPr>
          <p:cNvPr id="91138" name="Content Placeholder 4">
            <a:extLst>
              <a:ext uri="{FF2B5EF4-FFF2-40B4-BE49-F238E27FC236}">
                <a16:creationId xmlns:a16="http://schemas.microsoft.com/office/drawing/2014/main" id="{8F6A67C7-3066-4847-B7AF-D08F10455811}"/>
              </a:ext>
            </a:extLst>
          </p:cNvPr>
          <p:cNvSpPr>
            <a:spLocks noGrp="1"/>
          </p:cNvSpPr>
          <p:nvPr>
            <p:ph sz="half" idx="1"/>
          </p:nvPr>
        </p:nvSpPr>
        <p:spPr>
          <a:xfrm>
            <a:off x="990600" y="1600200"/>
            <a:ext cx="9220200" cy="4525963"/>
          </a:xfrm>
        </p:spPr>
        <p:txBody>
          <a:bodyPr/>
          <a:lstStyle/>
          <a:p>
            <a:pPr lvl="1" eaLnBrk="1" hangingPunct="1"/>
            <a:r>
              <a:rPr lang="en-US" altLang="en-US" sz="2400"/>
              <a:t>Brace your forearm and the infant against your thigh.</a:t>
            </a:r>
          </a:p>
          <a:p>
            <a:pPr lvl="1" eaLnBrk="1" hangingPunct="1"/>
            <a:r>
              <a:rPr lang="en-US" altLang="en-US" sz="2400"/>
              <a:t>Place two fingers of your other hand in the same location as giving CPR compressions.</a:t>
            </a:r>
          </a:p>
          <a:p>
            <a:pPr lvl="1" eaLnBrk="1" hangingPunct="1"/>
            <a:r>
              <a:rPr lang="en-US" altLang="en-US" sz="2400"/>
              <a:t>Give the thrusts 1 second apart—this is not as fast as CPR compressions.</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594C3D13-1B06-4510-9EF5-45467E44E2C8}"/>
              </a:ext>
            </a:extLst>
          </p:cNvPr>
          <p:cNvSpPr>
            <a:spLocks noGrp="1"/>
          </p:cNvSpPr>
          <p:nvPr>
            <p:ph type="title"/>
          </p:nvPr>
        </p:nvSpPr>
        <p:spPr/>
        <p:txBody>
          <a:bodyPr/>
          <a:lstStyle/>
          <a:p>
            <a:pPr eaLnBrk="1" hangingPunct="1"/>
            <a:r>
              <a:rPr lang="en-US" altLang="en-US"/>
              <a:t>Infant Choking </a:t>
            </a:r>
            <a:r>
              <a:rPr lang="en-US" altLang="en-US" sz="2000"/>
              <a:t>(5 of 5)</a:t>
            </a:r>
            <a:endParaRPr lang="en-US" altLang="en-US"/>
          </a:p>
        </p:txBody>
      </p:sp>
      <p:sp>
        <p:nvSpPr>
          <p:cNvPr id="93186" name="Content Placeholder 4">
            <a:extLst>
              <a:ext uri="{FF2B5EF4-FFF2-40B4-BE49-F238E27FC236}">
                <a16:creationId xmlns:a16="http://schemas.microsoft.com/office/drawing/2014/main" id="{05D1F528-E3C8-4BF2-921D-645A307FD2D6}"/>
              </a:ext>
            </a:extLst>
          </p:cNvPr>
          <p:cNvSpPr>
            <a:spLocks noGrp="1"/>
          </p:cNvSpPr>
          <p:nvPr>
            <p:ph idx="1"/>
          </p:nvPr>
        </p:nvSpPr>
        <p:spPr/>
        <p:txBody>
          <a:bodyPr/>
          <a:lstStyle/>
          <a:p>
            <a:pPr eaLnBrk="1" hangingPunct="1"/>
            <a:r>
              <a:rPr lang="en-US" altLang="en-US" sz="2800" dirty="0"/>
              <a:t>Continue alternating the five back blows and five chest thrusts without interruption until the infant stops responding or can breathe, cough, or cry, or until EMS or a person who is trained takes over.</a:t>
            </a:r>
          </a:p>
          <a:p>
            <a:pPr eaLnBrk="1" hangingPunct="1"/>
            <a:r>
              <a:rPr lang="en-US" altLang="en-US" sz="2800" dirty="0"/>
              <a:t>If the infant is found or becomes unresponsive:</a:t>
            </a:r>
          </a:p>
          <a:p>
            <a:pPr lvl="1" eaLnBrk="1" hangingPunct="1"/>
            <a:r>
              <a:rPr lang="en-US" altLang="en-US" sz="2400" dirty="0"/>
              <a:t>Give 30 chest compressions.</a:t>
            </a:r>
          </a:p>
          <a:p>
            <a:pPr lvl="1" eaLnBrk="1" hangingPunct="1"/>
            <a:r>
              <a:rPr lang="en-US" altLang="en-US" sz="2400" dirty="0"/>
              <a:t>Look into the infant’s mouth for an object; if seen, remove it.</a:t>
            </a:r>
          </a:p>
          <a:p>
            <a:pPr lvl="1" eaLnBrk="1" hangingPunct="1"/>
            <a:r>
              <a:rPr lang="en-US" altLang="en-US" sz="2400" dirty="0"/>
              <a:t>Give 2 breaths.</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6BE33428-EA70-41E7-B2BC-120D9AE25F1E}"/>
              </a:ext>
            </a:extLst>
          </p:cNvPr>
          <p:cNvSpPr>
            <a:spLocks noGrp="1"/>
          </p:cNvSpPr>
          <p:nvPr>
            <p:ph type="title"/>
          </p:nvPr>
        </p:nvSpPr>
        <p:spPr/>
        <p:txBody>
          <a:bodyPr/>
          <a:lstStyle/>
          <a:p>
            <a:pPr eaLnBrk="1" hangingPunct="1"/>
            <a:r>
              <a:rPr lang="en-US" altLang="en-US" dirty="0"/>
              <a:t>Cardiopulmonary Resuscitation (CPR) </a:t>
            </a:r>
            <a:r>
              <a:rPr lang="en-US" altLang="en-US" sz="2000" dirty="0"/>
              <a:t>(2 of 2)</a:t>
            </a:r>
          </a:p>
        </p:txBody>
      </p:sp>
      <p:sp>
        <p:nvSpPr>
          <p:cNvPr id="10242" name="Content Placeholder 2">
            <a:extLst>
              <a:ext uri="{FF2B5EF4-FFF2-40B4-BE49-F238E27FC236}">
                <a16:creationId xmlns:a16="http://schemas.microsoft.com/office/drawing/2014/main" id="{338D432F-D7A4-4DF1-9F84-58101D7ABBD5}"/>
              </a:ext>
            </a:extLst>
          </p:cNvPr>
          <p:cNvSpPr>
            <a:spLocks noGrp="1"/>
          </p:cNvSpPr>
          <p:nvPr>
            <p:ph idx="1"/>
          </p:nvPr>
        </p:nvSpPr>
        <p:spPr>
          <a:xfrm>
            <a:off x="925513" y="1490663"/>
            <a:ext cx="10287000" cy="4699000"/>
          </a:xfrm>
        </p:spPr>
        <p:txBody>
          <a:bodyPr/>
          <a:lstStyle/>
          <a:p>
            <a:pPr eaLnBrk="1" hangingPunct="1">
              <a:lnSpc>
                <a:spcPct val="120000"/>
              </a:lnSpc>
            </a:pPr>
            <a:r>
              <a:rPr lang="en-US" dirty="0"/>
              <a:t>For a life-threatening condition (cardiac arrest), doing something is always better than doing nothing!</a:t>
            </a:r>
            <a:endParaRPr lang="en-US" altLang="en-US" dirty="0"/>
          </a:p>
          <a:p>
            <a:pPr eaLnBrk="1" hangingPunct="1">
              <a:lnSpc>
                <a:spcPct val="120000"/>
              </a:lnSpc>
            </a:pPr>
            <a:r>
              <a:rPr lang="en-US" altLang="en-US" dirty="0"/>
              <a:t>Use </a:t>
            </a:r>
            <a:r>
              <a:rPr lang="en-US" altLang="en-US" b="1" dirty="0"/>
              <a:t>RAB-CAB </a:t>
            </a:r>
            <a:r>
              <a:rPr lang="en-US" altLang="en-US" dirty="0"/>
              <a:t>mnemonic to remember the sequence of what to do when providing adult or child CPR:</a:t>
            </a:r>
          </a:p>
          <a:p>
            <a:pPr lvl="1" eaLnBrk="1" hangingPunct="1"/>
            <a:r>
              <a:rPr lang="en-US" altLang="en-US" b="1" dirty="0"/>
              <a:t>R =</a:t>
            </a:r>
            <a:r>
              <a:rPr lang="en-US" altLang="en-US" dirty="0"/>
              <a:t> </a:t>
            </a:r>
            <a:r>
              <a:rPr lang="en-US" altLang="en-US" b="1" dirty="0"/>
              <a:t>R</a:t>
            </a:r>
            <a:r>
              <a:rPr lang="en-US" altLang="en-US" dirty="0"/>
              <a:t>esponsiveness?</a:t>
            </a:r>
          </a:p>
          <a:p>
            <a:pPr lvl="1" eaLnBrk="1" hangingPunct="1"/>
            <a:r>
              <a:rPr lang="en-US" altLang="en-US" b="1" dirty="0"/>
              <a:t>A = A</a:t>
            </a:r>
            <a:r>
              <a:rPr lang="en-US" altLang="en-US" dirty="0"/>
              <a:t>ctivate EMS and get an AED</a:t>
            </a:r>
          </a:p>
          <a:p>
            <a:pPr lvl="1" eaLnBrk="1" hangingPunct="1"/>
            <a:r>
              <a:rPr lang="en-US" altLang="en-US" b="1" dirty="0"/>
              <a:t>B = B</a:t>
            </a:r>
            <a:r>
              <a:rPr lang="en-US" altLang="en-US" dirty="0"/>
              <a:t>reathing?</a:t>
            </a:r>
          </a:p>
          <a:p>
            <a:pPr lvl="1" eaLnBrk="1" hangingPunct="1"/>
            <a:r>
              <a:rPr lang="en-US" altLang="en-US" b="1" dirty="0"/>
              <a:t>C = C</a:t>
            </a:r>
            <a:r>
              <a:rPr lang="en-US" altLang="en-US" dirty="0"/>
              <a:t>ompressions</a:t>
            </a:r>
          </a:p>
          <a:p>
            <a:pPr lvl="1" eaLnBrk="1" hangingPunct="1"/>
            <a:r>
              <a:rPr lang="en-US" altLang="en-US" b="1" dirty="0"/>
              <a:t>A = A</a:t>
            </a:r>
            <a:r>
              <a:rPr lang="en-US" altLang="en-US" dirty="0"/>
              <a:t>irway</a:t>
            </a:r>
          </a:p>
          <a:p>
            <a:pPr lvl="1" eaLnBrk="1" hangingPunct="1"/>
            <a:r>
              <a:rPr lang="en-US" altLang="en-US" b="1" dirty="0"/>
              <a:t>B = B</a:t>
            </a:r>
            <a:r>
              <a:rPr lang="en-US" altLang="en-US" dirty="0"/>
              <a:t>reaths</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0F2CD182-2AE4-4436-B3CB-3F5382D9C3B5}"/>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(1 of 2)</a:t>
            </a:r>
          </a:p>
        </p:txBody>
      </p:sp>
      <p:sp>
        <p:nvSpPr>
          <p:cNvPr id="3" name="Content Placeholder 2">
            <a:extLst>
              <a:ext uri="{FF2B5EF4-FFF2-40B4-BE49-F238E27FC236}">
                <a16:creationId xmlns:a16="http://schemas.microsoft.com/office/drawing/2014/main" id="{88807453-F52F-4885-923C-A41E9B86950D}"/>
              </a:ext>
            </a:extLst>
          </p:cNvPr>
          <p:cNvSpPr>
            <a:spLocks noGrp="1"/>
          </p:cNvSpPr>
          <p:nvPr>
            <p:ph idx="1"/>
          </p:nvPr>
        </p:nvSpPr>
        <p:spPr/>
        <p:txBody>
          <a:bodyPr rtlCol="0">
            <a:noAutofit/>
          </a:bodyPr>
          <a:lstStyle/>
          <a:p>
            <a:pPr eaLnBrk="1" fontAlgn="auto" hangingPunct="1">
              <a:spcAft>
                <a:spcPts val="0"/>
              </a:spcAft>
              <a:defRPr/>
            </a:pPr>
            <a:r>
              <a:rPr lang="en-US" dirty="0">
                <a:ea typeface="ＭＳ Ｐゴシック" charset="0"/>
                <a:cs typeface="+mn-cs"/>
              </a:rPr>
              <a:t>An automated external defibrillator (AED) analyzes the heart rhythm to determine if an electric shock, or defibrillation, is necessary. If it is, the AED will prompt the rescuer to deliver the shock to the heart of a person in cardiac arrest.</a:t>
            </a:r>
          </a:p>
          <a:p>
            <a:pPr eaLnBrk="1" fontAlgn="auto" hangingPunct="1">
              <a:spcAft>
                <a:spcPts val="0"/>
              </a:spcAft>
              <a:defRPr/>
            </a:pPr>
            <a:r>
              <a:rPr lang="en-US" dirty="0">
                <a:ea typeface="ＭＳ Ｐゴシック" charset="0"/>
                <a:cs typeface="+mn-cs"/>
              </a:rPr>
              <a:t>The purpose of this shock is to correct an abnormal electrical disturbance and reestablish a heart rhythm that will result in normal electrical and pumping function.</a:t>
            </a:r>
          </a:p>
          <a:p>
            <a:pPr eaLnBrk="1" fontAlgn="auto" hangingPunct="1">
              <a:spcAft>
                <a:spcPts val="0"/>
              </a:spcAft>
              <a:defRPr/>
            </a:pPr>
            <a:r>
              <a:rPr lang="en-US" dirty="0">
                <a:ea typeface="ＭＳ Ｐゴシック" charset="0"/>
                <a:cs typeface="+mn-cs"/>
              </a:rPr>
              <a:t>Using an AED as soon as possible increases the person’s chance of survival.</a:t>
            </a:r>
            <a:endParaRPr lang="en-US" dirty="0">
              <a:ea typeface="ＭＳ Ｐゴシック" charset="0"/>
            </a:endParaRPr>
          </a:p>
          <a:p>
            <a:pPr marL="914400" lvl="1" indent="-457200" eaLnBrk="1" fontAlgn="auto" hangingPunct="1">
              <a:spcAft>
                <a:spcPts val="0"/>
              </a:spcAft>
              <a:buFont typeface="Arial" charset="0"/>
              <a:buChar char="–"/>
              <a:defRPr/>
            </a:pPr>
            <a:endParaRPr lang="en-US" dirty="0">
              <a:ea typeface="ＭＳ Ｐゴシック" charset="0"/>
            </a:endParaRPr>
          </a:p>
          <a:p>
            <a:pPr marL="514350" indent="-457200" eaLnBrk="1" fontAlgn="auto" hangingPunct="1">
              <a:spcAft>
                <a:spcPts val="0"/>
              </a:spcAft>
              <a:buFont typeface="Arial" charset="0"/>
              <a:buChar char="•"/>
              <a:defRPr/>
            </a:pPr>
            <a:endParaRPr lang="en-US" dirty="0">
              <a:ea typeface="ＭＳ Ｐゴシック" charset="0"/>
              <a:cs typeface="+mn-cs"/>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E8E51CE4-B7FA-45F9-8003-72238608E633}"/>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(2 of 2)</a:t>
            </a:r>
            <a:endParaRPr lang="en-US" altLang="en-US" dirty="0"/>
          </a:p>
        </p:txBody>
      </p:sp>
      <p:sp>
        <p:nvSpPr>
          <p:cNvPr id="96258" name="Content Placeholder 1">
            <a:extLst>
              <a:ext uri="{FF2B5EF4-FFF2-40B4-BE49-F238E27FC236}">
                <a16:creationId xmlns:a16="http://schemas.microsoft.com/office/drawing/2014/main" id="{1F8906AD-0DF8-48F1-A93E-53B4C91A8457}"/>
              </a:ext>
            </a:extLst>
          </p:cNvPr>
          <p:cNvSpPr>
            <a:spLocks noGrp="1"/>
          </p:cNvSpPr>
          <p:nvPr>
            <p:ph idx="1"/>
          </p:nvPr>
        </p:nvSpPr>
        <p:spPr>
          <a:xfrm>
            <a:off x="925513" y="1490663"/>
            <a:ext cx="10287000" cy="4699000"/>
          </a:xfrm>
        </p:spPr>
        <p:txBody>
          <a:bodyPr/>
          <a:lstStyle/>
          <a:p>
            <a:pPr eaLnBrk="1" hangingPunct="1"/>
            <a:r>
              <a:rPr lang="en-US" altLang="en-US" dirty="0"/>
              <a:t>Many different AED models exist. The principles for use are the same for each, but the displays, controls, and options vary slightly.</a:t>
            </a:r>
          </a:p>
          <a:p>
            <a:pPr eaLnBrk="1" hangingPunct="1"/>
            <a:r>
              <a:rPr lang="en-US" altLang="en-US" dirty="0"/>
              <a:t>Don’t let this  intimidate you because most have voice prompts or visual displays to guide usage.</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(1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Turn on the AED. </a:t>
            </a:r>
          </a:p>
          <a:p>
            <a:r>
              <a:rPr lang="en-US" dirty="0"/>
              <a:t>Attach the pads to the person’s bare, dry chest, as shown on the pads. If needed, plug the cables into the AED.</a:t>
            </a:r>
          </a:p>
        </p:txBody>
      </p:sp>
      <p:pic>
        <p:nvPicPr>
          <p:cNvPr id="6" name="Picture 5">
            <a:extLst>
              <a:ext uri="{FF2B5EF4-FFF2-40B4-BE49-F238E27FC236}">
                <a16:creationId xmlns:a16="http://schemas.microsoft.com/office/drawing/2014/main" id="{847F7349-3507-4665-965D-C1ADD70D1E3A}"/>
              </a:ext>
            </a:extLst>
          </p:cNvPr>
          <p:cNvPicPr>
            <a:picLocks noChangeAspect="1"/>
          </p:cNvPicPr>
          <p:nvPr/>
        </p:nvPicPr>
        <p:blipFill>
          <a:blip r:embed="rId2"/>
          <a:stretch>
            <a:fillRect/>
          </a:stretch>
        </p:blipFill>
        <p:spPr>
          <a:xfrm>
            <a:off x="6422138" y="1676400"/>
            <a:ext cx="4614709"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2.</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25866764"/>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(2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Stay clear of the person. Make sure no one, including yourself, is touching the person and say “Clear!” </a:t>
            </a:r>
          </a:p>
          <a:p>
            <a:r>
              <a:rPr lang="en-US" dirty="0"/>
              <a:t>Allow the AED to analyze the heart.</a:t>
            </a:r>
          </a:p>
        </p:txBody>
      </p:sp>
      <p:pic>
        <p:nvPicPr>
          <p:cNvPr id="8" name="Picture 7">
            <a:extLst>
              <a:ext uri="{FF2B5EF4-FFF2-40B4-BE49-F238E27FC236}">
                <a16:creationId xmlns:a16="http://schemas.microsoft.com/office/drawing/2014/main" id="{0DD0C40C-89D2-4A9F-9F0B-071C71103BCD}"/>
              </a:ext>
            </a:extLst>
          </p:cNvPr>
          <p:cNvPicPr>
            <a:picLocks noChangeAspect="1"/>
          </p:cNvPicPr>
          <p:nvPr/>
        </p:nvPicPr>
        <p:blipFill>
          <a:blip r:embed="rId2"/>
          <a:stretch>
            <a:fillRect/>
          </a:stretch>
        </p:blipFill>
        <p:spPr>
          <a:xfrm>
            <a:off x="6422138" y="1770567"/>
            <a:ext cx="4614708"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3.</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80387985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(3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idx="1"/>
          </p:nvPr>
        </p:nvSpPr>
        <p:spPr/>
        <p:txBody>
          <a:bodyPr/>
          <a:lstStyle/>
          <a:p>
            <a:r>
              <a:rPr lang="en-US" dirty="0"/>
              <a:t>The AED will prompt one of two actions:</a:t>
            </a:r>
          </a:p>
          <a:p>
            <a:pPr lvl="1"/>
            <a:r>
              <a:rPr lang="en-US" dirty="0"/>
              <a:t>Stay clear and press the shock button if advised to deliver a shock.</a:t>
            </a:r>
          </a:p>
          <a:p>
            <a:pPr lvl="1"/>
            <a:r>
              <a:rPr lang="en-US" dirty="0"/>
              <a:t>Do not shock but give CPR, starting with chest compressions with the pads staying in place.</a:t>
            </a:r>
          </a:p>
        </p:txBody>
      </p:sp>
    </p:spTree>
    <p:extLst>
      <p:ext uri="{BB962C8B-B14F-4D97-AF65-F5344CB8AC3E}">
        <p14:creationId xmlns:p14="http://schemas.microsoft.com/office/powerpoint/2010/main" val="1604924912"/>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(4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a:xfrm>
            <a:off x="914400" y="1461052"/>
            <a:ext cx="4855463" cy="4729436"/>
          </a:xfrm>
        </p:spPr>
        <p:txBody>
          <a:bodyPr/>
          <a:lstStyle/>
          <a:p>
            <a:r>
              <a:rPr lang="en-US" dirty="0"/>
              <a:t>After any one of the two actions, give five sets of CPR (approximately 2 minutes) unless the person moves, begins to breathe, or wakes up. Even if the person wakes up, leave AED pads on until EMS arrives.</a:t>
            </a:r>
          </a:p>
          <a:p>
            <a:r>
              <a:rPr lang="en-US" dirty="0"/>
              <a:t>Repeat Clearing the person and allowing the AED to analyze the heart until the person begins to breathe or until EMS takes over.</a:t>
            </a:r>
          </a:p>
        </p:txBody>
      </p:sp>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4.</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C65F1F9A-E417-412D-8AD0-4CC64EE4F701}"/>
              </a:ext>
            </a:extLst>
          </p:cNvPr>
          <p:cNvPicPr>
            <a:picLocks noChangeAspect="1"/>
          </p:cNvPicPr>
          <p:nvPr/>
        </p:nvPicPr>
        <p:blipFill>
          <a:blip r:embed="rId2"/>
          <a:stretch>
            <a:fillRect/>
          </a:stretch>
        </p:blipFill>
        <p:spPr>
          <a:xfrm>
            <a:off x="6422138" y="1805687"/>
            <a:ext cx="4643410" cy="3145536"/>
          </a:xfrm>
          <a:prstGeom prst="rect">
            <a:avLst/>
          </a:prstGeom>
        </p:spPr>
      </p:pic>
    </p:spTree>
    <p:extLst>
      <p:ext uri="{BB962C8B-B14F-4D97-AF65-F5344CB8AC3E}">
        <p14:creationId xmlns:p14="http://schemas.microsoft.com/office/powerpoint/2010/main" val="194509505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F0BFBCAE-E1E5-46C9-9AE5-ED7A0617360D}"/>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(1 of 12)</a:t>
            </a:r>
          </a:p>
        </p:txBody>
      </p:sp>
      <p:sp>
        <p:nvSpPr>
          <p:cNvPr id="12290" name="Content Placeholder 1">
            <a:extLst>
              <a:ext uri="{FF2B5EF4-FFF2-40B4-BE49-F238E27FC236}">
                <a16:creationId xmlns:a16="http://schemas.microsoft.com/office/drawing/2014/main" id="{8CD02155-17FB-4060-9CF0-15121620AE74}"/>
              </a:ext>
            </a:extLst>
          </p:cNvPr>
          <p:cNvSpPr>
            <a:spLocks noGrp="1"/>
          </p:cNvSpPr>
          <p:nvPr>
            <p:ph sz="half" idx="1"/>
          </p:nvPr>
        </p:nvSpPr>
        <p:spPr>
          <a:xfrm>
            <a:off x="914400" y="1461052"/>
            <a:ext cx="4855464" cy="4729436"/>
          </a:xfrm>
        </p:spPr>
        <p:txBody>
          <a:bodyPr/>
          <a:lstStyle/>
          <a:p>
            <a:r>
              <a:rPr lang="en-US" altLang="en-US" dirty="0"/>
              <a:t>R = Responsive? </a:t>
            </a:r>
          </a:p>
          <a:p>
            <a:pPr lvl="1"/>
            <a:r>
              <a:rPr lang="en-US" altLang="en-US" dirty="0"/>
              <a:t>Tap the person on the shoulder and shout, “Are you okay?”</a:t>
            </a:r>
          </a:p>
          <a:p>
            <a:pPr lvl="2"/>
            <a:r>
              <a:rPr lang="en-US" altLang="en-US" dirty="0"/>
              <a:t>If the person responds, ask SAMPLE history questions and look for and ask about DOTS.</a:t>
            </a:r>
          </a:p>
          <a:p>
            <a:pPr lvl="2"/>
            <a:r>
              <a:rPr lang="en-US" altLang="en-US" dirty="0"/>
              <a:t>If the person does not respond, continue to the next step, Activate.</a:t>
            </a:r>
          </a:p>
        </p:txBody>
      </p:sp>
      <p:pic>
        <p:nvPicPr>
          <p:cNvPr id="12291" name="Picture 3" descr="A photo shows a woman wearing gloves kneeling by a dummy human head and torso. She places her hands on the shoulders. &#10;">
            <a:extLst>
              <a:ext uri="{FF2B5EF4-FFF2-40B4-BE49-F238E27FC236}">
                <a16:creationId xmlns:a16="http://schemas.microsoft.com/office/drawing/2014/main" id="{AA755E5F-308A-4067-84BC-7A53F00122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81175"/>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D75AB680-BD06-4B44-BDB2-06DCF7AF4CCA}"/>
              </a:ext>
            </a:extLst>
          </p:cNvPr>
          <p:cNvSpPr txBox="1">
            <a:spLocks noChangeArrowheads="1"/>
          </p:cNvSpPr>
          <p:nvPr/>
        </p:nvSpPr>
        <p:spPr bwMode="auto">
          <a:xfrm>
            <a:off x="6934200" y="4554538"/>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1</a:t>
            </a:r>
            <a:endParaRPr lang="en-US" altLang="en-US" sz="1800" dirty="0"/>
          </a:p>
        </p:txBody>
      </p:sp>
      <p:sp>
        <p:nvSpPr>
          <p:cNvPr id="12293" name="TextBox 5">
            <a:extLst>
              <a:ext uri="{FF2B5EF4-FFF2-40B4-BE49-F238E27FC236}">
                <a16:creationId xmlns:a16="http://schemas.microsoft.com/office/drawing/2014/main" id="{50C495A3-A83F-4FB1-9841-6812849E6880}"/>
              </a:ext>
            </a:extLst>
          </p:cNvPr>
          <p:cNvSpPr txBox="1">
            <a:spLocks noChangeArrowheads="1"/>
          </p:cNvSpPr>
          <p:nvPr/>
        </p:nvSpPr>
        <p:spPr bwMode="auto">
          <a:xfrm>
            <a:off x="6918325" y="5164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(2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sz="half" idx="1"/>
          </p:nvPr>
        </p:nvSpPr>
        <p:spPr>
          <a:xfrm>
            <a:off x="914400" y="1461052"/>
            <a:ext cx="4855464" cy="4729436"/>
          </a:xfrm>
        </p:spPr>
        <p:txBody>
          <a:bodyPr/>
          <a:lstStyle/>
          <a:p>
            <a:r>
              <a:rPr lang="en-US" altLang="en-US" dirty="0"/>
              <a:t>A = Activate EMS and get an AED </a:t>
            </a:r>
          </a:p>
          <a:p>
            <a:pPr lvl="1"/>
            <a:r>
              <a:rPr lang="en-US" altLang="en-US" dirty="0"/>
              <a:t>Shout for nearby help.</a:t>
            </a:r>
          </a:p>
          <a:p>
            <a:pPr lvl="1"/>
            <a:r>
              <a:rPr lang="en-US" altLang="en-US" dirty="0"/>
              <a:t>If someone responds, have them call 9-1-1 and get an AED while you provide care.</a:t>
            </a:r>
          </a:p>
        </p:txBody>
      </p:sp>
      <p:pic>
        <p:nvPicPr>
          <p:cNvPr id="14339" name="Picture 1" descr="A photo shows a woman wearing gloves kneeling by a dummy human head and torso. She talks into her cellphone, presumably calling for help.&#10;">
            <a:extLst>
              <a:ext uri="{FF2B5EF4-FFF2-40B4-BE49-F238E27FC236}">
                <a16:creationId xmlns:a16="http://schemas.microsoft.com/office/drawing/2014/main" id="{3A1BF5FD-D89B-4884-8309-FE8BEDC09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1651000"/>
            <a:ext cx="40989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a:extLst>
              <a:ext uri="{FF2B5EF4-FFF2-40B4-BE49-F238E27FC236}">
                <a16:creationId xmlns:a16="http://schemas.microsoft.com/office/drawing/2014/main" id="{64682961-DED0-4B1B-A509-1F63A4993554}"/>
              </a:ext>
            </a:extLst>
          </p:cNvPr>
          <p:cNvSpPr txBox="1">
            <a:spLocks noChangeArrowheads="1"/>
          </p:cNvSpPr>
          <p:nvPr/>
        </p:nvSpPr>
        <p:spPr bwMode="auto">
          <a:xfrm>
            <a:off x="6934200" y="4438650"/>
            <a:ext cx="464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2.</a:t>
            </a:r>
            <a:endParaRPr lang="en-US" altLang="en-US" sz="1800" dirty="0"/>
          </a:p>
        </p:txBody>
      </p:sp>
      <p:sp>
        <p:nvSpPr>
          <p:cNvPr id="14341" name="TextBox 5">
            <a:extLst>
              <a:ext uri="{FF2B5EF4-FFF2-40B4-BE49-F238E27FC236}">
                <a16:creationId xmlns:a16="http://schemas.microsoft.com/office/drawing/2014/main" id="{DA5689D1-10C2-4BD7-9D03-F5788D3C511C}"/>
              </a:ext>
            </a:extLst>
          </p:cNvPr>
          <p:cNvSpPr txBox="1">
            <a:spLocks noChangeArrowheads="1"/>
          </p:cNvSpPr>
          <p:nvPr/>
        </p:nvSpPr>
        <p:spPr bwMode="auto">
          <a:xfrm>
            <a:off x="6899275" y="50117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p:txBody>
          <a:bodyPr/>
          <a:lstStyle/>
          <a:p>
            <a:r>
              <a:rPr lang="en-US" altLang="en-US" dirty="0"/>
              <a:t>Adult and Child CPR </a:t>
            </a:r>
            <a:r>
              <a:rPr lang="en-US" altLang="en-US" sz="2000" dirty="0"/>
              <a:t>(3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idx="1"/>
          </p:nvPr>
        </p:nvSpPr>
        <p:spPr/>
        <p:txBody>
          <a:bodyPr/>
          <a:lstStyle/>
          <a:p>
            <a:r>
              <a:rPr lang="en-US" altLang="en-US" dirty="0"/>
              <a:t>A = Activate EMS and get an AED (cont.)</a:t>
            </a:r>
          </a:p>
          <a:p>
            <a:pPr lvl="1"/>
            <a:r>
              <a:rPr lang="en-US" altLang="en-US" dirty="0"/>
              <a:t>If no one comes and you are alone with an adult, call 9-1-1 and put the phone on speaker mode.</a:t>
            </a:r>
          </a:p>
          <a:p>
            <a:pPr lvl="2"/>
            <a:r>
              <a:rPr lang="en-US" altLang="en-US" dirty="0"/>
              <a:t>Prepare to follow the dispatcher's instructions.</a:t>
            </a:r>
          </a:p>
          <a:p>
            <a:pPr lvl="2"/>
            <a:r>
              <a:rPr lang="en-US" altLang="en-US" dirty="0"/>
              <a:t>If a phone is not available, leave the person to locate a phone and get an AED.</a:t>
            </a:r>
          </a:p>
          <a:p>
            <a:pPr lvl="1"/>
            <a:r>
              <a:rPr lang="en-US" altLang="en-US" dirty="0"/>
              <a:t>If no one comes and you are alone with a child, give 5 sets of 30 chest compressions and 2 breaths before calling 9-1-1.</a:t>
            </a:r>
          </a:p>
          <a:p>
            <a:pPr lvl="1"/>
            <a:endParaRPr lang="en-US" altLang="en-US" dirty="0"/>
          </a:p>
        </p:txBody>
      </p:sp>
    </p:spTree>
    <p:extLst>
      <p:ext uri="{BB962C8B-B14F-4D97-AF65-F5344CB8AC3E}">
        <p14:creationId xmlns:p14="http://schemas.microsoft.com/office/powerpoint/2010/main" val="3312520057"/>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5B5A3AD2-2753-455C-987E-F77F7F25651F}"/>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(4 of 12)</a:t>
            </a:r>
            <a:endParaRPr lang="en-US" altLang="en-US" dirty="0"/>
          </a:p>
        </p:txBody>
      </p:sp>
      <p:sp>
        <p:nvSpPr>
          <p:cNvPr id="16386" name="Content Placeholder 1">
            <a:extLst>
              <a:ext uri="{FF2B5EF4-FFF2-40B4-BE49-F238E27FC236}">
                <a16:creationId xmlns:a16="http://schemas.microsoft.com/office/drawing/2014/main" id="{E9EBF20D-E2D4-4A94-BBC5-BB7ED7F7D97B}"/>
              </a:ext>
            </a:extLst>
          </p:cNvPr>
          <p:cNvSpPr>
            <a:spLocks noGrp="1"/>
          </p:cNvSpPr>
          <p:nvPr>
            <p:ph sz="half" idx="1"/>
          </p:nvPr>
        </p:nvSpPr>
        <p:spPr>
          <a:xfrm>
            <a:off x="914400" y="1461052"/>
            <a:ext cx="4855464" cy="4729436"/>
          </a:xfrm>
        </p:spPr>
        <p:txBody>
          <a:bodyPr/>
          <a:lstStyle/>
          <a:p>
            <a:r>
              <a:rPr lang="en-US" altLang="en-US"/>
              <a:t>B = Breathing?</a:t>
            </a:r>
          </a:p>
          <a:p>
            <a:pPr lvl="1"/>
            <a:r>
              <a:rPr lang="en-US" altLang="en-US"/>
              <a:t>Place the person face up on a flat, firm surface.</a:t>
            </a:r>
          </a:p>
          <a:p>
            <a:pPr lvl="1"/>
            <a:r>
              <a:rPr lang="en-US" altLang="en-US"/>
              <a:t>Take 5 to 10 seconds to observe the person from the neck to waist for movement (rise and fall).</a:t>
            </a:r>
          </a:p>
          <a:p>
            <a:pPr lvl="1"/>
            <a:r>
              <a:rPr lang="en-US" altLang="en-US"/>
              <a:t>If the person is not breathing or is only gasping, continue to the next step, Compressions.</a:t>
            </a:r>
          </a:p>
          <a:p>
            <a:pPr lvl="1"/>
            <a:endParaRPr lang="en-US" altLang="en-US"/>
          </a:p>
        </p:txBody>
      </p:sp>
      <p:pic>
        <p:nvPicPr>
          <p:cNvPr id="16387" name="Picture 1" descr="A photo shows a woman wearing gloves kneeling by a dummy human head and torso and observing it (for breathing).&#10;">
            <a:extLst>
              <a:ext uri="{FF2B5EF4-FFF2-40B4-BE49-F238E27FC236}">
                <a16:creationId xmlns:a16="http://schemas.microsoft.com/office/drawing/2014/main" id="{D7EA01E8-0E7A-49AE-A15F-C8DADACF3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1651000"/>
            <a:ext cx="40227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3DEBCB85-2746-4C96-A2BF-2A561311CD01}"/>
              </a:ext>
            </a:extLst>
          </p:cNvPr>
          <p:cNvSpPr txBox="1">
            <a:spLocks noChangeArrowheads="1"/>
          </p:cNvSpPr>
          <p:nvPr/>
        </p:nvSpPr>
        <p:spPr bwMode="auto">
          <a:xfrm>
            <a:off x="7086600" y="4406900"/>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3.</a:t>
            </a:r>
            <a:endParaRPr lang="en-US" altLang="en-US" sz="1800" dirty="0"/>
          </a:p>
        </p:txBody>
      </p:sp>
      <p:sp>
        <p:nvSpPr>
          <p:cNvPr id="16389" name="TextBox 5">
            <a:extLst>
              <a:ext uri="{FF2B5EF4-FFF2-40B4-BE49-F238E27FC236}">
                <a16:creationId xmlns:a16="http://schemas.microsoft.com/office/drawing/2014/main" id="{7495579E-81D4-44DD-BCB8-C4AAF60564FA}"/>
              </a:ext>
            </a:extLst>
          </p:cNvPr>
          <p:cNvSpPr txBox="1">
            <a:spLocks noChangeArrowheads="1"/>
          </p:cNvSpPr>
          <p:nvPr/>
        </p:nvSpPr>
        <p:spPr bwMode="auto">
          <a:xfrm>
            <a:off x="70786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926</TotalTime>
  <Words>4480</Words>
  <Application>Microsoft Office PowerPoint</Application>
  <PresentationFormat>Widescreen</PresentationFormat>
  <Paragraphs>379</Paragraphs>
  <Slides>55</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Courier New</vt:lpstr>
      <vt:lpstr>Wingdings</vt:lpstr>
      <vt:lpstr>Educational subjects 16x9</vt:lpstr>
      <vt:lpstr>CPR and AED  Comprehensive Course</vt:lpstr>
      <vt:lpstr>Support Materials</vt:lpstr>
      <vt:lpstr>Heart Attack and Cardiac Arrest</vt:lpstr>
      <vt:lpstr>Cardiopulmonary Resuscitation (CPR) (1 of 2)</vt:lpstr>
      <vt:lpstr>Cardiopulmonary Resuscitation (CPR) (2 of 2)</vt:lpstr>
      <vt:lpstr>Adult and Child CPR (1 of 12)</vt:lpstr>
      <vt:lpstr>Adult and Child CPR (2 of 12)</vt:lpstr>
      <vt:lpstr>Adult and Child CPR (3 of 12)</vt:lpstr>
      <vt:lpstr>Adult and Child CPR (4 of 12)</vt:lpstr>
      <vt:lpstr>Adult and Child CPR (5 of 12)</vt:lpstr>
      <vt:lpstr>Adult and Child CPR (6 of 12)</vt:lpstr>
      <vt:lpstr>Adult and Child CPR (7 of 12)</vt:lpstr>
      <vt:lpstr>Adult and Child CPR (8 of 12)</vt:lpstr>
      <vt:lpstr>Adult and Child CPR (9 of 12)</vt:lpstr>
      <vt:lpstr>Adult and Child CPR (10 of 12)</vt:lpstr>
      <vt:lpstr>Adult and Child CPR (11 of 12)</vt:lpstr>
      <vt:lpstr>Adult and Child CPR (12 of 12)</vt:lpstr>
      <vt:lpstr>Infant CPR (1 of 9)</vt:lpstr>
      <vt:lpstr>Infant CPR (2 of 9)</vt:lpstr>
      <vt:lpstr>Infant CPR (3 of 9)</vt:lpstr>
      <vt:lpstr>Infant CPR (4 of 9)</vt:lpstr>
      <vt:lpstr>Infant CPR (5 of 9)</vt:lpstr>
      <vt:lpstr>Infant CPR (6 of 9)</vt:lpstr>
      <vt:lpstr>Infant CPR (7 of 9)</vt:lpstr>
      <vt:lpstr>Infant CPR (8 of 9)</vt:lpstr>
      <vt:lpstr>Infant CPR (9 of 9)</vt:lpstr>
      <vt:lpstr>Compression-Only CPR (1 of 3)</vt:lpstr>
      <vt:lpstr>Compression-Only CPR (2 of 3)</vt:lpstr>
      <vt:lpstr>Compression-Only CPR (3 of 3)</vt:lpstr>
      <vt:lpstr>CPR Performance Mistakes (1 of 2)</vt:lpstr>
      <vt:lpstr>CPR Performance Mistakes (2 of 2)</vt:lpstr>
      <vt:lpstr>Airway Obstruction (1 of 3)</vt:lpstr>
      <vt:lpstr>Airway Obstruction (2 of 3)</vt:lpstr>
      <vt:lpstr>Airway Obstruction (3 of 3)</vt:lpstr>
      <vt:lpstr>Adult and Child Choking: Back Blows (1 of 3)</vt:lpstr>
      <vt:lpstr>Adult and Child Choking: Back Blows (2 of 3)</vt:lpstr>
      <vt:lpstr>Adult and Child Choking: Back Blows (3 of 3)</vt:lpstr>
      <vt:lpstr>Adult and Child Choking: Abdominal Thrusts (1 of 6)</vt:lpstr>
      <vt:lpstr>Adult and Child Choking: Abdominal Thrusts (2 of 6)</vt:lpstr>
      <vt:lpstr>Adult and Child Choking: Abdominal Thrusts (3 of 6)</vt:lpstr>
      <vt:lpstr>Adult and Child Choking: Abdominal Thrusts (4 of 6)</vt:lpstr>
      <vt:lpstr>Adult and Child Choking: Abdominal Thrusts (5 of 6)</vt:lpstr>
      <vt:lpstr>Adult and Child Choking: Abdominal Thrusts (6 of 6)</vt:lpstr>
      <vt:lpstr>Adult and Child Choking: Chest Thrusts</vt:lpstr>
      <vt:lpstr>Infant Choking (1 of 5)</vt:lpstr>
      <vt:lpstr>Infant Choking (2 of 5)</vt:lpstr>
      <vt:lpstr>Infant Choking (3 of 5)</vt:lpstr>
      <vt:lpstr>Infant Choking (4 of 5)</vt:lpstr>
      <vt:lpstr>Infant Choking (5 of 5)</vt:lpstr>
      <vt:lpstr>Automated External Defibrillators (AEDs) (1 of 2)</vt:lpstr>
      <vt:lpstr>Automated External Defibrillators (AEDs) (2 of 2)</vt:lpstr>
      <vt:lpstr>Using an AED (1 of 4)</vt:lpstr>
      <vt:lpstr>Using an AED (2 of 4)</vt:lpstr>
      <vt:lpstr>Using an AED (3 of 4)</vt:lpstr>
      <vt:lpstr>Using an AED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 and AED  Comprehensive Lecture</dc:title>
  <dc:creator>Emergency Care &amp; Safety Institute</dc:creator>
  <cp:lastModifiedBy>Ashley Procum</cp:lastModifiedBy>
  <cp:revision>160</cp:revision>
  <dcterms:created xsi:type="dcterms:W3CDTF">2016-02-09T00:47:23Z</dcterms:created>
  <dcterms:modified xsi:type="dcterms:W3CDTF">2021-04-20T03:25:11Z</dcterms:modified>
</cp:coreProperties>
</file>