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1"/>
  </p:sldMasterIdLst>
  <p:notesMasterIdLst>
    <p:notesMasterId r:id="rId124"/>
  </p:notesMasterIdLst>
  <p:sldIdLst>
    <p:sldId id="260" r:id="rId2"/>
    <p:sldId id="433" r:id="rId3"/>
    <p:sldId id="434" r:id="rId4"/>
    <p:sldId id="266" r:id="rId5"/>
    <p:sldId id="432" r:id="rId6"/>
    <p:sldId id="431" r:id="rId7"/>
    <p:sldId id="385" r:id="rId8"/>
    <p:sldId id="261" r:id="rId9"/>
    <p:sldId id="435" r:id="rId10"/>
    <p:sldId id="437" r:id="rId11"/>
    <p:sldId id="436" r:id="rId12"/>
    <p:sldId id="438" r:id="rId13"/>
    <p:sldId id="264" r:id="rId14"/>
    <p:sldId id="386" r:id="rId15"/>
    <p:sldId id="439" r:id="rId16"/>
    <p:sldId id="440" r:id="rId17"/>
    <p:sldId id="441" r:id="rId18"/>
    <p:sldId id="443" r:id="rId19"/>
    <p:sldId id="466" r:id="rId20"/>
    <p:sldId id="465" r:id="rId21"/>
    <p:sldId id="453" r:id="rId22"/>
    <p:sldId id="444" r:id="rId23"/>
    <p:sldId id="445" r:id="rId24"/>
    <p:sldId id="269" r:id="rId25"/>
    <p:sldId id="454" r:id="rId26"/>
    <p:sldId id="456" r:id="rId27"/>
    <p:sldId id="457" r:id="rId28"/>
    <p:sldId id="374" r:id="rId29"/>
    <p:sldId id="375" r:id="rId30"/>
    <p:sldId id="389" r:id="rId31"/>
    <p:sldId id="376" r:id="rId32"/>
    <p:sldId id="390" r:id="rId33"/>
    <p:sldId id="458" r:id="rId34"/>
    <p:sldId id="274" r:id="rId35"/>
    <p:sldId id="279" r:id="rId36"/>
    <p:sldId id="391" r:id="rId37"/>
    <p:sldId id="392" r:id="rId38"/>
    <p:sldId id="467" r:id="rId39"/>
    <p:sldId id="468" r:id="rId40"/>
    <p:sldId id="446" r:id="rId41"/>
    <p:sldId id="395" r:id="rId42"/>
    <p:sldId id="281" r:id="rId43"/>
    <p:sldId id="396" r:id="rId44"/>
    <p:sldId id="459" r:id="rId45"/>
    <p:sldId id="398" r:id="rId46"/>
    <p:sldId id="460" r:id="rId47"/>
    <p:sldId id="461" r:id="rId48"/>
    <p:sldId id="463" r:id="rId49"/>
    <p:sldId id="464" r:id="rId50"/>
    <p:sldId id="287" r:id="rId51"/>
    <p:sldId id="290" r:id="rId52"/>
    <p:sldId id="286" r:id="rId53"/>
    <p:sldId id="400" r:id="rId54"/>
    <p:sldId id="291" r:id="rId55"/>
    <p:sldId id="401" r:id="rId56"/>
    <p:sldId id="297" r:id="rId57"/>
    <p:sldId id="469" r:id="rId58"/>
    <p:sldId id="402" r:id="rId59"/>
    <p:sldId id="470" r:id="rId60"/>
    <p:sldId id="403" r:id="rId61"/>
    <p:sldId id="296" r:id="rId62"/>
    <p:sldId id="449" r:id="rId63"/>
    <p:sldId id="302" r:id="rId64"/>
    <p:sldId id="381" r:id="rId65"/>
    <p:sldId id="303" r:id="rId66"/>
    <p:sldId id="471" r:id="rId67"/>
    <p:sldId id="408" r:id="rId68"/>
    <p:sldId id="409" r:id="rId69"/>
    <p:sldId id="472" r:id="rId70"/>
    <p:sldId id="308" r:id="rId71"/>
    <p:sldId id="410" r:id="rId72"/>
    <p:sldId id="411" r:id="rId73"/>
    <p:sldId id="473" r:id="rId74"/>
    <p:sldId id="450" r:id="rId75"/>
    <p:sldId id="412" r:id="rId76"/>
    <p:sldId id="414" r:id="rId77"/>
    <p:sldId id="474" r:id="rId78"/>
    <p:sldId id="452" r:id="rId79"/>
    <p:sldId id="415" r:id="rId80"/>
    <p:sldId id="319" r:id="rId81"/>
    <p:sldId id="320" r:id="rId82"/>
    <p:sldId id="475" r:id="rId83"/>
    <p:sldId id="322" r:id="rId84"/>
    <p:sldId id="476" r:id="rId85"/>
    <p:sldId id="328" r:id="rId86"/>
    <p:sldId id="417" r:id="rId87"/>
    <p:sldId id="382" r:id="rId88"/>
    <p:sldId id="329" r:id="rId89"/>
    <p:sldId id="477" r:id="rId90"/>
    <p:sldId id="478" r:id="rId91"/>
    <p:sldId id="334" r:id="rId92"/>
    <p:sldId id="418" r:id="rId93"/>
    <p:sldId id="479" r:id="rId94"/>
    <p:sldId id="480" r:id="rId95"/>
    <p:sldId id="481" r:id="rId96"/>
    <p:sldId id="339" r:id="rId97"/>
    <p:sldId id="419" r:id="rId98"/>
    <p:sldId id="345" r:id="rId99"/>
    <p:sldId id="482" r:id="rId100"/>
    <p:sldId id="346" r:id="rId101"/>
    <p:sldId id="420" r:id="rId102"/>
    <p:sldId id="483" r:id="rId103"/>
    <p:sldId id="351" r:id="rId104"/>
    <p:sldId id="421" r:id="rId105"/>
    <p:sldId id="422" r:id="rId106"/>
    <p:sldId id="484" r:id="rId107"/>
    <p:sldId id="352" r:id="rId108"/>
    <p:sldId id="423" r:id="rId109"/>
    <p:sldId id="485" r:id="rId110"/>
    <p:sldId id="359" r:id="rId111"/>
    <p:sldId id="424" r:id="rId112"/>
    <p:sldId id="360" r:id="rId113"/>
    <p:sldId id="486" r:id="rId114"/>
    <p:sldId id="361" r:id="rId115"/>
    <p:sldId id="362" r:id="rId116"/>
    <p:sldId id="487" r:id="rId117"/>
    <p:sldId id="367" r:id="rId118"/>
    <p:sldId id="488" r:id="rId119"/>
    <p:sldId id="489" r:id="rId120"/>
    <p:sldId id="490" r:id="rId121"/>
    <p:sldId id="426" r:id="rId122"/>
    <p:sldId id="429" r:id="rId12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4045" autoAdjust="0"/>
  </p:normalViewPr>
  <p:slideViewPr>
    <p:cSldViewPr>
      <p:cViewPr varScale="1">
        <p:scale>
          <a:sx n="52" d="100"/>
          <a:sy n="52" d="100"/>
        </p:scale>
        <p:origin x="1068" y="72"/>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3C9E3CB-4CE9-4C32-B262-68B3D0051171}"/>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E77100E8-8559-4E55-B6EB-CD99C8FD2253}"/>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FFAEA8CC-CF75-4A93-B675-24BF47BE7FF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167B3F6A-5895-4EAD-BEFE-F24820907445}"/>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B0C29F91-82E0-4A62-9C81-A63313F28D68}"/>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77818036-FC45-4B44-84D9-997ECBD2ACDB}"/>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D08D3342-06F1-4F68-8AF2-EE0305B1D40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DD3B74C0-E4B0-4BF9-AE0C-BE712941052F}"/>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5499B862-49E9-4E15-9E72-3BD8669098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Arial" panose="020B0604020202020204" pitchFamily="34" charset="0"/>
                <a:ea typeface="ＭＳ Ｐゴシック" panose="020B0600070205080204" pitchFamily="34" charset="-128"/>
              </a:rPr>
              <a:t>Standard First Aid, CPR, and AED, Eighth Edition</a:t>
            </a:r>
          </a:p>
        </p:txBody>
      </p:sp>
      <p:sp>
        <p:nvSpPr>
          <p:cNvPr id="7171" name="Slide Number Placeholder 3">
            <a:extLst>
              <a:ext uri="{FF2B5EF4-FFF2-40B4-BE49-F238E27FC236}">
                <a16:creationId xmlns:a16="http://schemas.microsoft.com/office/drawing/2014/main" id="{B46BBFF5-EDCA-439D-8F3F-1776CDCEF10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1D8954-87C2-4857-8C6D-1DE59E7FCE0B}"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F5DCCCFC-E197-4A79-A47F-E887D639AC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8F26B3-33E0-4E1D-912A-85412BB532CC}" type="slidenum">
              <a:rPr lang="en-US" altLang="en-US" sz="1200"/>
              <a:pPr/>
              <a:t>31</a:t>
            </a:fld>
            <a:endParaRPr lang="en-US" altLang="en-US" sz="1200"/>
          </a:p>
        </p:txBody>
      </p:sp>
      <p:sp>
        <p:nvSpPr>
          <p:cNvPr id="38914" name="Rectangle 2">
            <a:extLst>
              <a:ext uri="{FF2B5EF4-FFF2-40B4-BE49-F238E27FC236}">
                <a16:creationId xmlns:a16="http://schemas.microsoft.com/office/drawing/2014/main" id="{1992A102-3C3F-484C-9616-740FB6241444}"/>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400B078-4CF1-4B9E-B6C6-8EF0D07C2F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989B78FC-878B-4DFC-902B-F86BF039CA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8CC2D8-BFE5-4A8C-B370-699666EBFD67}" type="slidenum">
              <a:rPr lang="en-US" altLang="en-US" sz="1200"/>
              <a:pPr/>
              <a:t>32</a:t>
            </a:fld>
            <a:endParaRPr lang="en-US" altLang="en-US" sz="1200"/>
          </a:p>
        </p:txBody>
      </p:sp>
      <p:sp>
        <p:nvSpPr>
          <p:cNvPr id="41986" name="Rectangle 2">
            <a:extLst>
              <a:ext uri="{FF2B5EF4-FFF2-40B4-BE49-F238E27FC236}">
                <a16:creationId xmlns:a16="http://schemas.microsoft.com/office/drawing/2014/main" id="{1FA86632-4345-4871-8860-D6B350D197C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D1A0C18F-7100-4B92-90A3-E0E4E98EDC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C98ED78E-4441-4964-AF75-0D632B1BA6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00E3E1-35CB-4145-A156-CD11FB510C1B}" type="slidenum">
              <a:rPr lang="en-US" altLang="en-US" sz="1200"/>
              <a:pPr/>
              <a:t>34</a:t>
            </a:fld>
            <a:endParaRPr lang="en-US" altLang="en-US" sz="1200"/>
          </a:p>
        </p:txBody>
      </p:sp>
      <p:sp>
        <p:nvSpPr>
          <p:cNvPr id="44034" name="Rectangle 2">
            <a:extLst>
              <a:ext uri="{FF2B5EF4-FFF2-40B4-BE49-F238E27FC236}">
                <a16:creationId xmlns:a16="http://schemas.microsoft.com/office/drawing/2014/main" id="{EBC230BD-EF08-431A-8979-D1974ADC0FD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3DEAF6BE-02B2-41CD-B460-BD802CD93E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593C581-1E90-423E-872E-E91BD7E2EF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9698A0-86F3-4BBB-B493-D023B72F43B9}" type="slidenum">
              <a:rPr lang="en-US" altLang="en-US" sz="1200"/>
              <a:pPr/>
              <a:t>35</a:t>
            </a:fld>
            <a:endParaRPr lang="en-US" altLang="en-US" sz="1200"/>
          </a:p>
        </p:txBody>
      </p:sp>
      <p:sp>
        <p:nvSpPr>
          <p:cNvPr id="46082" name="Rectangle 2">
            <a:extLst>
              <a:ext uri="{FF2B5EF4-FFF2-40B4-BE49-F238E27FC236}">
                <a16:creationId xmlns:a16="http://schemas.microsoft.com/office/drawing/2014/main" id="{0DB4D556-43FF-47F0-9849-465A9F4E3AD4}"/>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163B3EC-AB44-4533-8520-1198AF57FC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094F3025-B36B-4205-B75A-2977118282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657353-EE6B-4537-A96D-D19D53F98552}" type="slidenum">
              <a:rPr lang="en-US" altLang="en-US" sz="1200"/>
              <a:pPr/>
              <a:t>36</a:t>
            </a:fld>
            <a:endParaRPr lang="en-US" altLang="en-US" sz="1200"/>
          </a:p>
        </p:txBody>
      </p:sp>
      <p:sp>
        <p:nvSpPr>
          <p:cNvPr id="48130" name="Rectangle 2">
            <a:extLst>
              <a:ext uri="{FF2B5EF4-FFF2-40B4-BE49-F238E27FC236}">
                <a16:creationId xmlns:a16="http://schemas.microsoft.com/office/drawing/2014/main" id="{99F5FB51-243E-454A-9F0C-5D322BAEE87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AA50E505-C43C-4570-A41E-A8250CE956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B58BDC3-6A22-486C-96D3-7A910D8CB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0A1A6F-FF1E-4F10-93B6-661F14A6C745}" type="slidenum">
              <a:rPr lang="en-US" altLang="en-US" sz="1200"/>
              <a:pPr/>
              <a:t>37</a:t>
            </a:fld>
            <a:endParaRPr lang="en-US" altLang="en-US" sz="1200"/>
          </a:p>
        </p:txBody>
      </p:sp>
      <p:sp>
        <p:nvSpPr>
          <p:cNvPr id="52226" name="Rectangle 2">
            <a:extLst>
              <a:ext uri="{FF2B5EF4-FFF2-40B4-BE49-F238E27FC236}">
                <a16:creationId xmlns:a16="http://schemas.microsoft.com/office/drawing/2014/main" id="{ECD3EB5B-E098-4BCD-96E6-6918DAE4AA11}"/>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E2834B77-2A74-4D18-ABCD-F49FF519DD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FD577CE-AAE4-4970-9F5C-BBA3AD084B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5E7359-EEAB-4CB4-9107-939D73078DB5}" type="slidenum">
              <a:rPr lang="en-US" altLang="en-US" sz="1200"/>
              <a:pPr/>
              <a:t>38</a:t>
            </a:fld>
            <a:endParaRPr lang="en-US" altLang="en-US" sz="1200"/>
          </a:p>
        </p:txBody>
      </p:sp>
      <p:sp>
        <p:nvSpPr>
          <p:cNvPr id="54274" name="Rectangle 2">
            <a:extLst>
              <a:ext uri="{FF2B5EF4-FFF2-40B4-BE49-F238E27FC236}">
                <a16:creationId xmlns:a16="http://schemas.microsoft.com/office/drawing/2014/main" id="{1504A2E0-F4C8-4F28-9BCB-9C9BE3D0086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A17FE03-2022-46CB-A589-17378A9BF0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615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FD577CE-AAE4-4970-9F5C-BBA3AD084B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5E7359-EEAB-4CB4-9107-939D73078DB5}" type="slidenum">
              <a:rPr lang="en-US" altLang="en-US" sz="1200"/>
              <a:pPr/>
              <a:t>39</a:t>
            </a:fld>
            <a:endParaRPr lang="en-US" altLang="en-US" sz="1200"/>
          </a:p>
        </p:txBody>
      </p:sp>
      <p:sp>
        <p:nvSpPr>
          <p:cNvPr id="54274" name="Rectangle 2">
            <a:extLst>
              <a:ext uri="{FF2B5EF4-FFF2-40B4-BE49-F238E27FC236}">
                <a16:creationId xmlns:a16="http://schemas.microsoft.com/office/drawing/2014/main" id="{1504A2E0-F4C8-4F28-9BCB-9C9BE3D0086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A17FE03-2022-46CB-A589-17378A9BF0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580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5BA0B32-3E2C-4FFA-B3A4-4D388A1409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09EB2A-2908-4DB3-A8B9-98D53B001C32}" type="slidenum">
              <a:rPr lang="en-US" altLang="en-US" sz="1200"/>
              <a:pPr/>
              <a:t>41</a:t>
            </a:fld>
            <a:endParaRPr lang="en-US" altLang="en-US" sz="1200"/>
          </a:p>
        </p:txBody>
      </p:sp>
      <p:sp>
        <p:nvSpPr>
          <p:cNvPr id="58370" name="Rectangle 2">
            <a:extLst>
              <a:ext uri="{FF2B5EF4-FFF2-40B4-BE49-F238E27FC236}">
                <a16:creationId xmlns:a16="http://schemas.microsoft.com/office/drawing/2014/main" id="{E29C5FAA-CA7B-4A16-ACE7-2C9AA96937A4}"/>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940F0273-CC22-4504-83CE-42E792678F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749345DD-B430-47ED-8C22-BB6D27B86B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B28B35-6FAF-460C-AC64-1F9245AB62C1}" type="slidenum">
              <a:rPr lang="en-US" altLang="en-US" sz="1200"/>
              <a:pPr/>
              <a:t>42</a:t>
            </a:fld>
            <a:endParaRPr lang="en-US" altLang="en-US" sz="1200"/>
          </a:p>
        </p:txBody>
      </p:sp>
      <p:sp>
        <p:nvSpPr>
          <p:cNvPr id="60418" name="Rectangle 2">
            <a:extLst>
              <a:ext uri="{FF2B5EF4-FFF2-40B4-BE49-F238E27FC236}">
                <a16:creationId xmlns:a16="http://schemas.microsoft.com/office/drawing/2014/main" id="{25D8CCE8-924A-4F83-A339-D3F0D9848169}"/>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D0CAED4-7C39-44CC-A565-0BD4BCA9D6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E9D9C13-0606-44FA-B9CC-6ABD8ED967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260F15-C36A-4B2A-9C93-C6CEF1102D6F}" type="slidenum">
              <a:rPr lang="en-US" altLang="en-US" sz="1200"/>
              <a:pPr/>
              <a:t>8</a:t>
            </a:fld>
            <a:endParaRPr lang="en-US" altLang="en-US" sz="1200"/>
          </a:p>
        </p:txBody>
      </p:sp>
      <p:sp>
        <p:nvSpPr>
          <p:cNvPr id="20482" name="Rectangle 2">
            <a:extLst>
              <a:ext uri="{FF2B5EF4-FFF2-40B4-BE49-F238E27FC236}">
                <a16:creationId xmlns:a16="http://schemas.microsoft.com/office/drawing/2014/main" id="{6DF7F69B-E273-4DD4-B7A0-491C02091A38}"/>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BCA0A523-1322-42D6-9FDC-E4126906DE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80977990-79DD-4085-8753-F9AE3D8F69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9714BF-70C7-47F4-8520-21AE0031DBE4}" type="slidenum">
              <a:rPr lang="en-US" altLang="en-US" sz="1200"/>
              <a:pPr/>
              <a:t>43</a:t>
            </a:fld>
            <a:endParaRPr lang="en-US" altLang="en-US" sz="1200"/>
          </a:p>
        </p:txBody>
      </p:sp>
      <p:sp>
        <p:nvSpPr>
          <p:cNvPr id="62466" name="Rectangle 2">
            <a:extLst>
              <a:ext uri="{FF2B5EF4-FFF2-40B4-BE49-F238E27FC236}">
                <a16:creationId xmlns:a16="http://schemas.microsoft.com/office/drawing/2014/main" id="{955D5CB6-8EE2-46CD-8387-D95216AE5F71}"/>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C03A542A-E7D1-4D01-B93F-459203A803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364361F0-8485-429A-A505-62B581F741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D0F408-88E8-4FDE-BA58-12A45745CB1F}" type="slidenum">
              <a:rPr lang="en-US" altLang="en-US" sz="1200"/>
              <a:pPr/>
              <a:t>45</a:t>
            </a:fld>
            <a:endParaRPr lang="en-US" altLang="en-US" sz="1200"/>
          </a:p>
        </p:txBody>
      </p:sp>
      <p:sp>
        <p:nvSpPr>
          <p:cNvPr id="66562" name="Rectangle 2">
            <a:extLst>
              <a:ext uri="{FF2B5EF4-FFF2-40B4-BE49-F238E27FC236}">
                <a16:creationId xmlns:a16="http://schemas.microsoft.com/office/drawing/2014/main" id="{7F798464-F0EC-468B-BAAB-132050341DB8}"/>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87FC251-7562-4562-B9C1-E94530EA07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BA5C44C2-1057-43B0-8F3B-BCE3A4E34F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387389-C58B-40AB-951A-74AD47C1DA5A}" type="slidenum">
              <a:rPr lang="en-US" altLang="en-US" sz="1200"/>
              <a:pPr/>
              <a:t>50</a:t>
            </a:fld>
            <a:endParaRPr lang="en-US" altLang="en-US" sz="1200"/>
          </a:p>
        </p:txBody>
      </p:sp>
      <p:sp>
        <p:nvSpPr>
          <p:cNvPr id="75778" name="Rectangle 2">
            <a:extLst>
              <a:ext uri="{FF2B5EF4-FFF2-40B4-BE49-F238E27FC236}">
                <a16:creationId xmlns:a16="http://schemas.microsoft.com/office/drawing/2014/main" id="{3BF9BA92-A454-40B2-A851-BE4DD769CDD0}"/>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1A4BAFDB-89B9-4F7E-B65B-5CFC78FF23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9196560-7F7B-4197-BE36-9A4179AA00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22A555-4CF4-469B-93FF-225FDAB93A61}" type="slidenum">
              <a:rPr lang="en-US" altLang="en-US" sz="1200"/>
              <a:pPr/>
              <a:t>51</a:t>
            </a:fld>
            <a:endParaRPr lang="en-US" altLang="en-US" sz="1200"/>
          </a:p>
        </p:txBody>
      </p:sp>
      <p:sp>
        <p:nvSpPr>
          <p:cNvPr id="77826" name="Rectangle 2">
            <a:extLst>
              <a:ext uri="{FF2B5EF4-FFF2-40B4-BE49-F238E27FC236}">
                <a16:creationId xmlns:a16="http://schemas.microsoft.com/office/drawing/2014/main" id="{A55BE458-7C59-448B-863F-5F33B7624B9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47FF3779-3BBF-4A67-B708-EC2FF7CF65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0A54B037-0B0B-488D-99D5-EB8AC753AE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712EFC-CB01-4849-A478-D7A8F52F0C60}" type="slidenum">
              <a:rPr lang="en-US" altLang="en-US" sz="1200"/>
              <a:pPr/>
              <a:t>52</a:t>
            </a:fld>
            <a:endParaRPr lang="en-US" altLang="en-US" sz="1200"/>
          </a:p>
        </p:txBody>
      </p:sp>
      <p:sp>
        <p:nvSpPr>
          <p:cNvPr id="79874" name="Rectangle 2">
            <a:extLst>
              <a:ext uri="{FF2B5EF4-FFF2-40B4-BE49-F238E27FC236}">
                <a16:creationId xmlns:a16="http://schemas.microsoft.com/office/drawing/2014/main" id="{6DFBE604-ECE9-4E33-96FD-AA334E493A2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B406917F-FED0-4A34-9B0D-114BF4A7C4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96C41B4-FBF2-4126-8C02-B84D9967C4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D8A6BE-ABD3-4832-9621-4D9EE6D481AB}" type="slidenum">
              <a:rPr lang="en-US" altLang="en-US" sz="1200"/>
              <a:pPr/>
              <a:t>53</a:t>
            </a:fld>
            <a:endParaRPr lang="en-US" altLang="en-US" sz="1200"/>
          </a:p>
        </p:txBody>
      </p:sp>
      <p:sp>
        <p:nvSpPr>
          <p:cNvPr id="81922" name="Rectangle 2">
            <a:extLst>
              <a:ext uri="{FF2B5EF4-FFF2-40B4-BE49-F238E27FC236}">
                <a16:creationId xmlns:a16="http://schemas.microsoft.com/office/drawing/2014/main" id="{6758A11F-D3EC-4DC3-AF0E-8A6194A77988}"/>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C774495-0E46-4303-9DC3-010DDB71B9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F9A34052-B571-4CA7-8390-3D03A15083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0FE733-39A5-45FC-83C9-8D496022330F}" type="slidenum">
              <a:rPr lang="en-US" altLang="en-US" sz="1200"/>
              <a:pPr/>
              <a:t>54</a:t>
            </a:fld>
            <a:endParaRPr lang="en-US" altLang="en-US" sz="1200"/>
          </a:p>
        </p:txBody>
      </p:sp>
      <p:sp>
        <p:nvSpPr>
          <p:cNvPr id="83970" name="Rectangle 2">
            <a:extLst>
              <a:ext uri="{FF2B5EF4-FFF2-40B4-BE49-F238E27FC236}">
                <a16:creationId xmlns:a16="http://schemas.microsoft.com/office/drawing/2014/main" id="{76A985C7-4E59-4399-83A3-97B7C623343A}"/>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E636E05E-36F3-4E78-A670-CE10C876E3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C9155CB-2C02-49F0-AC78-5B206E3C9F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96FE99-B48D-49F0-99DE-05E7ADADB6BF}" type="slidenum">
              <a:rPr lang="en-US" altLang="en-US" sz="1200"/>
              <a:pPr/>
              <a:t>55</a:t>
            </a:fld>
            <a:endParaRPr lang="en-US" altLang="en-US" sz="1200"/>
          </a:p>
        </p:txBody>
      </p:sp>
      <p:sp>
        <p:nvSpPr>
          <p:cNvPr id="86018" name="Rectangle 2">
            <a:extLst>
              <a:ext uri="{FF2B5EF4-FFF2-40B4-BE49-F238E27FC236}">
                <a16:creationId xmlns:a16="http://schemas.microsoft.com/office/drawing/2014/main" id="{15CE6284-64EA-42E8-941C-FCD42D102833}"/>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2D4ED6FE-E5A0-40DD-9CC5-D0FF48A28F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9D1E108-D0F3-490A-97F9-62A059A51C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B7559C-2BF2-44BE-9C15-5F6A4C8BED7B}" type="slidenum">
              <a:rPr lang="en-US" altLang="en-US" sz="1200"/>
              <a:pPr/>
              <a:t>56</a:t>
            </a:fld>
            <a:endParaRPr lang="en-US" altLang="en-US" sz="1200"/>
          </a:p>
        </p:txBody>
      </p:sp>
      <p:sp>
        <p:nvSpPr>
          <p:cNvPr id="90114" name="Rectangle 2">
            <a:extLst>
              <a:ext uri="{FF2B5EF4-FFF2-40B4-BE49-F238E27FC236}">
                <a16:creationId xmlns:a16="http://schemas.microsoft.com/office/drawing/2014/main" id="{7A5F7767-5D54-42BA-BF7C-CFFDA14A3F4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25DC0402-A488-465F-AE10-84A615316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9D1E108-D0F3-490A-97F9-62A059A51C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B7559C-2BF2-44BE-9C15-5F6A4C8BED7B}" type="slidenum">
              <a:rPr lang="en-US" altLang="en-US" sz="1200"/>
              <a:pPr/>
              <a:t>57</a:t>
            </a:fld>
            <a:endParaRPr lang="en-US" altLang="en-US" sz="1200"/>
          </a:p>
        </p:txBody>
      </p:sp>
      <p:sp>
        <p:nvSpPr>
          <p:cNvPr id="90114" name="Rectangle 2">
            <a:extLst>
              <a:ext uri="{FF2B5EF4-FFF2-40B4-BE49-F238E27FC236}">
                <a16:creationId xmlns:a16="http://schemas.microsoft.com/office/drawing/2014/main" id="{7A5F7767-5D54-42BA-BF7C-CFFDA14A3F4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25DC0402-A488-465F-AE10-84A615316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5872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0F47F51E-9B9D-4D90-8007-70FD9D34634E}"/>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FD6E092F-D0E6-4916-AE50-0F946FA1B8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2291" name="Slide Number Placeholder 3">
            <a:extLst>
              <a:ext uri="{FF2B5EF4-FFF2-40B4-BE49-F238E27FC236}">
                <a16:creationId xmlns:a16="http://schemas.microsoft.com/office/drawing/2014/main" id="{2C5F298F-B3BD-4AB6-A511-C99C6FA0031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0BB7CF-5CF8-4A9F-93EE-4F8C0B1C2EBE}" type="slidenum">
              <a:rPr lang="en-US" altLang="en-US" sz="1200"/>
              <a:pPr/>
              <a:t>13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D5E0906-4E5B-401E-935C-5CE3A84CBC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5BE43B-5235-46BB-ABE0-8F77CFC862E9}" type="slidenum">
              <a:rPr lang="en-US" altLang="en-US" sz="1200"/>
              <a:pPr/>
              <a:t>58</a:t>
            </a:fld>
            <a:endParaRPr lang="en-US" altLang="en-US" sz="1200"/>
          </a:p>
        </p:txBody>
      </p:sp>
      <p:sp>
        <p:nvSpPr>
          <p:cNvPr id="92162" name="Rectangle 2">
            <a:extLst>
              <a:ext uri="{FF2B5EF4-FFF2-40B4-BE49-F238E27FC236}">
                <a16:creationId xmlns:a16="http://schemas.microsoft.com/office/drawing/2014/main" id="{C017CB6E-B85F-493B-BD4F-E68FC571AB5E}"/>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FEA436B2-5A6E-492F-BCBC-6DCE963F2B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B089E9D-A9F4-41DE-91B0-587AEE7A54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57ADB4-5DDE-4936-8873-6743DFE28104}" type="slidenum">
              <a:rPr lang="en-US" altLang="en-US" sz="1200"/>
              <a:pPr/>
              <a:t>60</a:t>
            </a:fld>
            <a:endParaRPr lang="en-US" altLang="en-US" sz="1200"/>
          </a:p>
        </p:txBody>
      </p:sp>
      <p:sp>
        <p:nvSpPr>
          <p:cNvPr id="94210" name="Rectangle 2">
            <a:extLst>
              <a:ext uri="{FF2B5EF4-FFF2-40B4-BE49-F238E27FC236}">
                <a16:creationId xmlns:a16="http://schemas.microsoft.com/office/drawing/2014/main" id="{E6B98F5F-1284-435E-B514-D0CC62B9CE24}"/>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803081A-6B04-45AB-9C48-6D3DD749D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C5711C9-1A35-48C7-81F9-660BE9C591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355A5-CA93-4032-9E1D-6A21CAE1377D}" type="slidenum">
              <a:rPr lang="en-US" altLang="en-US" sz="1200"/>
              <a:pPr/>
              <a:t>61</a:t>
            </a:fld>
            <a:endParaRPr lang="en-US" altLang="en-US" sz="1200"/>
          </a:p>
        </p:txBody>
      </p:sp>
      <p:sp>
        <p:nvSpPr>
          <p:cNvPr id="96258" name="Rectangle 2">
            <a:extLst>
              <a:ext uri="{FF2B5EF4-FFF2-40B4-BE49-F238E27FC236}">
                <a16:creationId xmlns:a16="http://schemas.microsoft.com/office/drawing/2014/main" id="{0D016262-960D-4434-9055-95878BAB506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0B4BB01-0945-4422-8B2B-FCDC8F97AD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C5711C9-1A35-48C7-81F9-660BE9C591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355A5-CA93-4032-9E1D-6A21CAE1377D}" type="slidenum">
              <a:rPr lang="en-US" altLang="en-US" sz="1200"/>
              <a:pPr/>
              <a:t>62</a:t>
            </a:fld>
            <a:endParaRPr lang="en-US" altLang="en-US" sz="1200"/>
          </a:p>
        </p:txBody>
      </p:sp>
      <p:sp>
        <p:nvSpPr>
          <p:cNvPr id="96258" name="Rectangle 2">
            <a:extLst>
              <a:ext uri="{FF2B5EF4-FFF2-40B4-BE49-F238E27FC236}">
                <a16:creationId xmlns:a16="http://schemas.microsoft.com/office/drawing/2014/main" id="{0D016262-960D-4434-9055-95878BAB506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0B4BB01-0945-4422-8B2B-FCDC8F97AD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25701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D1A0C801-980F-40CA-ABF1-57C3C0E952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D711C5-770A-448B-8FBE-DA956D595B70}" type="slidenum">
              <a:rPr lang="en-US" altLang="en-US" sz="1200"/>
              <a:pPr/>
              <a:t>63</a:t>
            </a:fld>
            <a:endParaRPr lang="en-US" altLang="en-US" sz="1200"/>
          </a:p>
        </p:txBody>
      </p:sp>
      <p:sp>
        <p:nvSpPr>
          <p:cNvPr id="102402" name="Rectangle 2">
            <a:extLst>
              <a:ext uri="{FF2B5EF4-FFF2-40B4-BE49-F238E27FC236}">
                <a16:creationId xmlns:a16="http://schemas.microsoft.com/office/drawing/2014/main" id="{8CA6A4B9-A877-4CE8-8EB9-12E6B9A87E30}"/>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42DADEA2-F4D4-4EE6-9E52-A8121D9707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99255219-9921-4F20-9AE9-3E29DD1F3C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9219BC-36CE-414F-A36D-4A738C95AB01}" type="slidenum">
              <a:rPr lang="en-US" altLang="en-US" sz="1200"/>
              <a:pPr/>
              <a:t>64</a:t>
            </a:fld>
            <a:endParaRPr lang="en-US" altLang="en-US" sz="1200"/>
          </a:p>
        </p:txBody>
      </p:sp>
      <p:sp>
        <p:nvSpPr>
          <p:cNvPr id="104450" name="Rectangle 2">
            <a:extLst>
              <a:ext uri="{FF2B5EF4-FFF2-40B4-BE49-F238E27FC236}">
                <a16:creationId xmlns:a16="http://schemas.microsoft.com/office/drawing/2014/main" id="{F7D38F2B-0F5F-472F-8856-22A22FEB981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2F0733F7-DE39-4C11-BF5E-294EA5075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F03C94DD-4C19-4190-86E4-662456B3AE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496FF5-0DEB-4D90-A5E4-C17D5FCF5F99}" type="slidenum">
              <a:rPr lang="en-US" altLang="en-US" sz="1200"/>
              <a:pPr/>
              <a:t>65</a:t>
            </a:fld>
            <a:endParaRPr lang="en-US" altLang="en-US" sz="1200"/>
          </a:p>
        </p:txBody>
      </p:sp>
      <p:sp>
        <p:nvSpPr>
          <p:cNvPr id="106498" name="Rectangle 2">
            <a:extLst>
              <a:ext uri="{FF2B5EF4-FFF2-40B4-BE49-F238E27FC236}">
                <a16:creationId xmlns:a16="http://schemas.microsoft.com/office/drawing/2014/main" id="{021A4144-C337-45A2-81CD-4EB4BBFCB9E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40DFF958-ADE4-4B8C-9B9F-1D9A0F6C71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834538B-73DC-4CD1-BD54-883F436F14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6248C8-2610-4B19-9E67-85F90E867A2D}" type="slidenum">
              <a:rPr lang="en-US" altLang="en-US" sz="1200"/>
              <a:pPr/>
              <a:t>67</a:t>
            </a:fld>
            <a:endParaRPr lang="en-US" altLang="en-US" sz="1200"/>
          </a:p>
        </p:txBody>
      </p:sp>
      <p:sp>
        <p:nvSpPr>
          <p:cNvPr id="110594" name="Rectangle 2">
            <a:extLst>
              <a:ext uri="{FF2B5EF4-FFF2-40B4-BE49-F238E27FC236}">
                <a16:creationId xmlns:a16="http://schemas.microsoft.com/office/drawing/2014/main" id="{12CB5253-327E-41EB-AA79-54FED6238D08}"/>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A9A43AC-0297-4A42-9DCD-D762D710F5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2C1E4573-32F3-4056-BED0-8D831398F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389375-1193-424B-85FD-30B16EDF7EE5}" type="slidenum">
              <a:rPr lang="en-US" altLang="en-US" sz="1200"/>
              <a:pPr/>
              <a:t>68</a:t>
            </a:fld>
            <a:endParaRPr lang="en-US" altLang="en-US" sz="1200"/>
          </a:p>
        </p:txBody>
      </p:sp>
      <p:sp>
        <p:nvSpPr>
          <p:cNvPr id="112642" name="Rectangle 2">
            <a:extLst>
              <a:ext uri="{FF2B5EF4-FFF2-40B4-BE49-F238E27FC236}">
                <a16:creationId xmlns:a16="http://schemas.microsoft.com/office/drawing/2014/main" id="{A091DE35-C812-4FE6-A6AF-96FA6E1CD010}"/>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F84F40C-6B39-403F-B5B3-29A6C3DABC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E7B97D26-77CC-4CC6-B067-B4FAB9E742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D4EFDC-D0E3-45E4-9004-87020CE280F1}" type="slidenum">
              <a:rPr lang="en-US" altLang="en-US" sz="1200"/>
              <a:pPr/>
              <a:t>70</a:t>
            </a:fld>
            <a:endParaRPr lang="en-US" altLang="en-US" sz="1200"/>
          </a:p>
        </p:txBody>
      </p:sp>
      <p:sp>
        <p:nvSpPr>
          <p:cNvPr id="114690" name="Rectangle 2">
            <a:extLst>
              <a:ext uri="{FF2B5EF4-FFF2-40B4-BE49-F238E27FC236}">
                <a16:creationId xmlns:a16="http://schemas.microsoft.com/office/drawing/2014/main" id="{3988F2B7-188B-4DD2-A320-C1965227C7F2}"/>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60BB947A-83AB-4B36-99BE-94AAE6C7E0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7A1B4A3-58C1-400F-A3FD-E96E6F6ECF14}"/>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8DD668FC-71C6-4218-A19B-E14B590C5D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6387" name="Slide Number Placeholder 3">
            <a:extLst>
              <a:ext uri="{FF2B5EF4-FFF2-40B4-BE49-F238E27FC236}">
                <a16:creationId xmlns:a16="http://schemas.microsoft.com/office/drawing/2014/main" id="{E18C9AB0-73CA-437A-84BD-69C357EA835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685663-5DC8-4C03-A639-EB0DA5A9CBB6}" type="slidenum">
              <a:rPr lang="en-US" altLang="en-US" sz="1200"/>
              <a:pPr/>
              <a:t>14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C17010BF-11DA-41EF-A364-BDD514DE56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AEE345-5A1D-4613-B766-D87C3285F19A}" type="slidenum">
              <a:rPr lang="en-US" altLang="en-US" sz="1200"/>
              <a:pPr/>
              <a:t>71</a:t>
            </a:fld>
            <a:endParaRPr lang="en-US" altLang="en-US" sz="1200"/>
          </a:p>
        </p:txBody>
      </p:sp>
      <p:sp>
        <p:nvSpPr>
          <p:cNvPr id="116738" name="Rectangle 2">
            <a:extLst>
              <a:ext uri="{FF2B5EF4-FFF2-40B4-BE49-F238E27FC236}">
                <a16:creationId xmlns:a16="http://schemas.microsoft.com/office/drawing/2014/main" id="{C1D77172-DFFB-425B-B72F-D6433D39312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7106F6B1-F302-4D67-9ACC-E0D8A60EED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5DAECA2-F78D-4573-ADE8-271EC4659C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B590B-7714-4DF3-BF50-FD126D1219B7}" type="slidenum">
              <a:rPr lang="en-US" altLang="en-US" sz="1200"/>
              <a:pPr/>
              <a:t>72</a:t>
            </a:fld>
            <a:endParaRPr lang="en-US" altLang="en-US" sz="1200"/>
          </a:p>
        </p:txBody>
      </p:sp>
      <p:sp>
        <p:nvSpPr>
          <p:cNvPr id="118786" name="Rectangle 2">
            <a:extLst>
              <a:ext uri="{FF2B5EF4-FFF2-40B4-BE49-F238E27FC236}">
                <a16:creationId xmlns:a16="http://schemas.microsoft.com/office/drawing/2014/main" id="{E14E2E0C-DBD3-4CED-9871-E81EB14B61B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642DD1E-CD44-4C1B-BF91-C5195D9912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5DAECA2-F78D-4573-ADE8-271EC4659C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B590B-7714-4DF3-BF50-FD126D1219B7}" type="slidenum">
              <a:rPr lang="en-US" altLang="en-US" sz="1200"/>
              <a:pPr/>
              <a:t>73</a:t>
            </a:fld>
            <a:endParaRPr lang="en-US" altLang="en-US" sz="1200"/>
          </a:p>
        </p:txBody>
      </p:sp>
      <p:sp>
        <p:nvSpPr>
          <p:cNvPr id="118786" name="Rectangle 2">
            <a:extLst>
              <a:ext uri="{FF2B5EF4-FFF2-40B4-BE49-F238E27FC236}">
                <a16:creationId xmlns:a16="http://schemas.microsoft.com/office/drawing/2014/main" id="{E14E2E0C-DBD3-4CED-9871-E81EB14B61B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642DD1E-CD44-4C1B-BF91-C5195D9912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90417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5E28DCBF-D2EB-4F09-ABAF-220AA8BA0C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67EB8-FCB4-4026-963E-65FA5E609039}" type="slidenum">
              <a:rPr lang="en-US" altLang="en-US" sz="1200"/>
              <a:pPr/>
              <a:t>75</a:t>
            </a:fld>
            <a:endParaRPr lang="en-US" altLang="en-US" sz="1200"/>
          </a:p>
        </p:txBody>
      </p:sp>
      <p:sp>
        <p:nvSpPr>
          <p:cNvPr id="122882" name="Rectangle 2">
            <a:extLst>
              <a:ext uri="{FF2B5EF4-FFF2-40B4-BE49-F238E27FC236}">
                <a16:creationId xmlns:a16="http://schemas.microsoft.com/office/drawing/2014/main" id="{44CD4E91-88DF-43B8-A071-7FDB07B98F8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D53C72C4-4DF8-4527-A37D-287CC8BDC5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54662169-7097-4D84-B76F-36C7A4B4B2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6A7D41-FB72-4B21-B936-851DB5F5C130}" type="slidenum">
              <a:rPr lang="en-US" altLang="en-US" sz="1200"/>
              <a:pPr/>
              <a:t>76</a:t>
            </a:fld>
            <a:endParaRPr lang="en-US" altLang="en-US" sz="1200"/>
          </a:p>
        </p:txBody>
      </p:sp>
      <p:sp>
        <p:nvSpPr>
          <p:cNvPr id="130050" name="Rectangle 2">
            <a:extLst>
              <a:ext uri="{FF2B5EF4-FFF2-40B4-BE49-F238E27FC236}">
                <a16:creationId xmlns:a16="http://schemas.microsoft.com/office/drawing/2014/main" id="{3ACC5D58-5C72-4D54-9F74-96FCBCBC36B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FDC31046-E5E8-43DD-AF47-F32DD5605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54662169-7097-4D84-B76F-36C7A4B4B2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6A7D41-FB72-4B21-B936-851DB5F5C130}" type="slidenum">
              <a:rPr lang="en-US" altLang="en-US" sz="1200"/>
              <a:pPr/>
              <a:t>77</a:t>
            </a:fld>
            <a:endParaRPr lang="en-US" altLang="en-US" sz="1200"/>
          </a:p>
        </p:txBody>
      </p:sp>
      <p:sp>
        <p:nvSpPr>
          <p:cNvPr id="130050" name="Rectangle 2">
            <a:extLst>
              <a:ext uri="{FF2B5EF4-FFF2-40B4-BE49-F238E27FC236}">
                <a16:creationId xmlns:a16="http://schemas.microsoft.com/office/drawing/2014/main" id="{3ACC5D58-5C72-4D54-9F74-96FCBCBC36B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FDC31046-E5E8-43DD-AF47-F32DD5605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2436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A5B4B39-BB65-4D9C-B2E2-3D3AA54B4A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AE613F-B9CB-4432-8905-11CC4F859670}" type="slidenum">
              <a:rPr lang="en-US" altLang="en-US" sz="1200"/>
              <a:pPr/>
              <a:t>79</a:t>
            </a:fld>
            <a:endParaRPr lang="en-US" altLang="en-US" sz="1200"/>
          </a:p>
        </p:txBody>
      </p:sp>
      <p:sp>
        <p:nvSpPr>
          <p:cNvPr id="132098" name="Rectangle 2">
            <a:extLst>
              <a:ext uri="{FF2B5EF4-FFF2-40B4-BE49-F238E27FC236}">
                <a16:creationId xmlns:a16="http://schemas.microsoft.com/office/drawing/2014/main" id="{E57DBE6A-30F8-40F6-A2E6-BFF52E1DBEBA}"/>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6501B4F-F933-443B-A448-022E74B515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4B5146E-48A5-4901-9C40-FF65FDCF9A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4C7698-9966-4A99-AC2D-EB6DD7BD87D7}" type="slidenum">
              <a:rPr lang="en-US" altLang="en-US" sz="1200"/>
              <a:pPr/>
              <a:t>80</a:t>
            </a:fld>
            <a:endParaRPr lang="en-US" altLang="en-US" sz="1200"/>
          </a:p>
        </p:txBody>
      </p:sp>
      <p:sp>
        <p:nvSpPr>
          <p:cNvPr id="136194" name="Rectangle 2">
            <a:extLst>
              <a:ext uri="{FF2B5EF4-FFF2-40B4-BE49-F238E27FC236}">
                <a16:creationId xmlns:a16="http://schemas.microsoft.com/office/drawing/2014/main" id="{BEE66043-9AF6-4891-AEDE-B02AF1BF7E5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43C7BF5C-C33D-4197-91CF-CC17BB96CF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9A677968-ADA1-4E82-9AE9-EAC48C4E8D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F116E1-E43C-4998-A690-C0027483C41D}" type="slidenum">
              <a:rPr lang="en-US" altLang="en-US" sz="1200"/>
              <a:pPr/>
              <a:t>85</a:t>
            </a:fld>
            <a:endParaRPr lang="en-US" altLang="en-US" sz="1200"/>
          </a:p>
        </p:txBody>
      </p:sp>
      <p:sp>
        <p:nvSpPr>
          <p:cNvPr id="143362" name="Rectangle 2">
            <a:extLst>
              <a:ext uri="{FF2B5EF4-FFF2-40B4-BE49-F238E27FC236}">
                <a16:creationId xmlns:a16="http://schemas.microsoft.com/office/drawing/2014/main" id="{D40D2776-DB42-4B74-BE81-7F392B973B3B}"/>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759FEC1-A972-4E81-BD20-EDCD18FE04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8D59965F-026F-4C51-87BC-D3F9D226DE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C8E5B6-A4DF-4EF3-9D5A-3B40422BA97D}" type="slidenum">
              <a:rPr lang="en-US" altLang="en-US" sz="1200"/>
              <a:pPr/>
              <a:t>86</a:t>
            </a:fld>
            <a:endParaRPr lang="en-US" altLang="en-US" sz="1200"/>
          </a:p>
        </p:txBody>
      </p:sp>
      <p:sp>
        <p:nvSpPr>
          <p:cNvPr id="145410" name="Rectangle 2">
            <a:extLst>
              <a:ext uri="{FF2B5EF4-FFF2-40B4-BE49-F238E27FC236}">
                <a16:creationId xmlns:a16="http://schemas.microsoft.com/office/drawing/2014/main" id="{440F033C-5B55-4CE8-B691-9874185221B6}"/>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726A6BDD-6270-402E-9200-5ECC30D00D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D0EA83B6-6FF2-474A-8144-3258CFCEE2E7}"/>
              </a:ext>
            </a:extLst>
          </p:cNvPr>
          <p:cNvSpPr>
            <a:spLocks noGrp="1" noRot="1" noChangeAspect="1" noChangeArrowheads="1" noTextEdit="1"/>
          </p:cNvSpPr>
          <p:nvPr>
            <p:ph type="sldImg"/>
          </p:nvPr>
        </p:nvSpPr>
        <p:spPr>
          <a:ln/>
        </p:spPr>
      </p:sp>
      <p:sp>
        <p:nvSpPr>
          <p:cNvPr id="14338" name="Notes Placeholder 2">
            <a:extLst>
              <a:ext uri="{FF2B5EF4-FFF2-40B4-BE49-F238E27FC236}">
                <a16:creationId xmlns:a16="http://schemas.microsoft.com/office/drawing/2014/main" id="{A92AD3A6-2C9F-4AA1-A431-FDEB0C044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4339" name="Slide Number Placeholder 3">
            <a:extLst>
              <a:ext uri="{FF2B5EF4-FFF2-40B4-BE49-F238E27FC236}">
                <a16:creationId xmlns:a16="http://schemas.microsoft.com/office/drawing/2014/main" id="{18AD3BFF-510B-4A1F-9DE7-CB2BB345D6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8ACE52-EC3D-43B5-B818-BD84AFDDB4E0}" type="slidenum">
              <a:rPr lang="en-US" altLang="en-US" sz="1200"/>
              <a:pPr/>
              <a:t>19</a:t>
            </a:fld>
            <a:endParaRPr lang="en-US" altLang="en-US" sz="1200"/>
          </a:p>
        </p:txBody>
      </p:sp>
    </p:spTree>
    <p:extLst>
      <p:ext uri="{BB962C8B-B14F-4D97-AF65-F5344CB8AC3E}">
        <p14:creationId xmlns:p14="http://schemas.microsoft.com/office/powerpoint/2010/main" val="195303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5B5BF46B-139E-4FA9-8581-4B6BA6893C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1DE06C-CB84-46F1-A32A-0CAE65D1AB73}" type="slidenum">
              <a:rPr lang="en-US" altLang="en-US" sz="1200"/>
              <a:pPr/>
              <a:t>87</a:t>
            </a:fld>
            <a:endParaRPr lang="en-US" altLang="en-US" sz="1200"/>
          </a:p>
        </p:txBody>
      </p:sp>
      <p:sp>
        <p:nvSpPr>
          <p:cNvPr id="147458" name="Rectangle 2">
            <a:extLst>
              <a:ext uri="{FF2B5EF4-FFF2-40B4-BE49-F238E27FC236}">
                <a16:creationId xmlns:a16="http://schemas.microsoft.com/office/drawing/2014/main" id="{94323B7C-D7CF-4B65-B3D7-A2EB35E2610A}"/>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C5D77A1B-28F0-461D-9D08-282D4E5939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A30477C6-1B8E-4EE4-8421-9B5BF1D0FE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B93853-BE4B-46B9-80D5-84F2A074444A}" type="slidenum">
              <a:rPr lang="en-US" altLang="en-US" sz="1200"/>
              <a:pPr/>
              <a:t>88</a:t>
            </a:fld>
            <a:endParaRPr lang="en-US" altLang="en-US" sz="1200"/>
          </a:p>
        </p:txBody>
      </p:sp>
      <p:sp>
        <p:nvSpPr>
          <p:cNvPr id="149506" name="Rectangle 2">
            <a:extLst>
              <a:ext uri="{FF2B5EF4-FFF2-40B4-BE49-F238E27FC236}">
                <a16:creationId xmlns:a16="http://schemas.microsoft.com/office/drawing/2014/main" id="{7A539289-D3AD-4530-B709-7D70660A381B}"/>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71C8096-BA6B-4ED0-A085-0CA119A256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4F7CF4DE-96C9-4959-A51E-B60795CF7E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53387B-E6FB-4726-9B43-73179E233DB6}" type="slidenum">
              <a:rPr lang="en-US" altLang="en-US" sz="1200"/>
              <a:pPr/>
              <a:t>91</a:t>
            </a:fld>
            <a:endParaRPr lang="en-US" altLang="en-US" sz="1200"/>
          </a:p>
        </p:txBody>
      </p:sp>
      <p:sp>
        <p:nvSpPr>
          <p:cNvPr id="153602" name="Rectangle 2">
            <a:extLst>
              <a:ext uri="{FF2B5EF4-FFF2-40B4-BE49-F238E27FC236}">
                <a16:creationId xmlns:a16="http://schemas.microsoft.com/office/drawing/2014/main" id="{BCE7ADCF-D1C0-4501-BB7C-D671F20082C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FDF66470-8EFA-4E4A-9C30-2F29ACECCC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116CC53-5449-41DC-B517-B3FF9D50C1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533E50-E9CB-487D-B8E1-D8EDC9C5C343}" type="slidenum">
              <a:rPr lang="en-US" altLang="en-US" sz="1200"/>
              <a:pPr/>
              <a:t>92</a:t>
            </a:fld>
            <a:endParaRPr lang="en-US" altLang="en-US" sz="1200"/>
          </a:p>
        </p:txBody>
      </p:sp>
      <p:sp>
        <p:nvSpPr>
          <p:cNvPr id="155650" name="Rectangle 2">
            <a:extLst>
              <a:ext uri="{FF2B5EF4-FFF2-40B4-BE49-F238E27FC236}">
                <a16:creationId xmlns:a16="http://schemas.microsoft.com/office/drawing/2014/main" id="{F3C6DAC6-61B0-4B68-B8AE-0861CD3D0DF6}"/>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47191796-899F-4618-B35D-31AFC558A9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09FB4A07-16E9-47F1-86EF-9AD3264B4F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4E4E9B-E7E8-4D5F-892A-3AB1C493F859}" type="slidenum">
              <a:rPr lang="en-US" altLang="en-US" sz="1200"/>
              <a:pPr/>
              <a:t>96</a:t>
            </a:fld>
            <a:endParaRPr lang="en-US" altLang="en-US" sz="1200"/>
          </a:p>
        </p:txBody>
      </p:sp>
      <p:sp>
        <p:nvSpPr>
          <p:cNvPr id="159746" name="Rectangle 2">
            <a:extLst>
              <a:ext uri="{FF2B5EF4-FFF2-40B4-BE49-F238E27FC236}">
                <a16:creationId xmlns:a16="http://schemas.microsoft.com/office/drawing/2014/main" id="{4A3121ED-F511-4E08-B768-0C239505BC3D}"/>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E04F7ADD-C3AA-4A15-914A-2993432BE2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CC3F5772-6CF2-4067-AB26-A483416ED0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C60187-DBA8-484D-9074-74E23859C6DB}" type="slidenum">
              <a:rPr lang="en-US" altLang="en-US" sz="1200"/>
              <a:pPr/>
              <a:t>97</a:t>
            </a:fld>
            <a:endParaRPr lang="en-US" altLang="en-US" sz="1200"/>
          </a:p>
        </p:txBody>
      </p:sp>
      <p:sp>
        <p:nvSpPr>
          <p:cNvPr id="161794" name="Rectangle 2">
            <a:extLst>
              <a:ext uri="{FF2B5EF4-FFF2-40B4-BE49-F238E27FC236}">
                <a16:creationId xmlns:a16="http://schemas.microsoft.com/office/drawing/2014/main" id="{BD71951F-AA7E-494E-B9B5-4EFB879BA8E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4E40C028-96E6-4FC0-9F5C-719C9943AE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AC9349EC-C198-4D48-8E26-75BE0014DA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D9D0D-D2F2-4DCA-A41C-9AA4E75D8821}" type="slidenum">
              <a:rPr lang="en-US" altLang="en-US" sz="1200"/>
              <a:pPr/>
              <a:t>98</a:t>
            </a:fld>
            <a:endParaRPr lang="en-US" altLang="en-US" sz="1200"/>
          </a:p>
        </p:txBody>
      </p:sp>
      <p:sp>
        <p:nvSpPr>
          <p:cNvPr id="163842" name="Rectangle 2">
            <a:extLst>
              <a:ext uri="{FF2B5EF4-FFF2-40B4-BE49-F238E27FC236}">
                <a16:creationId xmlns:a16="http://schemas.microsoft.com/office/drawing/2014/main" id="{87A99FDC-85D3-4221-A0ED-1ECCFFCD7C2A}"/>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F42BF594-3BD6-481D-A3BB-B0627A1213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EF92ACAC-D2A0-4D31-B049-FD3C6E4764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01B584-B1EB-42A6-9A71-26CCCC988D42}" type="slidenum">
              <a:rPr lang="en-US" altLang="en-US" sz="1200"/>
              <a:pPr/>
              <a:t>100</a:t>
            </a:fld>
            <a:endParaRPr lang="en-US" altLang="en-US" sz="1200"/>
          </a:p>
        </p:txBody>
      </p:sp>
      <p:sp>
        <p:nvSpPr>
          <p:cNvPr id="167938" name="Rectangle 2">
            <a:extLst>
              <a:ext uri="{FF2B5EF4-FFF2-40B4-BE49-F238E27FC236}">
                <a16:creationId xmlns:a16="http://schemas.microsoft.com/office/drawing/2014/main" id="{133A399D-E434-43F2-99B6-F2EAA3E2F69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43A0D59A-8EC6-4C6B-89CE-26A30BC578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3BD4652-A64A-4177-A3E1-799CB6973E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B7AF53-074E-4C38-831B-94B499128CDF}" type="slidenum">
              <a:rPr lang="en-US" altLang="en-US" sz="1200"/>
              <a:pPr/>
              <a:t>101</a:t>
            </a:fld>
            <a:endParaRPr lang="en-US" altLang="en-US" sz="1200"/>
          </a:p>
        </p:txBody>
      </p:sp>
      <p:sp>
        <p:nvSpPr>
          <p:cNvPr id="169986" name="Rectangle 2">
            <a:extLst>
              <a:ext uri="{FF2B5EF4-FFF2-40B4-BE49-F238E27FC236}">
                <a16:creationId xmlns:a16="http://schemas.microsoft.com/office/drawing/2014/main" id="{F6401A70-60E7-4E63-ADFF-6D066742296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C767FF5-5CB2-4637-B7B8-41FBAB808A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3BD4652-A64A-4177-A3E1-799CB6973E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B7AF53-074E-4C38-831B-94B499128CDF}" type="slidenum">
              <a:rPr lang="en-US" altLang="en-US" sz="1200"/>
              <a:pPr/>
              <a:t>102</a:t>
            </a:fld>
            <a:endParaRPr lang="en-US" altLang="en-US" sz="1200"/>
          </a:p>
        </p:txBody>
      </p:sp>
      <p:sp>
        <p:nvSpPr>
          <p:cNvPr id="169986" name="Rectangle 2">
            <a:extLst>
              <a:ext uri="{FF2B5EF4-FFF2-40B4-BE49-F238E27FC236}">
                <a16:creationId xmlns:a16="http://schemas.microsoft.com/office/drawing/2014/main" id="{F6401A70-60E7-4E63-ADFF-6D066742296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C767FF5-5CB2-4637-B7B8-41FBAB808A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2482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E6656378-D881-40B9-A032-4090D5B218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3D046-8164-4C00-BCE7-14929F58A8B9}" type="slidenum">
              <a:rPr lang="en-US" altLang="en-US" sz="1200"/>
              <a:pPr/>
              <a:t>24</a:t>
            </a:fld>
            <a:endParaRPr lang="en-US" altLang="en-US" sz="1200"/>
          </a:p>
        </p:txBody>
      </p:sp>
      <p:sp>
        <p:nvSpPr>
          <p:cNvPr id="26626" name="Rectangle 2">
            <a:extLst>
              <a:ext uri="{FF2B5EF4-FFF2-40B4-BE49-F238E27FC236}">
                <a16:creationId xmlns:a16="http://schemas.microsoft.com/office/drawing/2014/main" id="{A4CA2109-42A1-479F-8C6F-07817C253A4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29D34AEA-5340-4702-8980-D8904D0918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32923AEC-1BE8-4C97-8F2B-03B6170AA0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FAE71D-EC90-4A84-B058-715A5A400FEC}" type="slidenum">
              <a:rPr lang="en-US" altLang="en-US" sz="1200"/>
              <a:pPr/>
              <a:t>103</a:t>
            </a:fld>
            <a:endParaRPr lang="en-US" altLang="en-US" sz="1200"/>
          </a:p>
        </p:txBody>
      </p:sp>
      <p:sp>
        <p:nvSpPr>
          <p:cNvPr id="174082" name="Rectangle 2">
            <a:extLst>
              <a:ext uri="{FF2B5EF4-FFF2-40B4-BE49-F238E27FC236}">
                <a16:creationId xmlns:a16="http://schemas.microsoft.com/office/drawing/2014/main" id="{9F5B2F91-D8DF-4265-8267-605FEA83E00E}"/>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084E8976-7541-43FC-80E8-467FC53EB5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83F3B4E5-73D4-4B03-AE8D-ECEB2F7626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8709F4-35A1-430E-8041-C1EA9D836347}" type="slidenum">
              <a:rPr lang="en-US" altLang="en-US" sz="1200"/>
              <a:pPr/>
              <a:t>104</a:t>
            </a:fld>
            <a:endParaRPr lang="en-US" altLang="en-US" sz="1200"/>
          </a:p>
        </p:txBody>
      </p:sp>
      <p:sp>
        <p:nvSpPr>
          <p:cNvPr id="176130" name="Rectangle 2">
            <a:extLst>
              <a:ext uri="{FF2B5EF4-FFF2-40B4-BE49-F238E27FC236}">
                <a16:creationId xmlns:a16="http://schemas.microsoft.com/office/drawing/2014/main" id="{08F9B072-2488-4064-8164-DEFF22A6BF4D}"/>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32249EC7-40AC-4882-B7A4-8278AE57CB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D2F9D2F1-97C4-43A3-8DEB-2189BEFAB1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9C795-2013-47B7-A342-48D44C7141EE}" type="slidenum">
              <a:rPr lang="en-US" altLang="en-US" sz="1200"/>
              <a:pPr/>
              <a:t>105</a:t>
            </a:fld>
            <a:endParaRPr lang="en-US" altLang="en-US" sz="1200"/>
          </a:p>
        </p:txBody>
      </p:sp>
      <p:sp>
        <p:nvSpPr>
          <p:cNvPr id="178178" name="Rectangle 2">
            <a:extLst>
              <a:ext uri="{FF2B5EF4-FFF2-40B4-BE49-F238E27FC236}">
                <a16:creationId xmlns:a16="http://schemas.microsoft.com/office/drawing/2014/main" id="{6CCC7AB5-CBBB-4C0C-B603-021FAA62485F}"/>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6A180C9B-B818-4BD4-9720-8125EB95F0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106</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02736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107</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E54B6E27-8156-4AF7-B7D5-053DF18890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FD2FCB-01A3-4A49-9F63-FB4DD9FC9052}" type="slidenum">
              <a:rPr lang="en-US" altLang="en-US" sz="1200"/>
              <a:pPr/>
              <a:t>108</a:t>
            </a:fld>
            <a:endParaRPr lang="en-US" altLang="en-US" sz="1200"/>
          </a:p>
        </p:txBody>
      </p:sp>
      <p:sp>
        <p:nvSpPr>
          <p:cNvPr id="182274" name="Rectangle 2">
            <a:extLst>
              <a:ext uri="{FF2B5EF4-FFF2-40B4-BE49-F238E27FC236}">
                <a16:creationId xmlns:a16="http://schemas.microsoft.com/office/drawing/2014/main" id="{BFB4D68B-5C5B-40E5-A383-3E7FF602A17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5DB60D59-2B4B-4A04-8490-D07D8A951E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109</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4445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2B306D8F-B97A-44FE-A41F-96A26AFEEE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09A04-FC75-41F7-A9CC-EC5D1156225F}" type="slidenum">
              <a:rPr lang="en-US" altLang="en-US" sz="1200"/>
              <a:pPr/>
              <a:t>110</a:t>
            </a:fld>
            <a:endParaRPr lang="en-US" altLang="en-US" sz="1200"/>
          </a:p>
        </p:txBody>
      </p:sp>
      <p:sp>
        <p:nvSpPr>
          <p:cNvPr id="184322" name="Rectangle 2">
            <a:extLst>
              <a:ext uri="{FF2B5EF4-FFF2-40B4-BE49-F238E27FC236}">
                <a16:creationId xmlns:a16="http://schemas.microsoft.com/office/drawing/2014/main" id="{771621DC-0E0E-4FED-AEFE-C229B9127EE0}"/>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3C58BA48-AFEB-445E-A69B-884008CC30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0A59CCED-7F03-4425-8D14-2C672F9F1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52434A-7D05-4405-BC49-059FD0305AD4}" type="slidenum">
              <a:rPr lang="en-US" altLang="en-US" sz="1200"/>
              <a:pPr/>
              <a:t>111</a:t>
            </a:fld>
            <a:endParaRPr lang="en-US" altLang="en-US" sz="1200"/>
          </a:p>
        </p:txBody>
      </p:sp>
      <p:sp>
        <p:nvSpPr>
          <p:cNvPr id="186370" name="Rectangle 2">
            <a:extLst>
              <a:ext uri="{FF2B5EF4-FFF2-40B4-BE49-F238E27FC236}">
                <a16:creationId xmlns:a16="http://schemas.microsoft.com/office/drawing/2014/main" id="{2774AEF0-161F-4D06-854D-9358E29E456A}"/>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E178F126-0CEC-40DE-B5A4-95A62ABC4A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50E4261-64D4-430F-9C30-011CF0486D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9BC24-4AAB-4EE5-9341-A83845657896}" type="slidenum">
              <a:rPr lang="en-US" altLang="en-US" sz="1200"/>
              <a:pPr/>
              <a:t>112</a:t>
            </a:fld>
            <a:endParaRPr lang="en-US" altLang="en-US" sz="1200"/>
          </a:p>
        </p:txBody>
      </p:sp>
      <p:sp>
        <p:nvSpPr>
          <p:cNvPr id="188418" name="Rectangle 2">
            <a:extLst>
              <a:ext uri="{FF2B5EF4-FFF2-40B4-BE49-F238E27FC236}">
                <a16:creationId xmlns:a16="http://schemas.microsoft.com/office/drawing/2014/main" id="{F39AD615-1C45-4E60-8D51-CCE718F780C6}"/>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8C54C6A4-7303-4693-AB0F-2D3ABE549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5930F430-4EFC-4A42-B3B4-383E3951BD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E854E1-DAAB-4C9A-B7EE-3B541D3FEB9F}" type="slidenum">
              <a:rPr lang="en-US" altLang="en-US" sz="1200"/>
              <a:pPr/>
              <a:t>28</a:t>
            </a:fld>
            <a:endParaRPr lang="en-US" altLang="en-US" sz="1200"/>
          </a:p>
        </p:txBody>
      </p:sp>
      <p:sp>
        <p:nvSpPr>
          <p:cNvPr id="32770" name="Rectangle 2">
            <a:extLst>
              <a:ext uri="{FF2B5EF4-FFF2-40B4-BE49-F238E27FC236}">
                <a16:creationId xmlns:a16="http://schemas.microsoft.com/office/drawing/2014/main" id="{3D9DBC6C-B039-4398-A95C-210D37D0A7AF}"/>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8D26C6A-5C8E-4BB4-9AA5-5E03B8E913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50E4261-64D4-430F-9C30-011CF0486D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9BC24-4AAB-4EE5-9341-A83845657896}" type="slidenum">
              <a:rPr lang="en-US" altLang="en-US" sz="1200"/>
              <a:pPr/>
              <a:t>113</a:t>
            </a:fld>
            <a:endParaRPr lang="en-US" altLang="en-US" sz="1200"/>
          </a:p>
        </p:txBody>
      </p:sp>
      <p:sp>
        <p:nvSpPr>
          <p:cNvPr id="188418" name="Rectangle 2">
            <a:extLst>
              <a:ext uri="{FF2B5EF4-FFF2-40B4-BE49-F238E27FC236}">
                <a16:creationId xmlns:a16="http://schemas.microsoft.com/office/drawing/2014/main" id="{F39AD615-1C45-4E60-8D51-CCE718F780C6}"/>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8C54C6A4-7303-4693-AB0F-2D3ABE549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630082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6616B925-1E00-4025-AA63-63474CDBC0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742FDD-6C38-494C-9D3B-4D47EFF40885}" type="slidenum">
              <a:rPr lang="en-US" altLang="en-US" sz="1200"/>
              <a:pPr/>
              <a:t>114</a:t>
            </a:fld>
            <a:endParaRPr lang="en-US" altLang="en-US" sz="1200"/>
          </a:p>
        </p:txBody>
      </p:sp>
      <p:sp>
        <p:nvSpPr>
          <p:cNvPr id="192514" name="Rectangle 2">
            <a:extLst>
              <a:ext uri="{FF2B5EF4-FFF2-40B4-BE49-F238E27FC236}">
                <a16:creationId xmlns:a16="http://schemas.microsoft.com/office/drawing/2014/main" id="{40443348-3686-4CDC-ACF1-A20D7132BB44}"/>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823F9C26-CC7D-441A-9B13-206CD07C9B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06F14CCD-335D-4A13-961E-41E89B7E73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9EA11F-7C0C-4B27-B7FF-C78A2D64D0CD}" type="slidenum">
              <a:rPr lang="en-US" altLang="en-US" sz="1200"/>
              <a:pPr/>
              <a:t>115</a:t>
            </a:fld>
            <a:endParaRPr lang="en-US" altLang="en-US" sz="1200"/>
          </a:p>
        </p:txBody>
      </p:sp>
      <p:sp>
        <p:nvSpPr>
          <p:cNvPr id="194562" name="Rectangle 2">
            <a:extLst>
              <a:ext uri="{FF2B5EF4-FFF2-40B4-BE49-F238E27FC236}">
                <a16:creationId xmlns:a16="http://schemas.microsoft.com/office/drawing/2014/main" id="{31D080BE-14A0-4CC0-95EE-DF523E588A5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FC51FC9-84AE-4BA6-9120-A73EB6A7BB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06F14CCD-335D-4A13-961E-41E89B7E73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9EA11F-7C0C-4B27-B7FF-C78A2D64D0CD}" type="slidenum">
              <a:rPr lang="en-US" altLang="en-US" sz="1200"/>
              <a:pPr/>
              <a:t>116</a:t>
            </a:fld>
            <a:endParaRPr lang="en-US" altLang="en-US" sz="1200"/>
          </a:p>
        </p:txBody>
      </p:sp>
      <p:sp>
        <p:nvSpPr>
          <p:cNvPr id="194562" name="Rectangle 2">
            <a:extLst>
              <a:ext uri="{FF2B5EF4-FFF2-40B4-BE49-F238E27FC236}">
                <a16:creationId xmlns:a16="http://schemas.microsoft.com/office/drawing/2014/main" id="{31D080BE-14A0-4CC0-95EE-DF523E588A5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FC51FC9-84AE-4BA6-9120-A73EB6A7BB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43314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5A4BE7D6-570D-486F-BE8B-E99F451A2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A5EA42-37E3-4020-A2B5-8BE6E0ECDBEA}" type="slidenum">
              <a:rPr lang="en-US" altLang="en-US" sz="1200"/>
              <a:pPr/>
              <a:t>117</a:t>
            </a:fld>
            <a:endParaRPr lang="en-US" altLang="en-US" sz="1200"/>
          </a:p>
        </p:txBody>
      </p:sp>
      <p:sp>
        <p:nvSpPr>
          <p:cNvPr id="200706" name="Rectangle 2">
            <a:extLst>
              <a:ext uri="{FF2B5EF4-FFF2-40B4-BE49-F238E27FC236}">
                <a16:creationId xmlns:a16="http://schemas.microsoft.com/office/drawing/2014/main" id="{44C53868-43BE-4ACA-8131-16A12E86AC0B}"/>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C601CD2-CEDF-4FB7-9A17-3562FE664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5A4BE7D6-570D-486F-BE8B-E99F451A2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A5EA42-37E3-4020-A2B5-8BE6E0ECDBEA}" type="slidenum">
              <a:rPr lang="en-US" altLang="en-US" sz="1200"/>
              <a:pPr/>
              <a:t>118</a:t>
            </a:fld>
            <a:endParaRPr lang="en-US" altLang="en-US" sz="1200"/>
          </a:p>
        </p:txBody>
      </p:sp>
      <p:sp>
        <p:nvSpPr>
          <p:cNvPr id="200706" name="Rectangle 2">
            <a:extLst>
              <a:ext uri="{FF2B5EF4-FFF2-40B4-BE49-F238E27FC236}">
                <a16:creationId xmlns:a16="http://schemas.microsoft.com/office/drawing/2014/main" id="{44C53868-43BE-4ACA-8131-16A12E86AC0B}"/>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C601CD2-CEDF-4FB7-9A17-3562FE664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592699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7D0A9CA4-3879-4B2E-A464-B162212322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90C21A-D5A1-4CA9-92F4-D83D7E4A182E}" type="slidenum">
              <a:rPr lang="en-US" altLang="en-US" sz="1200"/>
              <a:pPr/>
              <a:t>121</a:t>
            </a:fld>
            <a:endParaRPr lang="en-US" altLang="en-US" sz="1200"/>
          </a:p>
        </p:txBody>
      </p:sp>
      <p:sp>
        <p:nvSpPr>
          <p:cNvPr id="206850" name="Rectangle 2">
            <a:extLst>
              <a:ext uri="{FF2B5EF4-FFF2-40B4-BE49-F238E27FC236}">
                <a16:creationId xmlns:a16="http://schemas.microsoft.com/office/drawing/2014/main" id="{F14D41B2-1ECD-4B11-B46A-23DA746DBEC6}"/>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5C458FB3-8052-4C46-8006-273960C658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128EC982-1050-4B59-89A3-567412788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C33E42-8248-4F7E-BF34-D566E10D7A8D}" type="slidenum">
              <a:rPr lang="en-US" altLang="en-US" sz="1200"/>
              <a:pPr/>
              <a:t>122</a:t>
            </a:fld>
            <a:endParaRPr lang="en-US" altLang="en-US" sz="1200"/>
          </a:p>
        </p:txBody>
      </p:sp>
      <p:sp>
        <p:nvSpPr>
          <p:cNvPr id="208898" name="Rectangle 2">
            <a:extLst>
              <a:ext uri="{FF2B5EF4-FFF2-40B4-BE49-F238E27FC236}">
                <a16:creationId xmlns:a16="http://schemas.microsoft.com/office/drawing/2014/main" id="{D521BA7D-71C2-42DE-8264-D1F1E132706E}"/>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32BD8E8A-0D49-48C8-B083-2B6C08F680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A8FF8DD9-F629-4551-9939-B92BB2A079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A0595D-3827-4725-8566-0E9685A435B9}" type="slidenum">
              <a:rPr lang="en-US" altLang="en-US" sz="1200"/>
              <a:pPr/>
              <a:t>29</a:t>
            </a:fld>
            <a:endParaRPr lang="en-US" altLang="en-US" sz="1200"/>
          </a:p>
        </p:txBody>
      </p:sp>
      <p:sp>
        <p:nvSpPr>
          <p:cNvPr id="34818" name="Rectangle 2">
            <a:extLst>
              <a:ext uri="{FF2B5EF4-FFF2-40B4-BE49-F238E27FC236}">
                <a16:creationId xmlns:a16="http://schemas.microsoft.com/office/drawing/2014/main" id="{61979181-1B02-425E-8963-C72DCEE728C5}"/>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81E52A2A-FE55-4BC2-9D27-4461D81FD7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55A38E4-65BD-43F2-973D-06B06B22E5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492F9F-8A52-4475-8199-460F701D0A5F}" type="slidenum">
              <a:rPr lang="en-US" altLang="en-US" sz="1200"/>
              <a:pPr/>
              <a:t>30</a:t>
            </a:fld>
            <a:endParaRPr lang="en-US" altLang="en-US" sz="1200"/>
          </a:p>
        </p:txBody>
      </p:sp>
      <p:sp>
        <p:nvSpPr>
          <p:cNvPr id="36866" name="Rectangle 2">
            <a:extLst>
              <a:ext uri="{FF2B5EF4-FFF2-40B4-BE49-F238E27FC236}">
                <a16:creationId xmlns:a16="http://schemas.microsoft.com/office/drawing/2014/main" id="{342FE2CB-440A-4150-A2CD-E0507166FB93}"/>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6BF1C3D-2E01-46B0-A77A-0048CE7E41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10E3B-2746-4433-8A9C-97F4DE354F1E}"/>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5D5A14DA-B2ED-4226-8E3D-653B1B4011A6}"/>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71C9E4EC-0852-4694-87E5-48BB44A32CCE}"/>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245938220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EFEA2-C0F8-46E0-B6DE-E0F990BE418C}"/>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E0A21F47-9A7C-4BE0-9AD4-17C736419BB2}"/>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6560232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0775190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21934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9845062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310630319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76556400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47072723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6A1DFB0-613B-47F1-B2E2-89FC599557F4}"/>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B0900378-76A9-45CB-81C0-C4B2EB888877}" type="datetimeFigureOut">
              <a:rPr lang="en-US"/>
              <a:pPr>
                <a:defRPr/>
              </a:pPr>
              <a:t>4/19/2021</a:t>
            </a:fld>
            <a:endParaRPr lang="en-US"/>
          </a:p>
        </p:txBody>
      </p:sp>
      <p:sp>
        <p:nvSpPr>
          <p:cNvPr id="5" name="Footer Placeholder 4">
            <a:extLst>
              <a:ext uri="{FF2B5EF4-FFF2-40B4-BE49-F238E27FC236}">
                <a16:creationId xmlns:a16="http://schemas.microsoft.com/office/drawing/2014/main" id="{C61AC66E-66E0-444C-AC2A-528A2E5CF0CF}"/>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5CFB00-55E2-49A4-8EB2-3EC4270F07A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9CCA9FC-A93E-46C8-AC46-47EAD24960CF}" type="slidenum">
              <a:rPr lang="en-US" altLang="en-US"/>
              <a:pPr>
                <a:defRPr/>
              </a:pPr>
              <a:t>‹#›</a:t>
            </a:fld>
            <a:endParaRPr lang="en-US" altLang="en-US"/>
          </a:p>
        </p:txBody>
      </p:sp>
    </p:spTree>
    <p:extLst>
      <p:ext uri="{BB962C8B-B14F-4D97-AF65-F5344CB8AC3E}">
        <p14:creationId xmlns:p14="http://schemas.microsoft.com/office/powerpoint/2010/main" val="323767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277B14-F76A-4AA4-938B-CE47132ED8A3}"/>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8DF1BB00-2F3C-4F5A-B70E-3D786A9F7015}"/>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6B81C105-D639-476F-86A3-9D8BE75D9BEB}"/>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3C317052-E509-4FE6-AC11-C33D33E2E7E1}"/>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1" r:id="rId3"/>
    <p:sldLayoutId id="2147484222" r:id="rId4"/>
    <p:sldLayoutId id="2147484223" r:id="rId5"/>
    <p:sldLayoutId id="2147484224" r:id="rId6"/>
    <p:sldLayoutId id="2147484225" r:id="rId7"/>
    <p:sldLayoutId id="2147484226" r:id="rId8"/>
    <p:sldLayoutId id="2147484229"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039C9DCD-7FED-4D73-8FC1-F3F0B9A17729}"/>
              </a:ext>
            </a:extLst>
          </p:cNvPr>
          <p:cNvSpPr>
            <a:spLocks noGrp="1"/>
          </p:cNvSpPr>
          <p:nvPr>
            <p:ph type="ctrTitle"/>
          </p:nvPr>
        </p:nvSpPr>
        <p:spPr>
          <a:xfrm>
            <a:off x="882650" y="2200275"/>
            <a:ext cx="6421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t>Injury Emergencies</a:t>
            </a:r>
            <a:br>
              <a:rPr lang="en-US" altLang="en-US" dirty="0"/>
            </a:br>
            <a:br>
              <a:rPr lang="en-US" altLang="en-US" dirty="0"/>
            </a:br>
            <a:r>
              <a:rPr lang="en-US" altLang="en-US" sz="4400" dirty="0"/>
              <a:t>Comprehensive Course</a:t>
            </a:r>
          </a:p>
        </p:txBody>
      </p:sp>
      <p:sp>
        <p:nvSpPr>
          <p:cNvPr id="6146" name="Subtitle 4">
            <a:extLst>
              <a:ext uri="{FF2B5EF4-FFF2-40B4-BE49-F238E27FC236}">
                <a16:creationId xmlns:a16="http://schemas.microsoft.com/office/drawing/2014/main" id="{1FFDC009-5958-46AD-8568-147F7FE6245A}"/>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dirty="0"/>
              <a:t>CHAPTER 4</a:t>
            </a:r>
            <a:endParaRPr lang="en-US" altLang="en-US" dirty="0">
              <a:solidFill>
                <a:schemeClr val="bg1"/>
              </a:solidFill>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0ED46540-8E85-4332-B487-8F8321C8E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(2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r>
              <a:rPr lang="en-US" dirty="0"/>
              <a:t>Tighten the tourniquet by twisting the rod in one direction until bleeding stops.</a:t>
            </a:r>
          </a:p>
          <a:p>
            <a:r>
              <a:rPr lang="en-US" dirty="0"/>
              <a:t>Secure the twisting rod using the Velcro or holder so that the rod does not unwind.</a:t>
            </a:r>
          </a:p>
        </p:txBody>
      </p:sp>
      <p:sp>
        <p:nvSpPr>
          <p:cNvPr id="7" name="TextBox 4">
            <a:extLst>
              <a:ext uri="{FF2B5EF4-FFF2-40B4-BE49-F238E27FC236}">
                <a16:creationId xmlns:a16="http://schemas.microsoft.com/office/drawing/2014/main" id="{48FA00D7-8B82-4488-A4C8-9265E9438533}"/>
              </a:ext>
            </a:extLst>
          </p:cNvPr>
          <p:cNvSpPr txBox="1">
            <a:spLocks noChangeArrowheads="1"/>
          </p:cNvSpPr>
          <p:nvPr/>
        </p:nvSpPr>
        <p:spPr bwMode="auto">
          <a:xfrm>
            <a:off x="7070557" y="4677557"/>
            <a:ext cx="41107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3.</a:t>
            </a:r>
            <a:endParaRPr lang="en-US" altLang="en-US" sz="1800" dirty="0"/>
          </a:p>
        </p:txBody>
      </p:sp>
      <p:pic>
        <p:nvPicPr>
          <p:cNvPr id="5" name="Picture 4">
            <a:extLst>
              <a:ext uri="{FF2B5EF4-FFF2-40B4-BE49-F238E27FC236}">
                <a16:creationId xmlns:a16="http://schemas.microsoft.com/office/drawing/2014/main" id="{105702C5-4D53-4BD2-88D1-F4A0C39BB5A8}"/>
              </a:ext>
            </a:extLst>
          </p:cNvPr>
          <p:cNvPicPr>
            <a:picLocks noChangeAspect="1"/>
          </p:cNvPicPr>
          <p:nvPr/>
        </p:nvPicPr>
        <p:blipFill>
          <a:blip r:embed="rId2"/>
          <a:stretch>
            <a:fillRect/>
          </a:stretch>
        </p:blipFill>
        <p:spPr>
          <a:xfrm>
            <a:off x="7070558" y="1495926"/>
            <a:ext cx="3735324" cy="3145536"/>
          </a:xfrm>
          <a:prstGeom prst="rect">
            <a:avLst/>
          </a:prstGeom>
        </p:spPr>
      </p:pic>
      <p:sp>
        <p:nvSpPr>
          <p:cNvPr id="8" name="TextBox 5">
            <a:extLst>
              <a:ext uri="{FF2B5EF4-FFF2-40B4-BE49-F238E27FC236}">
                <a16:creationId xmlns:a16="http://schemas.microsoft.com/office/drawing/2014/main" id="{9C994388-88AD-4EA5-B412-D8A98AC351D5}"/>
              </a:ext>
            </a:extLst>
          </p:cNvPr>
          <p:cNvSpPr txBox="1">
            <a:spLocks noChangeArrowheads="1"/>
          </p:cNvSpPr>
          <p:nvPr/>
        </p:nvSpPr>
        <p:spPr bwMode="auto">
          <a:xfrm>
            <a:off x="7070558" y="5545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896443480"/>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5A6FA17-EECC-498A-95EB-32DAFA234F49}"/>
              </a:ext>
            </a:extLst>
          </p:cNvPr>
          <p:cNvSpPr>
            <a:spLocks noGrp="1"/>
          </p:cNvSpPr>
          <p:nvPr>
            <p:ph type="title"/>
          </p:nvPr>
        </p:nvSpPr>
        <p:spPr/>
        <p:txBody>
          <a:bodyPr/>
          <a:lstStyle/>
          <a:p>
            <a:pPr eaLnBrk="1" hangingPunct="1"/>
            <a:r>
              <a:rPr lang="en-US" altLang="en-US" dirty="0"/>
              <a:t>Muscle Cramp: What to Do</a:t>
            </a:r>
            <a:endParaRPr lang="en-US" altLang="en-US" sz="2000" dirty="0"/>
          </a:p>
        </p:txBody>
      </p:sp>
      <p:sp>
        <p:nvSpPr>
          <p:cNvPr id="166914" name="Content Placeholder 2">
            <a:extLst>
              <a:ext uri="{FF2B5EF4-FFF2-40B4-BE49-F238E27FC236}">
                <a16:creationId xmlns:a16="http://schemas.microsoft.com/office/drawing/2014/main" id="{86F5F120-0E6E-4959-B70C-D98D966D7601}"/>
              </a:ext>
            </a:extLst>
          </p:cNvPr>
          <p:cNvSpPr>
            <a:spLocks noGrp="1"/>
          </p:cNvSpPr>
          <p:nvPr>
            <p:ph idx="1"/>
          </p:nvPr>
        </p:nvSpPr>
        <p:spPr>
          <a:xfrm>
            <a:off x="914400" y="1524000"/>
            <a:ext cx="9753600" cy="4699000"/>
          </a:xfrm>
        </p:spPr>
        <p:txBody>
          <a:bodyPr/>
          <a:lstStyle/>
          <a:p>
            <a:pPr eaLnBrk="1" hangingPunct="1"/>
            <a:r>
              <a:rPr lang="en-US" altLang="en-US" dirty="0"/>
              <a:t>Try one or more of these methods to relax the muscle:</a:t>
            </a:r>
          </a:p>
          <a:p>
            <a:pPr lvl="1" eaLnBrk="1" hangingPunct="1"/>
            <a:r>
              <a:rPr lang="en-US" altLang="en-US" dirty="0"/>
              <a:t>Gently stretch the affected muscle.</a:t>
            </a:r>
          </a:p>
          <a:p>
            <a:pPr lvl="1" eaLnBrk="1" hangingPunct="1"/>
            <a:r>
              <a:rPr lang="en-US" altLang="en-US" dirty="0"/>
              <a:t>Press on the muscle.</a:t>
            </a:r>
          </a:p>
          <a:p>
            <a:pPr lvl="1" eaLnBrk="1" hangingPunct="1"/>
            <a:r>
              <a:rPr lang="en-US" altLang="en-US" dirty="0"/>
              <a:t>Apply a cold pack or an ice pack to the muscle, with a thin cloth between the skin and the cold or ice pack.</a:t>
            </a:r>
          </a:p>
          <a:p>
            <a:pPr lvl="1" eaLnBrk="1" hangingPunct="1"/>
            <a:r>
              <a:rPr lang="en-US" altLang="en-US" dirty="0"/>
              <a:t>If cramping occurs during exertion in a hot environment, drink lightly salted cool water (one-fourth teaspoon [1.25 mL] salt in 1 quart [about 1 L] of water) or a commercial sports drink.</a:t>
            </a:r>
          </a:p>
          <a:p>
            <a:pPr eaLnBrk="1" hangingPunct="1"/>
            <a:r>
              <a:rPr lang="en-US" altLang="en-US" b="1" dirty="0"/>
              <a:t>DO NOT </a:t>
            </a:r>
            <a:r>
              <a:rPr lang="en-US" altLang="en-US" dirty="0"/>
              <a:t>give salt tablets.</a:t>
            </a:r>
          </a:p>
        </p:txBody>
      </p:sp>
    </p:spTree>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C3BECA18-F5D6-4C88-8AB5-C0F05ACE118A}"/>
              </a:ext>
            </a:extLst>
          </p:cNvPr>
          <p:cNvSpPr>
            <a:spLocks noGrp="1"/>
          </p:cNvSpPr>
          <p:nvPr>
            <p:ph type="title"/>
          </p:nvPr>
        </p:nvSpPr>
        <p:spPr/>
        <p:txBody>
          <a:bodyPr/>
          <a:lstStyle/>
          <a:p>
            <a:pPr eaLnBrk="1" hangingPunct="1"/>
            <a:r>
              <a:rPr lang="en-US" altLang="en-US" dirty="0"/>
              <a:t>Muscle Bruise</a:t>
            </a:r>
            <a:endParaRPr lang="en-US" altLang="en-US" sz="2000" dirty="0"/>
          </a:p>
        </p:txBody>
      </p:sp>
      <p:sp>
        <p:nvSpPr>
          <p:cNvPr id="168962" name="Content Placeholder 2">
            <a:extLst>
              <a:ext uri="{FF2B5EF4-FFF2-40B4-BE49-F238E27FC236}">
                <a16:creationId xmlns:a16="http://schemas.microsoft.com/office/drawing/2014/main" id="{D18CA41E-F5B3-4522-A3D6-93B0D4B2D343}"/>
              </a:ext>
            </a:extLst>
          </p:cNvPr>
          <p:cNvSpPr>
            <a:spLocks noGrp="1"/>
          </p:cNvSpPr>
          <p:nvPr>
            <p:ph sz="half" idx="1"/>
          </p:nvPr>
        </p:nvSpPr>
        <p:spPr/>
        <p:txBody>
          <a:bodyPr/>
          <a:lstStyle/>
          <a:p>
            <a:pPr eaLnBrk="1" hangingPunct="1"/>
            <a:r>
              <a:rPr lang="en-US" altLang="en-US" dirty="0"/>
              <a:t>What to look for:</a:t>
            </a:r>
          </a:p>
          <a:p>
            <a:pPr lvl="1" eaLnBrk="1" hangingPunct="1"/>
            <a:r>
              <a:rPr lang="en-US" altLang="en-US" dirty="0"/>
              <a:t>Blow to a muscle</a:t>
            </a:r>
          </a:p>
          <a:p>
            <a:pPr lvl="1" eaLnBrk="1" hangingPunct="1"/>
            <a:r>
              <a:rPr lang="en-US" altLang="en-US" dirty="0"/>
              <a:t>Swelling</a:t>
            </a:r>
          </a:p>
          <a:p>
            <a:pPr lvl="1" eaLnBrk="1" hangingPunct="1"/>
            <a:r>
              <a:rPr lang="en-US" altLang="en-US" dirty="0"/>
              <a:t>Tenderness and pain</a:t>
            </a:r>
          </a:p>
          <a:p>
            <a:pPr lvl="1" eaLnBrk="1" hangingPunct="1"/>
            <a:r>
              <a:rPr lang="en-US" altLang="en-US" dirty="0"/>
              <a:t>Black and blue mark appearing hours later</a:t>
            </a:r>
          </a:p>
          <a:p>
            <a:pPr lvl="1" eaLnBrk="1" hangingPunct="1"/>
            <a:endParaRPr lang="en-US" altLang="en-US" dirty="0"/>
          </a:p>
          <a:p>
            <a:pPr eaLnBrk="1" hangingPunct="1">
              <a:lnSpc>
                <a:spcPct val="80000"/>
              </a:lnSpc>
              <a:buFontTx/>
              <a:buNone/>
            </a:pPr>
            <a:endParaRPr lang="en-US" altLang="en-US" dirty="0"/>
          </a:p>
        </p:txBody>
      </p:sp>
      <p:sp>
        <p:nvSpPr>
          <p:cNvPr id="2" name="Content Placeholder 1">
            <a:extLst>
              <a:ext uri="{FF2B5EF4-FFF2-40B4-BE49-F238E27FC236}">
                <a16:creationId xmlns:a16="http://schemas.microsoft.com/office/drawing/2014/main" id="{8278577F-8775-4877-9C8A-DDA2B1BA393D}"/>
              </a:ext>
            </a:extLst>
          </p:cNvPr>
          <p:cNvSpPr>
            <a:spLocks noGrp="1"/>
          </p:cNvSpPr>
          <p:nvPr>
            <p:ph sz="half" idx="2"/>
          </p:nvPr>
        </p:nvSpPr>
        <p:spPr/>
        <p:txBody>
          <a:bodyPr/>
          <a:lstStyle/>
          <a:p>
            <a:pPr eaLnBrk="1" hangingPunct="1"/>
            <a:r>
              <a:rPr lang="en-US" altLang="en-US" dirty="0"/>
              <a:t>What to do:</a:t>
            </a:r>
          </a:p>
          <a:p>
            <a:pPr lvl="1" eaLnBrk="1" hangingPunct="1"/>
            <a:r>
              <a:rPr lang="en-US" altLang="en-US" dirty="0"/>
              <a:t>Use the RICE procedure.</a:t>
            </a:r>
          </a:p>
        </p:txBody>
      </p:sp>
    </p:spTree>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C3BECA18-F5D6-4C88-8AB5-C0F05ACE118A}"/>
              </a:ext>
            </a:extLst>
          </p:cNvPr>
          <p:cNvSpPr>
            <a:spLocks noGrp="1"/>
          </p:cNvSpPr>
          <p:nvPr>
            <p:ph type="title"/>
          </p:nvPr>
        </p:nvSpPr>
        <p:spPr/>
        <p:txBody>
          <a:bodyPr/>
          <a:lstStyle/>
          <a:p>
            <a:pPr eaLnBrk="1" hangingPunct="1"/>
            <a:r>
              <a:rPr lang="en-US" altLang="en-US" dirty="0"/>
              <a:t>Muscle Strain</a:t>
            </a:r>
            <a:endParaRPr lang="en-US" altLang="en-US" sz="2000" dirty="0"/>
          </a:p>
        </p:txBody>
      </p:sp>
      <p:sp>
        <p:nvSpPr>
          <p:cNvPr id="168962" name="Content Placeholder 2">
            <a:extLst>
              <a:ext uri="{FF2B5EF4-FFF2-40B4-BE49-F238E27FC236}">
                <a16:creationId xmlns:a16="http://schemas.microsoft.com/office/drawing/2014/main" id="{D18CA41E-F5B3-4522-A3D6-93B0D4B2D343}"/>
              </a:ext>
            </a:extLst>
          </p:cNvPr>
          <p:cNvSpPr>
            <a:spLocks noGrp="1"/>
          </p:cNvSpPr>
          <p:nvPr>
            <p:ph sz="half" idx="1"/>
          </p:nvPr>
        </p:nvSpPr>
        <p:spPr/>
        <p:txBody>
          <a:bodyPr/>
          <a:lstStyle/>
          <a:p>
            <a:pPr eaLnBrk="1" hangingPunct="1"/>
            <a:r>
              <a:rPr lang="en-US" altLang="en-US" dirty="0"/>
              <a:t>What to look for:</a:t>
            </a:r>
          </a:p>
          <a:p>
            <a:pPr lvl="1" eaLnBrk="1" hangingPunct="1"/>
            <a:r>
              <a:rPr lang="en-US" altLang="en-US" dirty="0"/>
              <a:t>Occurs during physical activity</a:t>
            </a:r>
          </a:p>
          <a:p>
            <a:pPr lvl="1" eaLnBrk="1" hangingPunct="1"/>
            <a:r>
              <a:rPr lang="en-US" altLang="en-US" dirty="0"/>
              <a:t>Sharp pain</a:t>
            </a:r>
          </a:p>
          <a:p>
            <a:pPr lvl="1" eaLnBrk="1" hangingPunct="1"/>
            <a:r>
              <a:rPr lang="en-US" altLang="en-US" dirty="0"/>
              <a:t>Extreme tenderness</a:t>
            </a:r>
          </a:p>
          <a:p>
            <a:pPr lvl="1" eaLnBrk="1" hangingPunct="1"/>
            <a:r>
              <a:rPr lang="en-US" altLang="en-US" dirty="0"/>
              <a:t>Inability to use injured part</a:t>
            </a:r>
          </a:p>
          <a:p>
            <a:pPr lvl="1" eaLnBrk="1" hangingPunct="1"/>
            <a:endParaRPr lang="en-US" altLang="en-US" dirty="0"/>
          </a:p>
          <a:p>
            <a:pPr eaLnBrk="1" hangingPunct="1">
              <a:lnSpc>
                <a:spcPct val="80000"/>
              </a:lnSpc>
              <a:buFontTx/>
              <a:buNone/>
            </a:pPr>
            <a:endParaRPr lang="en-US" altLang="en-US" dirty="0"/>
          </a:p>
        </p:txBody>
      </p:sp>
      <p:sp>
        <p:nvSpPr>
          <p:cNvPr id="2" name="Content Placeholder 1">
            <a:extLst>
              <a:ext uri="{FF2B5EF4-FFF2-40B4-BE49-F238E27FC236}">
                <a16:creationId xmlns:a16="http://schemas.microsoft.com/office/drawing/2014/main" id="{8278577F-8775-4877-9C8A-DDA2B1BA393D}"/>
              </a:ext>
            </a:extLst>
          </p:cNvPr>
          <p:cNvSpPr>
            <a:spLocks noGrp="1"/>
          </p:cNvSpPr>
          <p:nvPr>
            <p:ph sz="half" idx="2"/>
          </p:nvPr>
        </p:nvSpPr>
        <p:spPr/>
        <p:txBody>
          <a:bodyPr/>
          <a:lstStyle/>
          <a:p>
            <a:pPr eaLnBrk="1" hangingPunct="1"/>
            <a:r>
              <a:rPr lang="en-US" altLang="en-US" dirty="0"/>
              <a:t>What to do:</a:t>
            </a:r>
          </a:p>
          <a:p>
            <a:pPr lvl="1" eaLnBrk="1" hangingPunct="1"/>
            <a:r>
              <a:rPr lang="en-US" altLang="en-US" dirty="0"/>
              <a:t>Use the RICE procedure.</a:t>
            </a:r>
          </a:p>
        </p:txBody>
      </p:sp>
    </p:spTree>
    <p:extLst>
      <p:ext uri="{BB962C8B-B14F-4D97-AF65-F5344CB8AC3E}">
        <p14:creationId xmlns:p14="http://schemas.microsoft.com/office/powerpoint/2010/main" val="2427643308"/>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67770DE7-0971-47F2-A610-F72C701AD226}"/>
              </a:ext>
            </a:extLst>
          </p:cNvPr>
          <p:cNvSpPr>
            <a:spLocks noGrp="1"/>
          </p:cNvSpPr>
          <p:nvPr>
            <p:ph type="title"/>
          </p:nvPr>
        </p:nvSpPr>
        <p:spPr/>
        <p:txBody>
          <a:bodyPr/>
          <a:lstStyle/>
          <a:p>
            <a:pPr eaLnBrk="1" hangingPunct="1"/>
            <a:r>
              <a:rPr lang="en-US" altLang="en-US"/>
              <a:t>Thermal Burns: What to Do </a:t>
            </a:r>
            <a:r>
              <a:rPr lang="en-US" altLang="en-US" sz="2000"/>
              <a:t>(1 of 3)</a:t>
            </a:r>
          </a:p>
        </p:txBody>
      </p:sp>
      <p:sp>
        <p:nvSpPr>
          <p:cNvPr id="173058" name="Content Placeholder 2">
            <a:extLst>
              <a:ext uri="{FF2B5EF4-FFF2-40B4-BE49-F238E27FC236}">
                <a16:creationId xmlns:a16="http://schemas.microsoft.com/office/drawing/2014/main" id="{E96EC290-8A74-43FE-8A57-8237CFAC65E5}"/>
              </a:ext>
            </a:extLst>
          </p:cNvPr>
          <p:cNvSpPr>
            <a:spLocks noGrp="1"/>
          </p:cNvSpPr>
          <p:nvPr>
            <p:ph idx="1"/>
          </p:nvPr>
        </p:nvSpPr>
        <p:spPr>
          <a:xfrm>
            <a:off x="914400" y="1524000"/>
            <a:ext cx="10287000" cy="4699000"/>
          </a:xfrm>
        </p:spPr>
        <p:txBody>
          <a:bodyPr/>
          <a:lstStyle/>
          <a:p>
            <a:pPr eaLnBrk="1" hangingPunct="1"/>
            <a:r>
              <a:rPr lang="en-US" altLang="en-US" dirty="0"/>
              <a:t>Stop the burning!</a:t>
            </a:r>
          </a:p>
          <a:p>
            <a:pPr lvl="1" eaLnBrk="1" hangingPunct="1"/>
            <a:r>
              <a:rPr lang="en-US" altLang="en-US" dirty="0"/>
              <a:t>If clothing is on fire, have the person roll on the ground using the “stop, drop, and roll” method.</a:t>
            </a:r>
          </a:p>
          <a:p>
            <a:pPr lvl="1" eaLnBrk="1" hangingPunct="1"/>
            <a:r>
              <a:rPr lang="en-US" altLang="en-US" dirty="0"/>
              <a:t>Smother the flames with a blanket or douse the person with water. </a:t>
            </a:r>
          </a:p>
          <a:p>
            <a:pPr lvl="1" eaLnBrk="1" hangingPunct="1"/>
            <a:r>
              <a:rPr lang="en-US" altLang="en-US" dirty="0"/>
              <a:t>Remove clothing and all jewelry, especially rings, from the burn area.</a:t>
            </a:r>
          </a:p>
          <a:p>
            <a:pPr eaLnBrk="1" hangingPunct="1"/>
            <a:r>
              <a:rPr lang="en-US" altLang="en-US" dirty="0"/>
              <a:t>Check and monitor breathing if the person inhaled heated air or was in an explosion.</a:t>
            </a:r>
          </a:p>
          <a:p>
            <a:pPr eaLnBrk="1" hangingPunct="1"/>
            <a:r>
              <a:rPr lang="en-US" altLang="en-US" dirty="0"/>
              <a:t>Determining the depth of the burn will help determine what first aid to give.</a:t>
            </a:r>
          </a:p>
          <a:p>
            <a:pPr eaLnBrk="1" hangingPunct="1">
              <a:lnSpc>
                <a:spcPct val="90000"/>
              </a:lnSpc>
              <a:buFontTx/>
              <a:buAutoNum type="arabicPeriod"/>
            </a:pPr>
            <a:endParaRPr lang="en-US" altLang="en-US" sz="3000" dirty="0"/>
          </a:p>
          <a:p>
            <a:pPr eaLnBrk="1" hangingPunct="1">
              <a:lnSpc>
                <a:spcPct val="70000"/>
              </a:lnSpc>
              <a:buFontTx/>
              <a:buAutoNum type="arabicPeriod"/>
            </a:pPr>
            <a:endParaRPr lang="en-US" altLang="en-US" sz="3000" dirty="0"/>
          </a:p>
        </p:txBody>
      </p:sp>
    </p:spTree>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F4FDFFC1-3CB3-4B42-A995-05DC4D6DE433}"/>
              </a:ext>
            </a:extLst>
          </p:cNvPr>
          <p:cNvSpPr>
            <a:spLocks noGrp="1"/>
          </p:cNvSpPr>
          <p:nvPr>
            <p:ph type="title"/>
          </p:nvPr>
        </p:nvSpPr>
        <p:spPr/>
        <p:txBody>
          <a:bodyPr/>
          <a:lstStyle/>
          <a:p>
            <a:pPr eaLnBrk="1" hangingPunct="1"/>
            <a:r>
              <a:rPr lang="en-US" altLang="en-US"/>
              <a:t>Thermal Burns: What to Do </a:t>
            </a:r>
            <a:r>
              <a:rPr lang="en-US" altLang="en-US" sz="2000"/>
              <a:t>(2 of 3)</a:t>
            </a:r>
          </a:p>
        </p:txBody>
      </p:sp>
      <p:sp>
        <p:nvSpPr>
          <p:cNvPr id="175106" name="Content Placeholder 2">
            <a:extLst>
              <a:ext uri="{FF2B5EF4-FFF2-40B4-BE49-F238E27FC236}">
                <a16:creationId xmlns:a16="http://schemas.microsoft.com/office/drawing/2014/main" id="{67E85669-6D12-4EED-852D-B1F97BBA56EE}"/>
              </a:ext>
            </a:extLst>
          </p:cNvPr>
          <p:cNvSpPr>
            <a:spLocks noGrp="1"/>
          </p:cNvSpPr>
          <p:nvPr>
            <p:ph idx="1"/>
          </p:nvPr>
        </p:nvSpPr>
        <p:spPr>
          <a:xfrm>
            <a:off x="914400" y="1524000"/>
            <a:ext cx="10287000" cy="4699000"/>
          </a:xfrm>
        </p:spPr>
        <p:txBody>
          <a:bodyPr/>
          <a:lstStyle/>
          <a:p>
            <a:pPr eaLnBrk="1" hangingPunct="1"/>
            <a:r>
              <a:rPr lang="en-US" altLang="en-US" dirty="0"/>
              <a:t>Determine the size of the burn by using the Rule of the Hand. </a:t>
            </a:r>
          </a:p>
          <a:p>
            <a:pPr lvl="1" eaLnBrk="1" hangingPunct="1"/>
            <a:r>
              <a:rPr lang="en-US" altLang="en-US" dirty="0"/>
              <a:t>The person’s hand (including the palm, closed fingers, and thumb) equals about 1% of their total body surface area (TBSA).</a:t>
            </a:r>
          </a:p>
          <a:p>
            <a:pPr eaLnBrk="1" hangingPunct="1"/>
            <a:r>
              <a:rPr lang="en-US" altLang="en-US" dirty="0"/>
              <a:t>Determine which parts of the body are burned.</a:t>
            </a:r>
          </a:p>
          <a:p>
            <a:pPr eaLnBrk="1" hangingPunct="1"/>
            <a:r>
              <a:rPr lang="en-US" altLang="en-US" dirty="0"/>
              <a:t>Burns on the face, hands, feet, and genitals are more severe than burns on other body parts.</a:t>
            </a:r>
          </a:p>
          <a:p>
            <a:pPr eaLnBrk="1" hangingPunct="1">
              <a:lnSpc>
                <a:spcPct val="70000"/>
              </a:lnSpc>
              <a:buFontTx/>
              <a:buAutoNum type="arabicPeriod"/>
            </a:pPr>
            <a:endParaRPr lang="en-US" altLang="en-US" sz="3000" dirty="0"/>
          </a:p>
        </p:txBody>
      </p:sp>
    </p:spTree>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3DFA5C81-D164-48E9-B953-26BB2FD55B78}"/>
              </a:ext>
            </a:extLst>
          </p:cNvPr>
          <p:cNvSpPr>
            <a:spLocks noGrp="1"/>
          </p:cNvSpPr>
          <p:nvPr>
            <p:ph type="title"/>
          </p:nvPr>
        </p:nvSpPr>
        <p:spPr/>
        <p:txBody>
          <a:bodyPr/>
          <a:lstStyle/>
          <a:p>
            <a:pPr eaLnBrk="1" hangingPunct="1"/>
            <a:r>
              <a:rPr lang="en-US" altLang="en-US"/>
              <a:t>Thermal Burns: What to Do </a:t>
            </a:r>
            <a:r>
              <a:rPr lang="en-US" altLang="en-US" sz="2000"/>
              <a:t>(3 of 3)</a:t>
            </a:r>
          </a:p>
        </p:txBody>
      </p:sp>
      <p:sp>
        <p:nvSpPr>
          <p:cNvPr id="177154" name="Content Placeholder 2">
            <a:extLst>
              <a:ext uri="{FF2B5EF4-FFF2-40B4-BE49-F238E27FC236}">
                <a16:creationId xmlns:a16="http://schemas.microsoft.com/office/drawing/2014/main" id="{A1BD5C2E-A3A2-4054-8185-B918B20E10B3}"/>
              </a:ext>
            </a:extLst>
          </p:cNvPr>
          <p:cNvSpPr>
            <a:spLocks noGrp="1"/>
          </p:cNvSpPr>
          <p:nvPr>
            <p:ph idx="1"/>
          </p:nvPr>
        </p:nvSpPr>
        <p:spPr>
          <a:xfrm>
            <a:off x="914400" y="1524000"/>
            <a:ext cx="10287000" cy="4699000"/>
          </a:xfrm>
        </p:spPr>
        <p:txBody>
          <a:bodyPr/>
          <a:lstStyle/>
          <a:p>
            <a:pPr eaLnBrk="1" hangingPunct="1"/>
            <a:r>
              <a:rPr lang="en-US" altLang="en-US" dirty="0"/>
              <a:t>Seek professional medical care or call 9-1-1 for the following:</a:t>
            </a:r>
          </a:p>
          <a:p>
            <a:pPr lvl="1" eaLnBrk="1" hangingPunct="1"/>
            <a:r>
              <a:rPr lang="en-US" altLang="en-US" dirty="0"/>
              <a:t>Burns on the face, neck, hands, feet, or genitals</a:t>
            </a:r>
          </a:p>
          <a:p>
            <a:pPr lvl="1" eaLnBrk="1" hangingPunct="1"/>
            <a:r>
              <a:rPr lang="en-US" altLang="en-US" dirty="0"/>
              <a:t>Breathing difficulty</a:t>
            </a:r>
          </a:p>
          <a:p>
            <a:pPr lvl="1" eaLnBrk="1" hangingPunct="1"/>
            <a:r>
              <a:rPr lang="en-US" altLang="en-US" dirty="0"/>
              <a:t>Blistering or broken skin</a:t>
            </a:r>
          </a:p>
          <a:p>
            <a:pPr lvl="1" eaLnBrk="1" hangingPunct="1"/>
            <a:r>
              <a:rPr lang="en-US" altLang="en-US" dirty="0"/>
              <a:t>Large area burned (eg, back, trunk)</a:t>
            </a:r>
          </a:p>
          <a:p>
            <a:pPr lvl="1" eaLnBrk="1" hangingPunct="1"/>
            <a:r>
              <a:rPr lang="en-US" altLang="en-US" dirty="0"/>
              <a:t>All third- and large second-degree burns</a:t>
            </a:r>
          </a:p>
          <a:p>
            <a:pPr lvl="1" eaLnBrk="1" hangingPunct="1"/>
            <a:r>
              <a:rPr lang="en-US" altLang="en-US" dirty="0"/>
              <a:t>Other concerns (eg, coughing, wheezing, hoarse voice, or carbon monoxide exposure)</a:t>
            </a:r>
          </a:p>
        </p:txBody>
      </p:sp>
    </p:spTree>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a:xfrm>
            <a:off x="0" y="120650"/>
            <a:ext cx="12192000" cy="1001713"/>
          </a:xfrm>
        </p:spPr>
        <p:txBody>
          <a:bodyPr/>
          <a:lstStyle/>
          <a:p>
            <a:r>
              <a:rPr lang="en-US" altLang="en-US" dirty="0"/>
              <a:t>First-Degree Burns: What to Look For</a:t>
            </a:r>
            <a:endParaRPr lang="en-US" altLang="en-US" sz="2000" dirty="0"/>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sz="half" idx="1"/>
          </p:nvPr>
        </p:nvSpPr>
        <p:spPr>
          <a:xfrm>
            <a:off x="914400" y="1460500"/>
            <a:ext cx="5119968" cy="4730750"/>
          </a:xfrm>
        </p:spPr>
        <p:txBody>
          <a:bodyPr/>
          <a:lstStyle/>
          <a:p>
            <a:r>
              <a:rPr lang="en-US" altLang="en-US" dirty="0"/>
              <a:t>Redness</a:t>
            </a:r>
          </a:p>
          <a:p>
            <a:r>
              <a:rPr lang="en-US" altLang="en-US" dirty="0"/>
              <a:t>Mild swelling</a:t>
            </a:r>
          </a:p>
          <a:p>
            <a:r>
              <a:rPr lang="en-US" altLang="en-US" dirty="0"/>
              <a:t>Tenderness</a:t>
            </a:r>
          </a:p>
          <a:p>
            <a:r>
              <a:rPr lang="en-US" altLang="en-US" dirty="0"/>
              <a:t>Pain</a:t>
            </a:r>
          </a:p>
        </p:txBody>
      </p:sp>
      <p:pic>
        <p:nvPicPr>
          <p:cNvPr id="179203" name="Picture 3" descr="A photo shows a burn injury near the shoulder.&#10;">
            <a:extLst>
              <a:ext uri="{FF2B5EF4-FFF2-40B4-BE49-F238E27FC236}">
                <a16:creationId xmlns:a16="http://schemas.microsoft.com/office/drawing/2014/main" id="{54171601-25B4-405D-BB21-861177665D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3054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Box 6">
            <a:extLst>
              <a:ext uri="{FF2B5EF4-FFF2-40B4-BE49-F238E27FC236}">
                <a16:creationId xmlns:a16="http://schemas.microsoft.com/office/drawing/2014/main" id="{180BBDAC-DD79-43AF-B11E-4BFC5B42520C}"/>
              </a:ext>
            </a:extLst>
          </p:cNvPr>
          <p:cNvSpPr txBox="1">
            <a:spLocks noChangeArrowheads="1"/>
          </p:cNvSpPr>
          <p:nvPr/>
        </p:nvSpPr>
        <p:spPr bwMode="auto">
          <a:xfrm>
            <a:off x="7696200" y="5886450"/>
            <a:ext cx="350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4-26 </a:t>
            </a:r>
            <a:r>
              <a:rPr lang="en-IN" altLang="en-US" sz="1800" dirty="0"/>
              <a:t>First-degree burn. </a:t>
            </a:r>
            <a:endParaRPr lang="en-US" altLang="en-US" sz="1800" dirty="0"/>
          </a:p>
        </p:txBody>
      </p:sp>
      <p:sp>
        <p:nvSpPr>
          <p:cNvPr id="179205" name="TextBox 7">
            <a:extLst>
              <a:ext uri="{FF2B5EF4-FFF2-40B4-BE49-F238E27FC236}">
                <a16:creationId xmlns:a16="http://schemas.microsoft.com/office/drawing/2014/main" id="{ED88BC48-9B72-46EC-B1FB-236DFD6C44FE}"/>
              </a:ext>
            </a:extLst>
          </p:cNvPr>
          <p:cNvSpPr txBox="1">
            <a:spLocks noChangeArrowheads="1"/>
          </p:cNvSpPr>
          <p:nvPr/>
        </p:nvSpPr>
        <p:spPr bwMode="auto">
          <a:xfrm>
            <a:off x="7696200" y="6161088"/>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Suzanne Tucker/ShutterStock. </a:t>
            </a:r>
            <a:endParaRPr lang="en-US" altLang="en-US" sz="1000"/>
          </a:p>
        </p:txBody>
      </p:sp>
    </p:spTree>
    <p:extLst>
      <p:ext uri="{BB962C8B-B14F-4D97-AF65-F5344CB8AC3E}">
        <p14:creationId xmlns:p14="http://schemas.microsoft.com/office/powerpoint/2010/main" val="1611804535"/>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p:txBody>
          <a:bodyPr/>
          <a:lstStyle/>
          <a:p>
            <a:r>
              <a:rPr lang="en-US" altLang="en-US" dirty="0"/>
              <a:t>First-Degree Burns: What to Do </a:t>
            </a:r>
            <a:r>
              <a:rPr lang="en-US" altLang="en-US" sz="2000" dirty="0"/>
              <a:t>(1 of 2)</a:t>
            </a:r>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idx="1"/>
          </p:nvPr>
        </p:nvSpPr>
        <p:spPr/>
        <p:txBody>
          <a:bodyPr/>
          <a:lstStyle/>
          <a:p>
            <a:r>
              <a:rPr lang="en-US" altLang="en-US" dirty="0"/>
              <a:t>Immerse the burned area in cool or cold water, place it under running cold water, or apply a wet, cool, or cold compress for at least 10 minutes as soon as possible.</a:t>
            </a:r>
          </a:p>
          <a:p>
            <a:r>
              <a:rPr lang="en-US" altLang="en-US" dirty="0"/>
              <a:t>If cold water is unavailable, use any other available cold liquid.</a:t>
            </a:r>
          </a:p>
          <a:p>
            <a:r>
              <a:rPr lang="en-US" altLang="en-US" dirty="0"/>
              <a:t>DO NOT apply ice, ice water, or salt water.</a:t>
            </a:r>
          </a:p>
          <a:p>
            <a:r>
              <a:rPr lang="en-US" altLang="en-US" dirty="0"/>
              <a:t>Give ibuprofen (for children and teenagers, give acetaminophen).</a:t>
            </a:r>
          </a:p>
        </p:txBody>
      </p:sp>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C0CD7108-B802-4B92-8CA7-D11BA91DD7FE}"/>
              </a:ext>
            </a:extLst>
          </p:cNvPr>
          <p:cNvSpPr>
            <a:spLocks noGrp="1"/>
          </p:cNvSpPr>
          <p:nvPr>
            <p:ph type="title"/>
          </p:nvPr>
        </p:nvSpPr>
        <p:spPr>
          <a:xfrm>
            <a:off x="0" y="120650"/>
            <a:ext cx="12192000" cy="1001713"/>
          </a:xfrm>
        </p:spPr>
        <p:txBody>
          <a:bodyPr/>
          <a:lstStyle/>
          <a:p>
            <a:r>
              <a:rPr lang="en-US" altLang="en-US" dirty="0"/>
              <a:t>First-Degree Burns: What to Do </a:t>
            </a:r>
            <a:r>
              <a:rPr lang="en-US" altLang="en-US" sz="2000" dirty="0"/>
              <a:t>(2 of 2)</a:t>
            </a:r>
          </a:p>
        </p:txBody>
      </p:sp>
      <p:sp>
        <p:nvSpPr>
          <p:cNvPr id="181250" name="Content Placeholder 2">
            <a:extLst>
              <a:ext uri="{FF2B5EF4-FFF2-40B4-BE49-F238E27FC236}">
                <a16:creationId xmlns:a16="http://schemas.microsoft.com/office/drawing/2014/main" id="{FF4CAE1F-0E7C-4DC7-B130-E92407D88B9B}"/>
              </a:ext>
            </a:extLst>
          </p:cNvPr>
          <p:cNvSpPr>
            <a:spLocks noGrp="1"/>
          </p:cNvSpPr>
          <p:nvPr>
            <p:ph sz="half" idx="1"/>
          </p:nvPr>
        </p:nvSpPr>
        <p:spPr>
          <a:xfrm>
            <a:off x="914400" y="1461052"/>
            <a:ext cx="4855464" cy="4729436"/>
          </a:xfrm>
        </p:spPr>
        <p:txBody>
          <a:bodyPr/>
          <a:lstStyle/>
          <a:p>
            <a:r>
              <a:rPr lang="en-US" altLang="en-US" dirty="0"/>
              <a:t>Have the person drink as much water as possible without becoming nauseated.</a:t>
            </a:r>
          </a:p>
          <a:p>
            <a:r>
              <a:rPr lang="en-US" altLang="en-US" dirty="0"/>
              <a:t>Keep the burned arm or leg raised and remove any jewelry.</a:t>
            </a:r>
          </a:p>
          <a:p>
            <a:r>
              <a:rPr lang="en-US" altLang="en-US" dirty="0"/>
              <a:t>After burn has been cooled, apply aloe vera gel or an inexpensive skin moisturizer. </a:t>
            </a:r>
          </a:p>
          <a:p>
            <a:r>
              <a:rPr lang="en-US" altLang="en-US" dirty="0"/>
              <a:t>First-degree burns do not need to be covered.</a:t>
            </a:r>
          </a:p>
        </p:txBody>
      </p:sp>
      <p:pic>
        <p:nvPicPr>
          <p:cNvPr id="181251" name="Picture 1" descr="An illustration depicts a hand being washed in a basin with water running from a tap, to treat a wound.&#10;">
            <a:extLst>
              <a:ext uri="{FF2B5EF4-FFF2-40B4-BE49-F238E27FC236}">
                <a16:creationId xmlns:a16="http://schemas.microsoft.com/office/drawing/2014/main" id="{AAD78EA7-707B-43AE-B885-2FAE23956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24000"/>
            <a:ext cx="4127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Box 6">
            <a:extLst>
              <a:ext uri="{FF2B5EF4-FFF2-40B4-BE49-F238E27FC236}">
                <a16:creationId xmlns:a16="http://schemas.microsoft.com/office/drawing/2014/main" id="{B39C8FEE-C579-4BE5-9890-484A853D5165}"/>
              </a:ext>
            </a:extLst>
          </p:cNvPr>
          <p:cNvSpPr txBox="1">
            <a:spLocks noChangeArrowheads="1"/>
          </p:cNvSpPr>
          <p:nvPr/>
        </p:nvSpPr>
        <p:spPr bwMode="auto">
          <a:xfrm>
            <a:off x="6781800" y="5360988"/>
            <a:ext cx="502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4-27 </a:t>
            </a:r>
            <a:r>
              <a:rPr lang="en-IN" altLang="en-US" sz="1800" dirty="0"/>
              <a:t>Run the burned area under water to cool the burn.</a:t>
            </a:r>
            <a:endParaRPr lang="en-US" altLang="en-US" sz="1800" dirty="0"/>
          </a:p>
        </p:txBody>
      </p:sp>
      <p:sp>
        <p:nvSpPr>
          <p:cNvPr id="181253" name="TextBox 7">
            <a:extLst>
              <a:ext uri="{FF2B5EF4-FFF2-40B4-BE49-F238E27FC236}">
                <a16:creationId xmlns:a16="http://schemas.microsoft.com/office/drawing/2014/main" id="{21C3AACD-2EBF-4539-B9AD-4B41607C62CB}"/>
              </a:ext>
            </a:extLst>
          </p:cNvPr>
          <p:cNvSpPr txBox="1">
            <a:spLocks noChangeArrowheads="1"/>
          </p:cNvSpPr>
          <p:nvPr/>
        </p:nvSpPr>
        <p:spPr bwMode="auto">
          <a:xfrm>
            <a:off x="6781800" y="59436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a:xfrm>
            <a:off x="0" y="120650"/>
            <a:ext cx="12192000" cy="1001713"/>
          </a:xfrm>
        </p:spPr>
        <p:txBody>
          <a:bodyPr/>
          <a:lstStyle/>
          <a:p>
            <a:r>
              <a:rPr lang="en-US" altLang="en-US" dirty="0"/>
              <a:t>Second-Degree Burns: What to Look For</a:t>
            </a:r>
            <a:endParaRPr lang="en-US" altLang="en-US" sz="2000" dirty="0"/>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sz="half" idx="1"/>
          </p:nvPr>
        </p:nvSpPr>
        <p:spPr>
          <a:xfrm>
            <a:off x="914400" y="1460500"/>
            <a:ext cx="5119968" cy="4730750"/>
          </a:xfrm>
        </p:spPr>
        <p:txBody>
          <a:bodyPr/>
          <a:lstStyle/>
          <a:p>
            <a:r>
              <a:rPr lang="en-US" altLang="en-US" dirty="0"/>
              <a:t>Blisters</a:t>
            </a:r>
          </a:p>
          <a:p>
            <a:r>
              <a:rPr lang="en-US" altLang="en-US" dirty="0"/>
              <a:t>Swelling</a:t>
            </a:r>
          </a:p>
          <a:p>
            <a:r>
              <a:rPr lang="en-US" altLang="en-US" dirty="0"/>
              <a:t>Weeping of fluids</a:t>
            </a:r>
          </a:p>
          <a:p>
            <a:r>
              <a:rPr lang="en-US" altLang="en-US" dirty="0"/>
              <a:t>Severe pain</a:t>
            </a:r>
          </a:p>
        </p:txBody>
      </p:sp>
      <p:sp>
        <p:nvSpPr>
          <p:cNvPr id="179204" name="TextBox 6">
            <a:extLst>
              <a:ext uri="{FF2B5EF4-FFF2-40B4-BE49-F238E27FC236}">
                <a16:creationId xmlns:a16="http://schemas.microsoft.com/office/drawing/2014/main" id="{180BBDAC-DD79-43AF-B11E-4BFC5B42520C}"/>
              </a:ext>
            </a:extLst>
          </p:cNvPr>
          <p:cNvSpPr txBox="1">
            <a:spLocks noChangeArrowheads="1"/>
          </p:cNvSpPr>
          <p:nvPr/>
        </p:nvSpPr>
        <p:spPr bwMode="auto">
          <a:xfrm>
            <a:off x="6701640" y="4677192"/>
            <a:ext cx="5119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4-28 </a:t>
            </a:r>
            <a:r>
              <a:rPr lang="en-US" altLang="en-US" sz="1800" dirty="0"/>
              <a:t>Second</a:t>
            </a:r>
            <a:r>
              <a:rPr lang="en-IN" altLang="en-US" sz="1800" dirty="0"/>
              <a:t>-degree burn. </a:t>
            </a:r>
            <a:endParaRPr lang="en-US" altLang="en-US" sz="1800" dirty="0"/>
          </a:p>
        </p:txBody>
      </p:sp>
      <p:sp>
        <p:nvSpPr>
          <p:cNvPr id="179205" name="TextBox 7">
            <a:extLst>
              <a:ext uri="{FF2B5EF4-FFF2-40B4-BE49-F238E27FC236}">
                <a16:creationId xmlns:a16="http://schemas.microsoft.com/office/drawing/2014/main" id="{ED88BC48-9B72-46EC-B1FB-236DFD6C44FE}"/>
              </a:ext>
            </a:extLst>
          </p:cNvPr>
          <p:cNvSpPr txBox="1">
            <a:spLocks noChangeArrowheads="1"/>
          </p:cNvSpPr>
          <p:nvPr/>
        </p:nvSpPr>
        <p:spPr bwMode="auto">
          <a:xfrm>
            <a:off x="6739740" y="5085556"/>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dirty="0"/>
              <a:t>© American Academy of Orthopaedic Surgeons.</a:t>
            </a:r>
          </a:p>
        </p:txBody>
      </p:sp>
      <p:pic>
        <p:nvPicPr>
          <p:cNvPr id="3" name="Picture 2">
            <a:extLst>
              <a:ext uri="{FF2B5EF4-FFF2-40B4-BE49-F238E27FC236}">
                <a16:creationId xmlns:a16="http://schemas.microsoft.com/office/drawing/2014/main" id="{B6FCC891-A7B0-4EA9-B9A5-81DD99E3DA7F}"/>
              </a:ext>
            </a:extLst>
          </p:cNvPr>
          <p:cNvPicPr>
            <a:picLocks noChangeAspect="1"/>
          </p:cNvPicPr>
          <p:nvPr/>
        </p:nvPicPr>
        <p:blipFill>
          <a:blip r:embed="rId3"/>
          <a:stretch>
            <a:fillRect/>
          </a:stretch>
        </p:blipFill>
        <p:spPr>
          <a:xfrm>
            <a:off x="6739740" y="1649413"/>
            <a:ext cx="4694744" cy="3124200"/>
          </a:xfrm>
          <a:prstGeom prst="rect">
            <a:avLst/>
          </a:prstGeom>
        </p:spPr>
      </p:pic>
    </p:spTree>
    <p:extLst>
      <p:ext uri="{BB962C8B-B14F-4D97-AF65-F5344CB8AC3E}">
        <p14:creationId xmlns:p14="http://schemas.microsoft.com/office/powerpoint/2010/main" val="48847500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(3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pPr eaLnBrk="1" hangingPunct="1"/>
            <a:r>
              <a:rPr lang="en-US" altLang="en-US" dirty="0"/>
              <a:t>Write the time the tourniquet was applied on the tourniquet’s tag.</a:t>
            </a:r>
          </a:p>
          <a:p>
            <a:pPr eaLnBrk="1" hangingPunct="1"/>
            <a:r>
              <a:rPr lang="en-US" altLang="en-US" dirty="0"/>
              <a:t>If a tag is not available, write “TQ” or “TK” (for tourniquet) and the time it was applied on a piece of tape and stick it on the person’s forehead.</a:t>
            </a:r>
          </a:p>
          <a:p>
            <a:pPr eaLnBrk="1" hangingPunct="1"/>
            <a:r>
              <a:rPr lang="en-US" altLang="en-US" b="1" dirty="0"/>
              <a:t>DO NOT </a:t>
            </a:r>
            <a:r>
              <a:rPr lang="en-US" altLang="en-US" dirty="0"/>
              <a:t>cover, release, or remove the tourniquet.</a:t>
            </a:r>
          </a:p>
        </p:txBody>
      </p:sp>
      <p:pic>
        <p:nvPicPr>
          <p:cNvPr id="5" name="Picture 4">
            <a:extLst>
              <a:ext uri="{FF2B5EF4-FFF2-40B4-BE49-F238E27FC236}">
                <a16:creationId xmlns:a16="http://schemas.microsoft.com/office/drawing/2014/main" id="{DDE00B47-330F-4710-ADFA-BCBD6951D58C}"/>
              </a:ext>
            </a:extLst>
          </p:cNvPr>
          <p:cNvPicPr>
            <a:picLocks noChangeAspect="1"/>
          </p:cNvPicPr>
          <p:nvPr/>
        </p:nvPicPr>
        <p:blipFill>
          <a:blip r:embed="rId2"/>
          <a:stretch>
            <a:fillRect/>
          </a:stretch>
        </p:blipFill>
        <p:spPr>
          <a:xfrm>
            <a:off x="7086600" y="1440999"/>
            <a:ext cx="3717452" cy="3145536"/>
          </a:xfrm>
          <a:prstGeom prst="rect">
            <a:avLst/>
          </a:prstGeom>
        </p:spPr>
      </p:pic>
      <p:sp>
        <p:nvSpPr>
          <p:cNvPr id="7" name="TextBox 4">
            <a:extLst>
              <a:ext uri="{FF2B5EF4-FFF2-40B4-BE49-F238E27FC236}">
                <a16:creationId xmlns:a16="http://schemas.microsoft.com/office/drawing/2014/main" id="{8651A77D-ACAE-4E72-8057-DB7FACB39EC7}"/>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4.</a:t>
            </a:r>
            <a:endParaRPr lang="en-US" altLang="en-US" sz="1800" dirty="0"/>
          </a:p>
        </p:txBody>
      </p:sp>
      <p:sp>
        <p:nvSpPr>
          <p:cNvPr id="8" name="TextBox 5">
            <a:extLst>
              <a:ext uri="{FF2B5EF4-FFF2-40B4-BE49-F238E27FC236}">
                <a16:creationId xmlns:a16="http://schemas.microsoft.com/office/drawing/2014/main" id="{0CAF2C42-03A0-46A1-A39D-CC4128180D33}"/>
              </a:ext>
            </a:extLst>
          </p:cNvPr>
          <p:cNvSpPr txBox="1">
            <a:spLocks noChangeArrowheads="1"/>
          </p:cNvSpPr>
          <p:nvPr/>
        </p:nvSpPr>
        <p:spPr bwMode="auto">
          <a:xfrm>
            <a:off x="7070558" y="556887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389115893"/>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39606199-56C6-40DE-B7F7-782DA9DF7EAF}"/>
              </a:ext>
            </a:extLst>
          </p:cNvPr>
          <p:cNvSpPr>
            <a:spLocks noGrp="1"/>
          </p:cNvSpPr>
          <p:nvPr>
            <p:ph type="title"/>
          </p:nvPr>
        </p:nvSpPr>
        <p:spPr/>
        <p:txBody>
          <a:bodyPr/>
          <a:lstStyle/>
          <a:p>
            <a:pPr eaLnBrk="1" hangingPunct="1"/>
            <a:r>
              <a:rPr lang="en-US" altLang="en-US"/>
              <a:t>Second-Degree Burns: What to Do </a:t>
            </a:r>
            <a:r>
              <a:rPr lang="en-US" altLang="en-US" sz="2000"/>
              <a:t>(1 of 2)</a:t>
            </a:r>
          </a:p>
        </p:txBody>
      </p:sp>
      <p:sp>
        <p:nvSpPr>
          <p:cNvPr id="183298" name="Content Placeholder 2">
            <a:extLst>
              <a:ext uri="{FF2B5EF4-FFF2-40B4-BE49-F238E27FC236}">
                <a16:creationId xmlns:a16="http://schemas.microsoft.com/office/drawing/2014/main" id="{86859CDB-7F49-4F2B-92D8-A09C6777D9DC}"/>
              </a:ext>
            </a:extLst>
          </p:cNvPr>
          <p:cNvSpPr>
            <a:spLocks noGrp="1"/>
          </p:cNvSpPr>
          <p:nvPr>
            <p:ph sz="half" idx="1"/>
          </p:nvPr>
        </p:nvSpPr>
        <p:spPr>
          <a:xfrm>
            <a:off x="914400" y="1524000"/>
            <a:ext cx="8229600" cy="4525963"/>
          </a:xfrm>
        </p:spPr>
        <p:txBody>
          <a:bodyPr/>
          <a:lstStyle/>
          <a:p>
            <a:pPr eaLnBrk="1" hangingPunct="1"/>
            <a:r>
              <a:rPr lang="en-US" altLang="en-US" sz="2800" dirty="0"/>
              <a:t>Small second-degree burns:</a:t>
            </a:r>
          </a:p>
          <a:p>
            <a:pPr lvl="1" eaLnBrk="1" hangingPunct="1"/>
            <a:r>
              <a:rPr lang="en-US" altLang="en-US" dirty="0"/>
              <a:t>Follow Steps 1 through 4 for first-degree burns, with the following additions:</a:t>
            </a:r>
          </a:p>
          <a:p>
            <a:pPr lvl="2" eaLnBrk="1" hangingPunct="1"/>
            <a:r>
              <a:rPr lang="en-US" altLang="en-US" dirty="0"/>
              <a:t>After burn has been cooled, apply a thin layer of antibacterial ointment.</a:t>
            </a:r>
          </a:p>
          <a:p>
            <a:pPr lvl="2" eaLnBrk="1" hangingPunct="1"/>
            <a:r>
              <a:rPr lang="en-US" altLang="en-US" dirty="0"/>
              <a:t>Cover the burn with a loose, dry, nonstick, sterile or clean dressing.</a:t>
            </a:r>
          </a:p>
          <a:p>
            <a:pPr lvl="2" eaLnBrk="1" hangingPunct="1"/>
            <a:r>
              <a:rPr lang="en-US" altLang="en-US" b="1" dirty="0"/>
              <a:t>DO NOT </a:t>
            </a:r>
            <a:r>
              <a:rPr lang="en-US" altLang="en-US" dirty="0"/>
              <a:t>break any blisters.</a:t>
            </a:r>
          </a:p>
        </p:txBody>
      </p:sp>
    </p:spTree>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5ED3B46E-D8CF-429E-B408-36D0786507BD}"/>
              </a:ext>
            </a:extLst>
          </p:cNvPr>
          <p:cNvSpPr>
            <a:spLocks noGrp="1"/>
          </p:cNvSpPr>
          <p:nvPr>
            <p:ph type="title"/>
          </p:nvPr>
        </p:nvSpPr>
        <p:spPr/>
        <p:txBody>
          <a:bodyPr/>
          <a:lstStyle/>
          <a:p>
            <a:pPr eaLnBrk="1" hangingPunct="1"/>
            <a:r>
              <a:rPr lang="en-US" altLang="en-US"/>
              <a:t>Second-Degree Burns: What to Do </a:t>
            </a:r>
            <a:r>
              <a:rPr lang="en-US" altLang="en-US" sz="2000"/>
              <a:t>(2 of 2)</a:t>
            </a:r>
          </a:p>
        </p:txBody>
      </p:sp>
      <p:sp>
        <p:nvSpPr>
          <p:cNvPr id="185346" name="Content Placeholder 2">
            <a:extLst>
              <a:ext uri="{FF2B5EF4-FFF2-40B4-BE49-F238E27FC236}">
                <a16:creationId xmlns:a16="http://schemas.microsoft.com/office/drawing/2014/main" id="{89328382-1CCD-4B65-A97E-D98503B35435}"/>
              </a:ext>
            </a:extLst>
          </p:cNvPr>
          <p:cNvSpPr>
            <a:spLocks noGrp="1"/>
          </p:cNvSpPr>
          <p:nvPr>
            <p:ph sz="half" idx="1"/>
          </p:nvPr>
        </p:nvSpPr>
        <p:spPr>
          <a:xfrm>
            <a:off x="914400" y="1524000"/>
            <a:ext cx="8077200" cy="4525963"/>
          </a:xfrm>
        </p:spPr>
        <p:txBody>
          <a:bodyPr/>
          <a:lstStyle/>
          <a:p>
            <a:pPr eaLnBrk="1" hangingPunct="1"/>
            <a:r>
              <a:rPr lang="en-US" altLang="en-US" sz="2800"/>
              <a:t>Large second-degree burns</a:t>
            </a:r>
          </a:p>
          <a:p>
            <a:pPr lvl="1" eaLnBrk="1" hangingPunct="1"/>
            <a:r>
              <a:rPr lang="en-US" altLang="en-US" sz="2400"/>
              <a:t>Follow Steps 1 through 4 for first-degree burns, with the following additions:</a:t>
            </a:r>
          </a:p>
          <a:p>
            <a:pPr lvl="2" eaLnBrk="1" hangingPunct="1"/>
            <a:r>
              <a:rPr lang="en-US" altLang="en-US"/>
              <a:t>Apply cold, but monitor, as it may cause hypothermia.</a:t>
            </a:r>
          </a:p>
          <a:p>
            <a:pPr lvl="2" eaLnBrk="1" hangingPunct="1"/>
            <a:r>
              <a:rPr lang="en-US" altLang="en-US" b="1"/>
              <a:t>DO NOT </a:t>
            </a:r>
            <a:r>
              <a:rPr lang="en-US" altLang="en-US"/>
              <a:t>break any blisters.</a:t>
            </a:r>
          </a:p>
          <a:p>
            <a:pPr lvl="2" eaLnBrk="1" hangingPunct="1"/>
            <a:r>
              <a:rPr lang="en-US" altLang="en-US"/>
              <a:t>Call 9-1-1.</a:t>
            </a:r>
          </a:p>
          <a:p>
            <a:pPr eaLnBrk="1" hangingPunct="1"/>
            <a:endParaRPr lang="en-US" altLang="en-US"/>
          </a:p>
        </p:txBody>
      </p:sp>
    </p:spTree>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6178F364-08CD-42ED-8273-6A5EDD9EB281}"/>
              </a:ext>
            </a:extLst>
          </p:cNvPr>
          <p:cNvSpPr>
            <a:spLocks noGrp="1"/>
          </p:cNvSpPr>
          <p:nvPr>
            <p:ph type="title"/>
          </p:nvPr>
        </p:nvSpPr>
        <p:spPr/>
        <p:txBody>
          <a:bodyPr/>
          <a:lstStyle/>
          <a:p>
            <a:pPr eaLnBrk="1" hangingPunct="1"/>
            <a:r>
              <a:rPr lang="en-US" altLang="en-US" dirty="0"/>
              <a:t>Third-Degree Burns: What to Look For</a:t>
            </a:r>
          </a:p>
        </p:txBody>
      </p:sp>
      <p:sp>
        <p:nvSpPr>
          <p:cNvPr id="187394" name="Content Placeholder 2">
            <a:extLst>
              <a:ext uri="{FF2B5EF4-FFF2-40B4-BE49-F238E27FC236}">
                <a16:creationId xmlns:a16="http://schemas.microsoft.com/office/drawing/2014/main" id="{A1D9C2DA-DBA6-4DD5-9497-3B0369931C86}"/>
              </a:ext>
            </a:extLst>
          </p:cNvPr>
          <p:cNvSpPr>
            <a:spLocks noGrp="1"/>
          </p:cNvSpPr>
          <p:nvPr>
            <p:ph sz="half" idx="1"/>
          </p:nvPr>
        </p:nvSpPr>
        <p:spPr>
          <a:xfrm>
            <a:off x="914400" y="1524000"/>
            <a:ext cx="4419600" cy="4525963"/>
          </a:xfrm>
        </p:spPr>
        <p:txBody>
          <a:bodyPr/>
          <a:lstStyle/>
          <a:p>
            <a:pPr eaLnBrk="1" hangingPunct="1"/>
            <a:r>
              <a:rPr lang="en-US" altLang="en-US" sz="2800" dirty="0"/>
              <a:t>Dry, leathery, gray-colored, or charred skin</a:t>
            </a:r>
          </a:p>
        </p:txBody>
      </p:sp>
      <p:pic>
        <p:nvPicPr>
          <p:cNvPr id="187395" name="Picture 3" descr="A photo shows a burn injury on the hand, with skin burnt and peeled off the fingers and palm.&#10;">
            <a:extLst>
              <a:ext uri="{FF2B5EF4-FFF2-40B4-BE49-F238E27FC236}">
                <a16:creationId xmlns:a16="http://schemas.microsoft.com/office/drawing/2014/main" id="{AED88FEB-D341-42D0-A376-C0E2C0E1F5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3938" y="1600200"/>
            <a:ext cx="45656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Box 6">
            <a:extLst>
              <a:ext uri="{FF2B5EF4-FFF2-40B4-BE49-F238E27FC236}">
                <a16:creationId xmlns:a16="http://schemas.microsoft.com/office/drawing/2014/main" id="{F69DCF0C-EC9C-46DB-A95B-5D1EDDE245D2}"/>
              </a:ext>
            </a:extLst>
          </p:cNvPr>
          <p:cNvSpPr txBox="1">
            <a:spLocks noChangeArrowheads="1"/>
          </p:cNvSpPr>
          <p:nvPr/>
        </p:nvSpPr>
        <p:spPr bwMode="auto">
          <a:xfrm>
            <a:off x="6019800" y="46593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4-29 </a:t>
            </a:r>
            <a:r>
              <a:rPr lang="en-IN" altLang="en-US" sz="1800"/>
              <a:t>Third-degree burn </a:t>
            </a:r>
            <a:endParaRPr lang="en-US" altLang="en-US" sz="1800"/>
          </a:p>
        </p:txBody>
      </p:sp>
      <p:sp>
        <p:nvSpPr>
          <p:cNvPr id="187397" name="TextBox 7">
            <a:extLst>
              <a:ext uri="{FF2B5EF4-FFF2-40B4-BE49-F238E27FC236}">
                <a16:creationId xmlns:a16="http://schemas.microsoft.com/office/drawing/2014/main" id="{E333DC66-318E-426F-BD80-7ADEFB215C38}"/>
              </a:ext>
            </a:extLst>
          </p:cNvPr>
          <p:cNvSpPr txBox="1">
            <a:spLocks noChangeArrowheads="1"/>
          </p:cNvSpPr>
          <p:nvPr/>
        </p:nvSpPr>
        <p:spPr bwMode="auto">
          <a:xfrm>
            <a:off x="6019800" y="4935538"/>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6178F364-08CD-42ED-8273-6A5EDD9EB281}"/>
              </a:ext>
            </a:extLst>
          </p:cNvPr>
          <p:cNvSpPr>
            <a:spLocks noGrp="1"/>
          </p:cNvSpPr>
          <p:nvPr>
            <p:ph type="title"/>
          </p:nvPr>
        </p:nvSpPr>
        <p:spPr/>
        <p:txBody>
          <a:bodyPr/>
          <a:lstStyle/>
          <a:p>
            <a:pPr eaLnBrk="1" hangingPunct="1"/>
            <a:r>
              <a:rPr lang="en-US" altLang="en-US"/>
              <a:t>Third-Degree Burns: What to Do</a:t>
            </a:r>
          </a:p>
        </p:txBody>
      </p:sp>
      <p:sp>
        <p:nvSpPr>
          <p:cNvPr id="187394" name="Content Placeholder 2">
            <a:extLst>
              <a:ext uri="{FF2B5EF4-FFF2-40B4-BE49-F238E27FC236}">
                <a16:creationId xmlns:a16="http://schemas.microsoft.com/office/drawing/2014/main" id="{A1D9C2DA-DBA6-4DD5-9497-3B0369931C86}"/>
              </a:ext>
            </a:extLst>
          </p:cNvPr>
          <p:cNvSpPr>
            <a:spLocks noGrp="1"/>
          </p:cNvSpPr>
          <p:nvPr>
            <p:ph idx="1"/>
          </p:nvPr>
        </p:nvSpPr>
        <p:spPr/>
        <p:txBody>
          <a:bodyPr/>
          <a:lstStyle/>
          <a:p>
            <a:pPr eaLnBrk="1" hangingPunct="1"/>
            <a:r>
              <a:rPr lang="en-US" altLang="en-US" sz="2800"/>
              <a:t>Cover the burn with a dry, nonstick, sterile or clean dressing.</a:t>
            </a:r>
          </a:p>
          <a:p>
            <a:pPr eaLnBrk="1" hangingPunct="1"/>
            <a:r>
              <a:rPr lang="en-US" altLang="en-US" sz="2800" b="1"/>
              <a:t>DO NOT </a:t>
            </a:r>
            <a:r>
              <a:rPr lang="en-US" altLang="en-US" sz="2800"/>
              <a:t>apply cold.</a:t>
            </a:r>
          </a:p>
          <a:p>
            <a:pPr eaLnBrk="1" hangingPunct="1"/>
            <a:r>
              <a:rPr lang="en-US" altLang="en-US" sz="2800" b="1"/>
              <a:t>DO NOT </a:t>
            </a:r>
            <a:r>
              <a:rPr lang="en-US" altLang="en-US" sz="2800"/>
              <a:t>apply gel or ointment to the burn.</a:t>
            </a:r>
          </a:p>
          <a:p>
            <a:pPr eaLnBrk="1" hangingPunct="1"/>
            <a:r>
              <a:rPr lang="en-US" altLang="en-US" sz="2800"/>
              <a:t>Call 9-1-1.</a:t>
            </a:r>
          </a:p>
        </p:txBody>
      </p:sp>
    </p:spTree>
    <p:extLst>
      <p:ext uri="{BB962C8B-B14F-4D97-AF65-F5344CB8AC3E}">
        <p14:creationId xmlns:p14="http://schemas.microsoft.com/office/powerpoint/2010/main" val="3455750941"/>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13DFC114-7AC3-476F-9EC3-572FA84EA53D}"/>
              </a:ext>
            </a:extLst>
          </p:cNvPr>
          <p:cNvSpPr>
            <a:spLocks noGrp="1"/>
          </p:cNvSpPr>
          <p:nvPr>
            <p:ph type="title"/>
          </p:nvPr>
        </p:nvSpPr>
        <p:spPr/>
        <p:txBody>
          <a:bodyPr/>
          <a:lstStyle/>
          <a:p>
            <a:pPr eaLnBrk="1" hangingPunct="1"/>
            <a:r>
              <a:rPr lang="en-US" altLang="en-US" dirty="0"/>
              <a:t>Electrical Burns When Still in Contact With Electricity: What to Do</a:t>
            </a:r>
            <a:endParaRPr lang="en-US" altLang="en-US" sz="2000" dirty="0"/>
          </a:p>
        </p:txBody>
      </p:sp>
      <p:sp>
        <p:nvSpPr>
          <p:cNvPr id="191490" name="Content Placeholder 2">
            <a:extLst>
              <a:ext uri="{FF2B5EF4-FFF2-40B4-BE49-F238E27FC236}">
                <a16:creationId xmlns:a16="http://schemas.microsoft.com/office/drawing/2014/main" id="{7592C9C5-4845-4DCE-A445-34DA250F410D}"/>
              </a:ext>
            </a:extLst>
          </p:cNvPr>
          <p:cNvSpPr>
            <a:spLocks noGrp="1"/>
          </p:cNvSpPr>
          <p:nvPr>
            <p:ph idx="1"/>
          </p:nvPr>
        </p:nvSpPr>
        <p:spPr>
          <a:xfrm>
            <a:off x="914400" y="1524000"/>
            <a:ext cx="10287000" cy="4699000"/>
          </a:xfrm>
        </p:spPr>
        <p:txBody>
          <a:bodyPr/>
          <a:lstStyle/>
          <a:p>
            <a:pPr eaLnBrk="1" hangingPunct="1"/>
            <a:r>
              <a:rPr lang="en-US" altLang="en-US" dirty="0"/>
              <a:t>Call 9-1-1 to have the electricity turned off or wires cut.</a:t>
            </a:r>
          </a:p>
          <a:p>
            <a:pPr eaLnBrk="1" hangingPunct="1"/>
            <a:r>
              <a:rPr lang="en-US" altLang="en-US" b="1" dirty="0"/>
              <a:t>DO NOT </a:t>
            </a:r>
            <a:r>
              <a:rPr lang="en-US" altLang="en-US" dirty="0"/>
              <a:t>touch or move power lines or the person.  </a:t>
            </a:r>
          </a:p>
          <a:p>
            <a:pPr eaLnBrk="1" hangingPunct="1"/>
            <a:r>
              <a:rPr lang="en-US" altLang="en-US" b="1" dirty="0"/>
              <a:t>DO NOT </a:t>
            </a:r>
            <a:r>
              <a:rPr lang="en-US" altLang="en-US" dirty="0"/>
              <a:t>try to move electrical wires or devices with a wooden pole, rope, or any other item. </a:t>
            </a:r>
          </a:p>
          <a:p>
            <a:pPr eaLnBrk="1" hangingPunct="1"/>
            <a:r>
              <a:rPr lang="en-US" altLang="en-US" dirty="0"/>
              <a:t>Keep people away from the area.</a:t>
            </a:r>
          </a:p>
        </p:txBody>
      </p:sp>
    </p:spTree>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CC0A18F1-574D-4A24-8CB8-2479A6D2B578}"/>
              </a:ext>
            </a:extLst>
          </p:cNvPr>
          <p:cNvSpPr>
            <a:spLocks noGrp="1"/>
          </p:cNvSpPr>
          <p:nvPr>
            <p:ph type="title"/>
          </p:nvPr>
        </p:nvSpPr>
        <p:spPr/>
        <p:txBody>
          <a:bodyPr/>
          <a:lstStyle/>
          <a:p>
            <a:pPr eaLnBrk="1" hangingPunct="1"/>
            <a:r>
              <a:rPr lang="en-US" altLang="en-US" dirty="0"/>
              <a:t>Electrical Burns: What to Look For</a:t>
            </a:r>
          </a:p>
        </p:txBody>
      </p:sp>
      <p:sp>
        <p:nvSpPr>
          <p:cNvPr id="193538" name="Content Placeholder 2">
            <a:extLst>
              <a:ext uri="{FF2B5EF4-FFF2-40B4-BE49-F238E27FC236}">
                <a16:creationId xmlns:a16="http://schemas.microsoft.com/office/drawing/2014/main" id="{D06C4CFE-825E-44F6-BA6C-D3559096E81C}"/>
              </a:ext>
            </a:extLst>
          </p:cNvPr>
          <p:cNvSpPr>
            <a:spLocks noGrp="1"/>
          </p:cNvSpPr>
          <p:nvPr>
            <p:ph sz="half" idx="1"/>
          </p:nvPr>
        </p:nvSpPr>
        <p:spPr>
          <a:xfrm>
            <a:off x="914400" y="1524000"/>
            <a:ext cx="4856163" cy="4730750"/>
          </a:xfrm>
        </p:spPr>
        <p:txBody>
          <a:bodyPr/>
          <a:lstStyle/>
          <a:p>
            <a:pPr eaLnBrk="1" hangingPunct="1"/>
            <a:r>
              <a:rPr lang="en-US" altLang="en-US" sz="2800" dirty="0"/>
              <a:t>Burn wound, which might appear small</a:t>
            </a:r>
          </a:p>
          <a:p>
            <a:pPr eaLnBrk="1" hangingPunct="1"/>
            <a:r>
              <a:rPr lang="en-US" altLang="en-US" sz="2800" dirty="0"/>
              <a:t>Entrance and exit wounds</a:t>
            </a:r>
          </a:p>
          <a:p>
            <a:pPr eaLnBrk="1" hangingPunct="1"/>
            <a:r>
              <a:rPr lang="en-US" altLang="en-US" sz="2800" dirty="0"/>
              <a:t>Multiple burns</a:t>
            </a:r>
          </a:p>
          <a:p>
            <a:pPr lvl="1" eaLnBrk="1" hangingPunct="1"/>
            <a:r>
              <a:rPr lang="en-US" altLang="en-US" sz="2600" dirty="0"/>
              <a:t>Most electrical burns are third-degree burns</a:t>
            </a:r>
          </a:p>
          <a:p>
            <a:pPr eaLnBrk="1" hangingPunct="1"/>
            <a:r>
              <a:rPr lang="en-US" altLang="en-US" sz="2800" dirty="0"/>
              <a:t>Absent breathing/pulse</a:t>
            </a:r>
          </a:p>
          <a:p>
            <a:pPr lvl="1" eaLnBrk="1" hangingPunct="1"/>
            <a:r>
              <a:rPr lang="en-US" altLang="en-US" sz="2600" dirty="0"/>
              <a:t>Electricity can cause a person’s breathing or heart to stop</a:t>
            </a:r>
          </a:p>
        </p:txBody>
      </p:sp>
      <p:pic>
        <p:nvPicPr>
          <p:cNvPr id="193539" name="Picture 3" descr="A photo shows a burn, with skin peeled off and flesh showing.&#10;">
            <a:extLst>
              <a:ext uri="{FF2B5EF4-FFF2-40B4-BE49-F238E27FC236}">
                <a16:creationId xmlns:a16="http://schemas.microsoft.com/office/drawing/2014/main" id="{9B702293-980E-40D6-BB2C-497FFDAF6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43307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6">
            <a:extLst>
              <a:ext uri="{FF2B5EF4-FFF2-40B4-BE49-F238E27FC236}">
                <a16:creationId xmlns:a16="http://schemas.microsoft.com/office/drawing/2014/main" id="{B4863B30-E417-4575-A7A1-81ADC360FFED}"/>
              </a:ext>
            </a:extLst>
          </p:cNvPr>
          <p:cNvSpPr txBox="1">
            <a:spLocks noChangeArrowheads="1"/>
          </p:cNvSpPr>
          <p:nvPr/>
        </p:nvSpPr>
        <p:spPr bwMode="auto">
          <a:xfrm>
            <a:off x="6400800" y="45069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4-30 </a:t>
            </a:r>
            <a:r>
              <a:rPr lang="en-IN" altLang="en-US" sz="1800"/>
              <a:t>Electrical burn </a:t>
            </a:r>
            <a:endParaRPr lang="en-US" altLang="en-US" sz="1800"/>
          </a:p>
        </p:txBody>
      </p:sp>
      <p:sp>
        <p:nvSpPr>
          <p:cNvPr id="193541" name="TextBox 7">
            <a:extLst>
              <a:ext uri="{FF2B5EF4-FFF2-40B4-BE49-F238E27FC236}">
                <a16:creationId xmlns:a16="http://schemas.microsoft.com/office/drawing/2014/main" id="{E5969E17-86B5-4131-9D7D-3F65CA7D90DD}"/>
              </a:ext>
            </a:extLst>
          </p:cNvPr>
          <p:cNvSpPr txBox="1">
            <a:spLocks noChangeArrowheads="1"/>
          </p:cNvSpPr>
          <p:nvPr/>
        </p:nvSpPr>
        <p:spPr bwMode="auto">
          <a:xfrm>
            <a:off x="6400800" y="4783138"/>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Charles Stewart MD, EMDM, MPH </a:t>
            </a:r>
            <a:endParaRPr lang="en-US" altLang="en-US" sz="1000"/>
          </a:p>
        </p:txBody>
      </p:sp>
    </p:spTree>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CC0A18F1-574D-4A24-8CB8-2479A6D2B578}"/>
              </a:ext>
            </a:extLst>
          </p:cNvPr>
          <p:cNvSpPr>
            <a:spLocks noGrp="1"/>
          </p:cNvSpPr>
          <p:nvPr>
            <p:ph type="title"/>
          </p:nvPr>
        </p:nvSpPr>
        <p:spPr/>
        <p:txBody>
          <a:bodyPr/>
          <a:lstStyle/>
          <a:p>
            <a:pPr eaLnBrk="1" hangingPunct="1"/>
            <a:r>
              <a:rPr lang="en-US" altLang="en-US" dirty="0"/>
              <a:t>Electrical Burns: What to Do</a:t>
            </a:r>
          </a:p>
        </p:txBody>
      </p:sp>
      <p:sp>
        <p:nvSpPr>
          <p:cNvPr id="193538" name="Content Placeholder 2">
            <a:extLst>
              <a:ext uri="{FF2B5EF4-FFF2-40B4-BE49-F238E27FC236}">
                <a16:creationId xmlns:a16="http://schemas.microsoft.com/office/drawing/2014/main" id="{D06C4CFE-825E-44F6-BA6C-D3559096E81C}"/>
              </a:ext>
            </a:extLst>
          </p:cNvPr>
          <p:cNvSpPr>
            <a:spLocks noGrp="1"/>
          </p:cNvSpPr>
          <p:nvPr>
            <p:ph idx="1"/>
          </p:nvPr>
        </p:nvSpPr>
        <p:spPr/>
        <p:txBody>
          <a:bodyPr/>
          <a:lstStyle/>
          <a:p>
            <a:pPr eaLnBrk="1" hangingPunct="1"/>
            <a:r>
              <a:rPr lang="en-US" altLang="en-US" sz="2800" dirty="0"/>
              <a:t>Once the area is safe:</a:t>
            </a:r>
          </a:p>
          <a:p>
            <a:pPr lvl="1" eaLnBrk="1" hangingPunct="1"/>
            <a:r>
              <a:rPr lang="en-US" altLang="en-US" sz="2400" dirty="0"/>
              <a:t>Check breathing of any motionless and unresponsive person, and if absent, begin CPR.</a:t>
            </a:r>
          </a:p>
          <a:p>
            <a:pPr lvl="1" eaLnBrk="1" hangingPunct="1"/>
            <a:r>
              <a:rPr lang="en-US" altLang="en-US" sz="2400" dirty="0"/>
              <a:t>Call 9-1-1 immediately. Every person who has been electrocuted needs professional medical care.</a:t>
            </a:r>
          </a:p>
          <a:p>
            <a:pPr lvl="1" eaLnBrk="1" hangingPunct="1"/>
            <a:r>
              <a:rPr lang="en-US" altLang="en-US" sz="2400" dirty="0"/>
              <a:t>If the person fell, check for broken bones and a spinal injury.</a:t>
            </a:r>
          </a:p>
          <a:p>
            <a:pPr lvl="1" eaLnBrk="1" hangingPunct="1"/>
            <a:r>
              <a:rPr lang="en-US" altLang="en-US" sz="2400" dirty="0"/>
              <a:t>Most electrical burns are third-degree burns, so cover all burn wounds with sterile dressings. Treat as you would a third-degree burn.</a:t>
            </a:r>
          </a:p>
          <a:p>
            <a:pPr eaLnBrk="1" hangingPunct="1">
              <a:lnSpc>
                <a:spcPct val="80000"/>
              </a:lnSpc>
              <a:buFontTx/>
              <a:buNone/>
            </a:pPr>
            <a:endParaRPr lang="en-US" altLang="en-US" dirty="0"/>
          </a:p>
        </p:txBody>
      </p:sp>
    </p:spTree>
    <p:extLst>
      <p:ext uri="{BB962C8B-B14F-4D97-AF65-F5344CB8AC3E}">
        <p14:creationId xmlns:p14="http://schemas.microsoft.com/office/powerpoint/2010/main" val="2684629703"/>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007359DD-8519-4F17-8ECD-72CBEE20C0CD}"/>
              </a:ext>
            </a:extLst>
          </p:cNvPr>
          <p:cNvSpPr>
            <a:spLocks noGrp="1"/>
          </p:cNvSpPr>
          <p:nvPr>
            <p:ph type="title"/>
          </p:nvPr>
        </p:nvSpPr>
        <p:spPr/>
        <p:txBody>
          <a:bodyPr/>
          <a:lstStyle/>
          <a:p>
            <a:pPr eaLnBrk="1" hangingPunct="1"/>
            <a:r>
              <a:rPr lang="en-US" altLang="en-US" dirty="0"/>
              <a:t>Chemical Burns: What to Look For</a:t>
            </a:r>
            <a:endParaRPr lang="en-US" altLang="en-US" sz="2000" dirty="0"/>
          </a:p>
        </p:txBody>
      </p:sp>
      <p:sp>
        <p:nvSpPr>
          <p:cNvPr id="199682" name="Content Placeholder 2">
            <a:extLst>
              <a:ext uri="{FF2B5EF4-FFF2-40B4-BE49-F238E27FC236}">
                <a16:creationId xmlns:a16="http://schemas.microsoft.com/office/drawing/2014/main" id="{C9DF499A-C3DD-4B9F-B7D7-7FBB97A4D963}"/>
              </a:ext>
            </a:extLst>
          </p:cNvPr>
          <p:cNvSpPr>
            <a:spLocks noGrp="1"/>
          </p:cNvSpPr>
          <p:nvPr>
            <p:ph sz="half" idx="1"/>
          </p:nvPr>
        </p:nvSpPr>
        <p:spPr>
          <a:xfrm>
            <a:off x="914400" y="1524000"/>
            <a:ext cx="5181600" cy="4525963"/>
          </a:xfrm>
        </p:spPr>
        <p:txBody>
          <a:bodyPr/>
          <a:lstStyle/>
          <a:p>
            <a:pPr eaLnBrk="1" hangingPunct="1"/>
            <a:r>
              <a:rPr lang="en-US" altLang="en-US" sz="2800" dirty="0"/>
              <a:t>Pain</a:t>
            </a:r>
          </a:p>
          <a:p>
            <a:pPr eaLnBrk="1" hangingPunct="1"/>
            <a:r>
              <a:rPr lang="en-US" altLang="en-US" sz="2800" dirty="0"/>
              <a:t>Burning</a:t>
            </a:r>
          </a:p>
          <a:p>
            <a:pPr eaLnBrk="1" hangingPunct="1"/>
            <a:r>
              <a:rPr lang="en-US" altLang="en-US" sz="2800" dirty="0"/>
              <a:t>Breathing difficulty</a:t>
            </a:r>
          </a:p>
          <a:p>
            <a:pPr eaLnBrk="1" hangingPunct="1"/>
            <a:r>
              <a:rPr lang="en-US" altLang="en-US" sz="2800" dirty="0"/>
              <a:t>Eye pain or vision changes</a:t>
            </a:r>
          </a:p>
        </p:txBody>
      </p:sp>
      <p:sp>
        <p:nvSpPr>
          <p:cNvPr id="199683" name="Content Placeholder 1">
            <a:extLst>
              <a:ext uri="{FF2B5EF4-FFF2-40B4-BE49-F238E27FC236}">
                <a16:creationId xmlns:a16="http://schemas.microsoft.com/office/drawing/2014/main" id="{BEF2A261-1C39-4631-BFF2-80B92A3896FB}"/>
              </a:ext>
            </a:extLst>
          </p:cNvPr>
          <p:cNvSpPr>
            <a:spLocks noGrp="1"/>
          </p:cNvSpPr>
          <p:nvPr>
            <p:ph sz="half" idx="2"/>
          </p:nvPr>
        </p:nvSpPr>
        <p:spPr>
          <a:xfrm rot="5400000">
            <a:off x="8572500" y="2628900"/>
            <a:ext cx="2819400" cy="304800"/>
          </a:xfrm>
        </p:spPr>
        <p:txBody>
          <a:bodyPr/>
          <a:lstStyle/>
          <a:p>
            <a:pPr marL="0" indent="0" eaLnBrk="1" hangingPunct="1">
              <a:buFont typeface="Wingdings" panose="05000000000000000000" pitchFamily="2" charset="2"/>
              <a:buNone/>
            </a:pPr>
            <a:r>
              <a:rPr lang="de-DE" altLang="en-US" sz="900">
                <a:solidFill>
                  <a:srgbClr val="A6A6A6"/>
                </a:solidFill>
              </a:rPr>
              <a:t>© American Academy of Orthopaedic Surgeons.</a:t>
            </a:r>
            <a:endParaRPr lang="en-US" altLang="en-US" sz="900">
              <a:solidFill>
                <a:srgbClr val="A6A6A6"/>
              </a:solidFill>
            </a:endParaRPr>
          </a:p>
        </p:txBody>
      </p:sp>
      <p:pic>
        <p:nvPicPr>
          <p:cNvPr id="199684" name="Picture 1" descr="A photo shows a burn injury on the back of a person, with injury marks and blood.&#10;">
            <a:extLst>
              <a:ext uri="{FF2B5EF4-FFF2-40B4-BE49-F238E27FC236}">
                <a16:creationId xmlns:a16="http://schemas.microsoft.com/office/drawing/2014/main" id="{AFEED33A-7461-4B38-AE05-F1A02E133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0" y="1524000"/>
            <a:ext cx="27432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Box 6">
            <a:extLst>
              <a:ext uri="{FF2B5EF4-FFF2-40B4-BE49-F238E27FC236}">
                <a16:creationId xmlns:a16="http://schemas.microsoft.com/office/drawing/2014/main" id="{D0C5304F-4C78-45F8-841D-D2CEC180446D}"/>
              </a:ext>
            </a:extLst>
          </p:cNvPr>
          <p:cNvSpPr txBox="1">
            <a:spLocks noChangeArrowheads="1"/>
          </p:cNvSpPr>
          <p:nvPr/>
        </p:nvSpPr>
        <p:spPr bwMode="auto">
          <a:xfrm>
            <a:off x="7315200" y="5805488"/>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4-31 </a:t>
            </a:r>
            <a:r>
              <a:rPr lang="en-IN" altLang="en-US" sz="1800"/>
              <a:t>Chemical burn </a:t>
            </a:r>
            <a:endParaRPr lang="en-US" altLang="en-US" sz="1800"/>
          </a:p>
        </p:txBody>
      </p:sp>
      <p:sp>
        <p:nvSpPr>
          <p:cNvPr id="199686" name="TextBox 7">
            <a:extLst>
              <a:ext uri="{FF2B5EF4-FFF2-40B4-BE49-F238E27FC236}">
                <a16:creationId xmlns:a16="http://schemas.microsoft.com/office/drawing/2014/main" id="{7406D40B-8F92-4B7C-A3BC-0CF4D960E268}"/>
              </a:ext>
            </a:extLst>
          </p:cNvPr>
          <p:cNvSpPr txBox="1">
            <a:spLocks noChangeArrowheads="1"/>
          </p:cNvSpPr>
          <p:nvPr/>
        </p:nvSpPr>
        <p:spPr bwMode="auto">
          <a:xfrm>
            <a:off x="7315200" y="6081713"/>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007359DD-8519-4F17-8ECD-72CBEE20C0CD}"/>
              </a:ext>
            </a:extLst>
          </p:cNvPr>
          <p:cNvSpPr>
            <a:spLocks noGrp="1"/>
          </p:cNvSpPr>
          <p:nvPr>
            <p:ph type="title"/>
          </p:nvPr>
        </p:nvSpPr>
        <p:spPr/>
        <p:txBody>
          <a:bodyPr/>
          <a:lstStyle/>
          <a:p>
            <a:pPr eaLnBrk="1" hangingPunct="1"/>
            <a:r>
              <a:rPr lang="en-US" altLang="en-US" dirty="0"/>
              <a:t>Chemical Burns: What to Do</a:t>
            </a:r>
            <a:endParaRPr lang="en-US" altLang="en-US" sz="2000" dirty="0"/>
          </a:p>
        </p:txBody>
      </p:sp>
      <p:sp>
        <p:nvSpPr>
          <p:cNvPr id="199682" name="Content Placeholder 2">
            <a:extLst>
              <a:ext uri="{FF2B5EF4-FFF2-40B4-BE49-F238E27FC236}">
                <a16:creationId xmlns:a16="http://schemas.microsoft.com/office/drawing/2014/main" id="{C9DF499A-C3DD-4B9F-B7D7-7FBB97A4D963}"/>
              </a:ext>
            </a:extLst>
          </p:cNvPr>
          <p:cNvSpPr>
            <a:spLocks noGrp="1"/>
          </p:cNvSpPr>
          <p:nvPr>
            <p:ph idx="1"/>
          </p:nvPr>
        </p:nvSpPr>
        <p:spPr/>
        <p:txBody>
          <a:bodyPr/>
          <a:lstStyle/>
          <a:p>
            <a:pPr eaLnBrk="1" hangingPunct="1"/>
            <a:r>
              <a:rPr lang="en-US" altLang="en-US" sz="2800" dirty="0"/>
              <a:t>Once the area is safe:</a:t>
            </a:r>
          </a:p>
          <a:p>
            <a:pPr lvl="1" eaLnBrk="1" hangingPunct="1"/>
            <a:r>
              <a:rPr lang="en-US" altLang="en-US" sz="2400" dirty="0"/>
              <a:t>Brush a dry or powder chemical off the skin with a gloved hand or piece of cloth before flushing with water.</a:t>
            </a:r>
          </a:p>
          <a:p>
            <a:pPr lvl="1" eaLnBrk="1" hangingPunct="1"/>
            <a:r>
              <a:rPr lang="en-US" altLang="en-US" sz="2400" dirty="0"/>
              <a:t>Flush the burn with large amounts of cool running water for at least 20 minutes or until EMS arrives.</a:t>
            </a:r>
          </a:p>
          <a:p>
            <a:pPr lvl="1" eaLnBrk="1" hangingPunct="1"/>
            <a:r>
              <a:rPr lang="en-US" altLang="en-US" sz="2400" dirty="0"/>
              <a:t>Call 9-1-1 immediately for all chemical burns.</a:t>
            </a:r>
          </a:p>
          <a:p>
            <a:pPr lvl="1" eaLnBrk="1" hangingPunct="1"/>
            <a:r>
              <a:rPr lang="en-US" altLang="en-US" b="1" dirty="0"/>
              <a:t>DO NOT </a:t>
            </a:r>
            <a:r>
              <a:rPr lang="en-US" altLang="en-US" dirty="0"/>
              <a:t>try to neutralize the chemical.</a:t>
            </a:r>
          </a:p>
          <a:p>
            <a:pPr lvl="1" eaLnBrk="1" hangingPunct="1"/>
            <a:r>
              <a:rPr lang="en-US" altLang="en-US" dirty="0"/>
              <a:t>For a chemical in an eye:</a:t>
            </a:r>
          </a:p>
          <a:p>
            <a:pPr lvl="2" eaLnBrk="1" hangingPunct="1"/>
            <a:r>
              <a:rPr lang="en-US" altLang="en-US" dirty="0"/>
              <a:t>Tip the head so the affected eye is below the nose</a:t>
            </a:r>
          </a:p>
          <a:p>
            <a:pPr lvl="2" eaLnBrk="1" hangingPunct="1"/>
            <a:r>
              <a:rPr lang="en-US" altLang="en-US" dirty="0"/>
              <a:t>Wash the eye with warm water (which is tolerated in the eye better than cold water) from the nose out to the side of the face for at least 20 minutes.</a:t>
            </a:r>
            <a:endParaRPr lang="en-US" altLang="en-US" sz="2000" dirty="0"/>
          </a:p>
        </p:txBody>
      </p:sp>
    </p:spTree>
    <p:extLst>
      <p:ext uri="{BB962C8B-B14F-4D97-AF65-F5344CB8AC3E}">
        <p14:creationId xmlns:p14="http://schemas.microsoft.com/office/powerpoint/2010/main" val="1606585703"/>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EC61-5BFE-4852-9D58-75D4EEC3DBE6}"/>
              </a:ext>
            </a:extLst>
          </p:cNvPr>
          <p:cNvSpPr>
            <a:spLocks noGrp="1"/>
          </p:cNvSpPr>
          <p:nvPr>
            <p:ph type="title"/>
          </p:nvPr>
        </p:nvSpPr>
        <p:spPr/>
        <p:txBody>
          <a:bodyPr/>
          <a:lstStyle/>
          <a:p>
            <a:r>
              <a:rPr lang="en-US" dirty="0"/>
              <a:t>Shock</a:t>
            </a:r>
          </a:p>
        </p:txBody>
      </p:sp>
      <p:sp>
        <p:nvSpPr>
          <p:cNvPr id="3" name="Content Placeholder 2">
            <a:extLst>
              <a:ext uri="{FF2B5EF4-FFF2-40B4-BE49-F238E27FC236}">
                <a16:creationId xmlns:a16="http://schemas.microsoft.com/office/drawing/2014/main" id="{A0044082-0C60-48B2-B068-D11D29356523}"/>
              </a:ext>
            </a:extLst>
          </p:cNvPr>
          <p:cNvSpPr>
            <a:spLocks noGrp="1"/>
          </p:cNvSpPr>
          <p:nvPr>
            <p:ph idx="1"/>
          </p:nvPr>
        </p:nvSpPr>
        <p:spPr/>
        <p:txBody>
          <a:bodyPr/>
          <a:lstStyle/>
          <a:p>
            <a:r>
              <a:rPr lang="en-US" dirty="0"/>
              <a:t>Shock happens when body tissues do not get enough oxygen-rich blood. </a:t>
            </a:r>
          </a:p>
          <a:p>
            <a:r>
              <a:rPr lang="en-US" dirty="0"/>
              <a:t>Do not confuse shock with an electrical shock or “being shocked,” as in scared or surprised.</a:t>
            </a:r>
          </a:p>
          <a:p>
            <a:r>
              <a:rPr lang="en-US" dirty="0"/>
              <a:t>Shock is life-threatening.</a:t>
            </a:r>
          </a:p>
          <a:p>
            <a:endParaRPr lang="en-US" dirty="0"/>
          </a:p>
        </p:txBody>
      </p:sp>
    </p:spTree>
    <p:extLst>
      <p:ext uri="{BB962C8B-B14F-4D97-AF65-F5344CB8AC3E}">
        <p14:creationId xmlns:p14="http://schemas.microsoft.com/office/powerpoint/2010/main" val="202062119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(4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pPr eaLnBrk="1" hangingPunct="1"/>
            <a:r>
              <a:rPr lang="en-US" altLang="en-US" dirty="0"/>
              <a:t>If massive hemorrhage continues, the tourniquet is not tight enough.</a:t>
            </a:r>
          </a:p>
          <a:p>
            <a:pPr lvl="1" eaLnBrk="1" hangingPunct="1"/>
            <a:r>
              <a:rPr lang="en-US" altLang="en-US" dirty="0"/>
              <a:t>Tighten the tourniquet.</a:t>
            </a:r>
          </a:p>
          <a:p>
            <a:pPr eaLnBrk="1" hangingPunct="1"/>
            <a:r>
              <a:rPr lang="en-US" altLang="en-US" dirty="0"/>
              <a:t>If still ineffective, apply a second tourniquet near the first, above it, if possible.</a:t>
            </a:r>
          </a:p>
          <a:p>
            <a:pPr lvl="1" eaLnBrk="1" hangingPunct="1"/>
            <a:r>
              <a:rPr lang="en-US" altLang="en-US" dirty="0"/>
              <a:t>A second tourniquet is rarely needed.</a:t>
            </a:r>
          </a:p>
        </p:txBody>
      </p:sp>
      <p:sp>
        <p:nvSpPr>
          <p:cNvPr id="7" name="TextBox 4">
            <a:extLst>
              <a:ext uri="{FF2B5EF4-FFF2-40B4-BE49-F238E27FC236}">
                <a16:creationId xmlns:a16="http://schemas.microsoft.com/office/drawing/2014/main" id="{8651A77D-ACAE-4E72-8057-DB7FACB39EC7}"/>
              </a:ext>
            </a:extLst>
          </p:cNvPr>
          <p:cNvSpPr txBox="1">
            <a:spLocks noChangeArrowheads="1"/>
          </p:cNvSpPr>
          <p:nvPr/>
        </p:nvSpPr>
        <p:spPr bwMode="auto">
          <a:xfrm>
            <a:off x="7070558" y="4677557"/>
            <a:ext cx="37353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5.</a:t>
            </a:r>
            <a:endParaRPr lang="en-US" altLang="en-US" sz="1800" dirty="0"/>
          </a:p>
        </p:txBody>
      </p:sp>
      <p:pic>
        <p:nvPicPr>
          <p:cNvPr id="6" name="Picture 5">
            <a:extLst>
              <a:ext uri="{FF2B5EF4-FFF2-40B4-BE49-F238E27FC236}">
                <a16:creationId xmlns:a16="http://schemas.microsoft.com/office/drawing/2014/main" id="{E2DF4FA1-A4C4-4419-A69C-DCEC9AF8F099}"/>
              </a:ext>
            </a:extLst>
          </p:cNvPr>
          <p:cNvPicPr>
            <a:picLocks noChangeAspect="1"/>
          </p:cNvPicPr>
          <p:nvPr/>
        </p:nvPicPr>
        <p:blipFill>
          <a:blip r:embed="rId2"/>
          <a:stretch>
            <a:fillRect/>
          </a:stretch>
        </p:blipFill>
        <p:spPr>
          <a:xfrm>
            <a:off x="7070558" y="1573410"/>
            <a:ext cx="3735324" cy="3145536"/>
          </a:xfrm>
          <a:prstGeom prst="rect">
            <a:avLst/>
          </a:prstGeom>
        </p:spPr>
      </p:pic>
      <p:sp>
        <p:nvSpPr>
          <p:cNvPr id="8" name="TextBox 5">
            <a:extLst>
              <a:ext uri="{FF2B5EF4-FFF2-40B4-BE49-F238E27FC236}">
                <a16:creationId xmlns:a16="http://schemas.microsoft.com/office/drawing/2014/main" id="{D90F66C1-CDFC-487F-ACDF-C5769AE8E352}"/>
              </a:ext>
            </a:extLst>
          </p:cNvPr>
          <p:cNvSpPr txBox="1">
            <a:spLocks noChangeArrowheads="1"/>
          </p:cNvSpPr>
          <p:nvPr/>
        </p:nvSpPr>
        <p:spPr bwMode="auto">
          <a:xfrm>
            <a:off x="7070558" y="5580834"/>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81349574"/>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EC61-5BFE-4852-9D58-75D4EEC3DBE6}"/>
              </a:ext>
            </a:extLst>
          </p:cNvPr>
          <p:cNvSpPr>
            <a:spLocks noGrp="1"/>
          </p:cNvSpPr>
          <p:nvPr>
            <p:ph type="title"/>
          </p:nvPr>
        </p:nvSpPr>
        <p:spPr/>
        <p:txBody>
          <a:bodyPr/>
          <a:lstStyle/>
          <a:p>
            <a:r>
              <a:rPr lang="en-US" dirty="0"/>
              <a:t>Shock: What to Look For</a:t>
            </a:r>
          </a:p>
        </p:txBody>
      </p:sp>
      <p:sp>
        <p:nvSpPr>
          <p:cNvPr id="3" name="Content Placeholder 2">
            <a:extLst>
              <a:ext uri="{FF2B5EF4-FFF2-40B4-BE49-F238E27FC236}">
                <a16:creationId xmlns:a16="http://schemas.microsoft.com/office/drawing/2014/main" id="{A0044082-0C60-48B2-B068-D11D29356523}"/>
              </a:ext>
            </a:extLst>
          </p:cNvPr>
          <p:cNvSpPr>
            <a:spLocks noGrp="1"/>
          </p:cNvSpPr>
          <p:nvPr>
            <p:ph idx="1"/>
          </p:nvPr>
        </p:nvSpPr>
        <p:spPr/>
        <p:txBody>
          <a:bodyPr/>
          <a:lstStyle/>
          <a:p>
            <a:r>
              <a:rPr lang="en-US" dirty="0"/>
              <a:t>Massive external or internal bleeding</a:t>
            </a:r>
          </a:p>
          <a:p>
            <a:r>
              <a:rPr lang="en-US" dirty="0"/>
              <a:t>A severe infection</a:t>
            </a:r>
          </a:p>
          <a:p>
            <a:r>
              <a:rPr lang="en-US" dirty="0"/>
              <a:t>Multiple severe broken bones</a:t>
            </a:r>
          </a:p>
          <a:p>
            <a:r>
              <a:rPr lang="en-US" dirty="0"/>
              <a:t>Signs of a heart attack</a:t>
            </a:r>
          </a:p>
          <a:p>
            <a:r>
              <a:rPr lang="en-US" dirty="0"/>
              <a:t>Abdominal or chest injury</a:t>
            </a:r>
          </a:p>
          <a:p>
            <a:r>
              <a:rPr lang="en-US" dirty="0"/>
              <a:t>Severe allergic reaction</a:t>
            </a:r>
          </a:p>
        </p:txBody>
      </p:sp>
    </p:spTree>
    <p:extLst>
      <p:ext uri="{BB962C8B-B14F-4D97-AF65-F5344CB8AC3E}">
        <p14:creationId xmlns:p14="http://schemas.microsoft.com/office/powerpoint/2010/main" val="1789800993"/>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083BE232-F4B9-49D0-AC2B-41B0593EA7E1}"/>
              </a:ext>
            </a:extLst>
          </p:cNvPr>
          <p:cNvSpPr>
            <a:spLocks noGrp="1"/>
          </p:cNvSpPr>
          <p:nvPr>
            <p:ph type="title"/>
          </p:nvPr>
        </p:nvSpPr>
        <p:spPr/>
        <p:txBody>
          <a:bodyPr/>
          <a:lstStyle/>
          <a:p>
            <a:pPr eaLnBrk="1" hangingPunct="1"/>
            <a:r>
              <a:rPr lang="en-US" altLang="en-US"/>
              <a:t>Shock: What to Do </a:t>
            </a:r>
            <a:r>
              <a:rPr lang="en-US" altLang="en-US" sz="2000"/>
              <a:t>(1 of 2)</a:t>
            </a:r>
          </a:p>
        </p:txBody>
      </p:sp>
      <p:sp>
        <p:nvSpPr>
          <p:cNvPr id="205826" name="Content Placeholder 2">
            <a:extLst>
              <a:ext uri="{FF2B5EF4-FFF2-40B4-BE49-F238E27FC236}">
                <a16:creationId xmlns:a16="http://schemas.microsoft.com/office/drawing/2014/main" id="{0870B1D7-D858-46D7-96FE-7A168048A23E}"/>
              </a:ext>
            </a:extLst>
          </p:cNvPr>
          <p:cNvSpPr>
            <a:spLocks noGrp="1"/>
          </p:cNvSpPr>
          <p:nvPr>
            <p:ph idx="1"/>
          </p:nvPr>
        </p:nvSpPr>
        <p:spPr>
          <a:xfrm>
            <a:off x="914400" y="1524000"/>
            <a:ext cx="10287000" cy="4699000"/>
          </a:xfrm>
        </p:spPr>
        <p:txBody>
          <a:bodyPr/>
          <a:lstStyle/>
          <a:p>
            <a:pPr eaLnBrk="1" hangingPunct="1"/>
            <a:r>
              <a:rPr lang="en-US" altLang="en-US"/>
              <a:t>For a person in shock who is responsive and breathing normally:</a:t>
            </a:r>
          </a:p>
          <a:p>
            <a:pPr lvl="1" eaLnBrk="1" hangingPunct="1"/>
            <a:r>
              <a:rPr lang="en-US" altLang="en-US"/>
              <a:t>Keep the person flat (horizontal) on their back.</a:t>
            </a:r>
          </a:p>
          <a:p>
            <a:pPr lvl="1" eaLnBrk="1" hangingPunct="1"/>
            <a:r>
              <a:rPr lang="en-US" altLang="en-US"/>
              <a:t>If there is no sign of a leg injury and it does not cause pain then feet can be raised 6 to 12 inches (15 to 30 cm).</a:t>
            </a:r>
          </a:p>
          <a:p>
            <a:pPr lvl="1" eaLnBrk="1" hangingPunct="1"/>
            <a:r>
              <a:rPr lang="en-US" altLang="en-US" b="1"/>
              <a:t>DO NOT </a:t>
            </a:r>
            <a:r>
              <a:rPr lang="en-US" altLang="en-US"/>
              <a:t>give anything to eat or drink unless medical help is delayed over 1 hour, in which case, sips of water can be given if fluids do not cause nausea and/or vomiting.</a:t>
            </a:r>
            <a:endParaRPr lang="en-US" altLang="en-US" sz="2200"/>
          </a:p>
        </p:txBody>
      </p:sp>
      <p:pic>
        <p:nvPicPr>
          <p:cNvPr id="205827" name="Picture 2" descr="Photo A shows the person lying prone. &#10;">
            <a:extLst>
              <a:ext uri="{FF2B5EF4-FFF2-40B4-BE49-F238E27FC236}">
                <a16:creationId xmlns:a16="http://schemas.microsoft.com/office/drawing/2014/main" id="{880E2478-000F-4A8F-B048-E21072AA3164}"/>
              </a:ext>
            </a:extLst>
          </p:cNvPr>
          <p:cNvPicPr>
            <a:picLocks noChangeAspect="1"/>
          </p:cNvPicPr>
          <p:nvPr/>
        </p:nvPicPr>
        <p:blipFill>
          <a:blip r:embed="rId3">
            <a:extLst>
              <a:ext uri="{28A0092B-C50C-407E-A947-70E740481C1C}">
                <a14:useLocalDpi xmlns:a14="http://schemas.microsoft.com/office/drawing/2010/main" val="0"/>
              </a:ext>
            </a:extLst>
          </a:blip>
          <a:srcRect b="3181"/>
          <a:stretch>
            <a:fillRect/>
          </a:stretch>
        </p:blipFill>
        <p:spPr bwMode="auto">
          <a:xfrm>
            <a:off x="3162300" y="4845050"/>
            <a:ext cx="5867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7">
            <a:extLst>
              <a:ext uri="{FF2B5EF4-FFF2-40B4-BE49-F238E27FC236}">
                <a16:creationId xmlns:a16="http://schemas.microsoft.com/office/drawing/2014/main" id="{0649BC10-E38E-4B52-82D6-5F86C0BCFF05}"/>
              </a:ext>
            </a:extLst>
          </p:cNvPr>
          <p:cNvSpPr txBox="1">
            <a:spLocks noChangeArrowheads="1"/>
          </p:cNvSpPr>
          <p:nvPr/>
        </p:nvSpPr>
        <p:spPr bwMode="auto">
          <a:xfrm>
            <a:off x="990600" y="6400800"/>
            <a:ext cx="1800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a:t>
            </a:r>
            <a:endParaRPr lang="en-US" altLang="en-US" sz="1000"/>
          </a:p>
        </p:txBody>
      </p:sp>
      <p:sp>
        <p:nvSpPr>
          <p:cNvPr id="205829" name="TextBox 6">
            <a:extLst>
              <a:ext uri="{FF2B5EF4-FFF2-40B4-BE49-F238E27FC236}">
                <a16:creationId xmlns:a16="http://schemas.microsoft.com/office/drawing/2014/main" id="{56BC26A1-6261-41C5-A0D1-37AF14322FA3}"/>
              </a:ext>
            </a:extLst>
          </p:cNvPr>
          <p:cNvSpPr txBox="1">
            <a:spLocks noChangeArrowheads="1"/>
          </p:cNvSpPr>
          <p:nvPr/>
        </p:nvSpPr>
        <p:spPr bwMode="auto">
          <a:xfrm>
            <a:off x="990600" y="6096000"/>
            <a:ext cx="1120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4-33A </a:t>
            </a:r>
            <a:r>
              <a:rPr lang="en-IN" altLang="en-US" sz="1800"/>
              <a:t>Shock positions. If responsive and breathing normally, keep the person flat on their back.</a:t>
            </a:r>
            <a:endParaRPr lang="en-US" altLang="en-US" sz="1800"/>
          </a:p>
        </p:txBody>
      </p:sp>
    </p:spTree>
  </p:cSld>
  <p:clrMapOvr>
    <a:masterClrMapping/>
  </p:clrMapOvr>
  <p:transition>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a:extLst>
              <a:ext uri="{FF2B5EF4-FFF2-40B4-BE49-F238E27FC236}">
                <a16:creationId xmlns:a16="http://schemas.microsoft.com/office/drawing/2014/main" id="{829FF649-0608-4DE6-9579-562BAD81D31F}"/>
              </a:ext>
            </a:extLst>
          </p:cNvPr>
          <p:cNvSpPr>
            <a:spLocks noGrp="1"/>
          </p:cNvSpPr>
          <p:nvPr>
            <p:ph type="title"/>
          </p:nvPr>
        </p:nvSpPr>
        <p:spPr/>
        <p:txBody>
          <a:bodyPr/>
          <a:lstStyle/>
          <a:p>
            <a:pPr eaLnBrk="1" hangingPunct="1"/>
            <a:r>
              <a:rPr lang="en-US" altLang="en-US"/>
              <a:t>Shock: What to Do </a:t>
            </a:r>
            <a:r>
              <a:rPr lang="en-US" altLang="en-US" sz="2000"/>
              <a:t>(2 of 2)</a:t>
            </a:r>
          </a:p>
        </p:txBody>
      </p:sp>
      <p:sp>
        <p:nvSpPr>
          <p:cNvPr id="207874" name="Content Placeholder 2">
            <a:extLst>
              <a:ext uri="{FF2B5EF4-FFF2-40B4-BE49-F238E27FC236}">
                <a16:creationId xmlns:a16="http://schemas.microsoft.com/office/drawing/2014/main" id="{00B67533-3C65-4B2C-A1E2-597E74B1F5A1}"/>
              </a:ext>
            </a:extLst>
          </p:cNvPr>
          <p:cNvSpPr>
            <a:spLocks noGrp="1"/>
          </p:cNvSpPr>
          <p:nvPr>
            <p:ph idx="1"/>
          </p:nvPr>
        </p:nvSpPr>
        <p:spPr>
          <a:xfrm>
            <a:off x="914400" y="1524000"/>
            <a:ext cx="10287000" cy="4699000"/>
          </a:xfrm>
        </p:spPr>
        <p:txBody>
          <a:bodyPr/>
          <a:lstStyle/>
          <a:p>
            <a:pPr eaLnBrk="1" hangingPunct="1"/>
            <a:r>
              <a:rPr lang="en-US" altLang="en-US"/>
              <a:t>For a person in shock who is unresponsive and breathing:</a:t>
            </a:r>
          </a:p>
          <a:p>
            <a:pPr lvl="1" eaLnBrk="1" hangingPunct="1"/>
            <a:r>
              <a:rPr lang="en-US" altLang="en-US"/>
              <a:t>Place the person on their side (recovery position).</a:t>
            </a:r>
          </a:p>
          <a:p>
            <a:pPr lvl="1" eaLnBrk="1" hangingPunct="1"/>
            <a:r>
              <a:rPr lang="en-US" altLang="en-US" b="1"/>
              <a:t>DO NOT </a:t>
            </a:r>
            <a:r>
              <a:rPr lang="en-US" altLang="en-US"/>
              <a:t>move them if there is a neck, back, hip, or pelvic injury; leave in the position found unless it is unsafe.</a:t>
            </a:r>
          </a:p>
          <a:p>
            <a:pPr lvl="1" eaLnBrk="1" hangingPunct="1"/>
            <a:r>
              <a:rPr lang="en-US" altLang="en-US"/>
              <a:t>Call 9-1-1.</a:t>
            </a:r>
          </a:p>
          <a:p>
            <a:pPr lvl="1" eaLnBrk="1" hangingPunct="1"/>
            <a:r>
              <a:rPr lang="en-US" altLang="en-US"/>
              <a:t>Prevent heat loss by putting blankets or coats under and over the person.</a:t>
            </a:r>
            <a:endParaRPr lang="en-US" altLang="en-US" sz="2200"/>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EFC2D4F-55CE-4928-9510-5C66EBAFDDF5}"/>
              </a:ext>
            </a:extLst>
          </p:cNvPr>
          <p:cNvSpPr>
            <a:spLocks noGrp="1"/>
          </p:cNvSpPr>
          <p:nvPr>
            <p:ph type="title"/>
          </p:nvPr>
        </p:nvSpPr>
        <p:spPr/>
        <p:txBody>
          <a:bodyPr/>
          <a:lstStyle/>
          <a:p>
            <a:pPr eaLnBrk="1" hangingPunct="1"/>
            <a:r>
              <a:rPr lang="en-US" dirty="0"/>
              <a:t>Applying a Manufactured Tourniquet </a:t>
            </a:r>
            <a:r>
              <a:rPr lang="en-US" sz="2000" dirty="0"/>
              <a:t>(5 of 5)</a:t>
            </a:r>
            <a:endParaRPr lang="en-US" altLang="en-US" sz="2000" dirty="0"/>
          </a:p>
        </p:txBody>
      </p:sp>
      <p:pic>
        <p:nvPicPr>
          <p:cNvPr id="11267" name="Picture 3" descr="A photo shows a tourniquet wrapped around an arm.&#10;">
            <a:extLst>
              <a:ext uri="{FF2B5EF4-FFF2-40B4-BE49-F238E27FC236}">
                <a16:creationId xmlns:a16="http://schemas.microsoft.com/office/drawing/2014/main" id="{B477D188-7153-43C0-A980-60D7953B8A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06537"/>
            <a:ext cx="4089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4">
            <a:extLst>
              <a:ext uri="{FF2B5EF4-FFF2-40B4-BE49-F238E27FC236}">
                <a16:creationId xmlns:a16="http://schemas.microsoft.com/office/drawing/2014/main" id="{A623D934-07FD-43D0-B7F9-4748E016456B}"/>
              </a:ext>
            </a:extLst>
          </p:cNvPr>
          <p:cNvSpPr txBox="1">
            <a:spLocks noChangeArrowheads="1"/>
          </p:cNvSpPr>
          <p:nvPr/>
        </p:nvSpPr>
        <p:spPr bwMode="auto">
          <a:xfrm>
            <a:off x="6753309" y="4943475"/>
            <a:ext cx="4202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a:t>
            </a:r>
            <a:r>
              <a:rPr lang="en-US" altLang="en-US" sz="1800" dirty="0"/>
              <a:t> </a:t>
            </a:r>
            <a:r>
              <a:rPr lang="en-IN" altLang="en-US" sz="1800" dirty="0"/>
              <a:t>A tourniquet is a device wrapped tightly around an extremity to stop blood flow. </a:t>
            </a:r>
            <a:endParaRPr lang="en-US" altLang="en-US" sz="1800" dirty="0"/>
          </a:p>
        </p:txBody>
      </p:sp>
      <p:sp>
        <p:nvSpPr>
          <p:cNvPr id="11269" name="TextBox 5">
            <a:extLst>
              <a:ext uri="{FF2B5EF4-FFF2-40B4-BE49-F238E27FC236}">
                <a16:creationId xmlns:a16="http://schemas.microsoft.com/office/drawing/2014/main" id="{5F76A82E-BF2E-4E75-91CC-19880E665020}"/>
              </a:ext>
            </a:extLst>
          </p:cNvPr>
          <p:cNvSpPr txBox="1">
            <a:spLocks noChangeArrowheads="1"/>
          </p:cNvSpPr>
          <p:nvPr/>
        </p:nvSpPr>
        <p:spPr bwMode="auto">
          <a:xfrm>
            <a:off x="6753309" y="58674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
        <p:nvSpPr>
          <p:cNvPr id="2" name="Content Placeholder 1">
            <a:extLst>
              <a:ext uri="{FF2B5EF4-FFF2-40B4-BE49-F238E27FC236}">
                <a16:creationId xmlns:a16="http://schemas.microsoft.com/office/drawing/2014/main" id="{EE0D18E3-5C0D-4EDE-9F05-E7CE9F531A4A}"/>
              </a:ext>
            </a:extLst>
          </p:cNvPr>
          <p:cNvSpPr>
            <a:spLocks noGrp="1"/>
          </p:cNvSpPr>
          <p:nvPr>
            <p:ph sz="half" idx="1"/>
          </p:nvPr>
        </p:nvSpPr>
        <p:spPr/>
        <p:txBody>
          <a:bodyPr/>
          <a:lstStyle/>
          <a:p>
            <a:r>
              <a:rPr lang="en-US" b="1" dirty="0"/>
              <a:t>DO NOT </a:t>
            </a:r>
            <a:r>
              <a:rPr lang="en-US" dirty="0"/>
              <a:t>cover, release, or remove a tourniquet.</a:t>
            </a:r>
          </a:p>
          <a:p>
            <a:r>
              <a:rPr lang="en-US" dirty="0"/>
              <a:t>Manufactured tourniquets are preferred over improvised tourniquets that often fail to stop the bleeding.</a:t>
            </a:r>
          </a:p>
          <a:p>
            <a:r>
              <a:rPr lang="en-US" dirty="0"/>
              <a:t>Manufactured tourniquets are designed to be applied with one hand, if necessary, for self-rescue.</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3FF25B0A-2EDC-4928-896A-845733D2D4E1}"/>
              </a:ext>
            </a:extLst>
          </p:cNvPr>
          <p:cNvSpPr>
            <a:spLocks noGrp="1"/>
          </p:cNvSpPr>
          <p:nvPr>
            <p:ph type="title"/>
          </p:nvPr>
        </p:nvSpPr>
        <p:spPr/>
        <p:txBody>
          <a:bodyPr/>
          <a:lstStyle/>
          <a:p>
            <a:pPr eaLnBrk="1" hangingPunct="1"/>
            <a:r>
              <a:rPr lang="en-US" dirty="0"/>
              <a:t>Applying an Improvised Tourniquet </a:t>
            </a:r>
            <a:r>
              <a:rPr lang="en-US" sz="2000" dirty="0"/>
              <a:t>(1 of 5)</a:t>
            </a:r>
            <a:endParaRPr lang="en-US" altLang="en-US" dirty="0"/>
          </a:p>
        </p:txBody>
      </p:sp>
      <p:sp>
        <p:nvSpPr>
          <p:cNvPr id="15362" name="Content Placeholder 2">
            <a:extLst>
              <a:ext uri="{FF2B5EF4-FFF2-40B4-BE49-F238E27FC236}">
                <a16:creationId xmlns:a16="http://schemas.microsoft.com/office/drawing/2014/main" id="{D2B7237F-E69C-43BE-868C-86D772316C02}"/>
              </a:ext>
            </a:extLst>
          </p:cNvPr>
          <p:cNvSpPr>
            <a:spLocks noGrp="1"/>
          </p:cNvSpPr>
          <p:nvPr>
            <p:ph idx="1"/>
          </p:nvPr>
        </p:nvSpPr>
        <p:spPr>
          <a:xfrm>
            <a:off x="914400" y="1524000"/>
            <a:ext cx="10287000" cy="4699000"/>
          </a:xfrm>
        </p:spPr>
        <p:txBody>
          <a:bodyPr/>
          <a:lstStyle/>
          <a:p>
            <a:pPr eaLnBrk="1" hangingPunct="1"/>
            <a:r>
              <a:rPr lang="en-US" altLang="en-US" dirty="0"/>
              <a:t>Improvise a tourniquet to save a life when direct pressure cannot stop the bleeding and a manufactured tourniquet or a hemostatic dressing is not available or is ineffective.</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(2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Expose the wound.</a:t>
            </a:r>
          </a:p>
          <a:p>
            <a:r>
              <a:rPr lang="en-US" dirty="0"/>
              <a:t>Use a folded triangle bandage, wide roller bandage, or similar cloth folded into a long band about 2 inches (5 cm) wide and several layers thick.</a:t>
            </a:r>
          </a:p>
          <a:p>
            <a:r>
              <a:rPr lang="en-US" b="1" dirty="0"/>
              <a:t>DO NOT </a:t>
            </a:r>
            <a:r>
              <a:rPr lang="en-US" dirty="0"/>
              <a:t>use narrow materials, elastic materials, or bungee-type devices.</a:t>
            </a:r>
          </a:p>
          <a:p>
            <a:endParaRPr lang="en-US" dirty="0"/>
          </a:p>
        </p:txBody>
      </p:sp>
      <p:pic>
        <p:nvPicPr>
          <p:cNvPr id="6" name="Picture 5">
            <a:extLst>
              <a:ext uri="{FF2B5EF4-FFF2-40B4-BE49-F238E27FC236}">
                <a16:creationId xmlns:a16="http://schemas.microsoft.com/office/drawing/2014/main" id="{26319AA6-72E4-48BC-97D3-2ECEA65C05A2}"/>
              </a:ext>
            </a:extLst>
          </p:cNvPr>
          <p:cNvPicPr>
            <a:picLocks noChangeAspect="1"/>
          </p:cNvPicPr>
          <p:nvPr/>
        </p:nvPicPr>
        <p:blipFill>
          <a:blip r:embed="rId2"/>
          <a:stretch>
            <a:fillRect/>
          </a:stretch>
        </p:blipFill>
        <p:spPr>
          <a:xfrm>
            <a:off x="7162800" y="1461052"/>
            <a:ext cx="3768565" cy="3145536"/>
          </a:xfrm>
          <a:prstGeom prst="rect">
            <a:avLst/>
          </a:prstGeom>
        </p:spPr>
      </p:pic>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130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1.</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371444185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(3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Wrap the folded band twice above the wound, about 2 to 3 inches (5 to 8 cm) and tie an overhand knot.</a:t>
            </a:r>
          </a:p>
          <a:p>
            <a:r>
              <a:rPr lang="en-US" b="1" dirty="0"/>
              <a:t>DO NOT </a:t>
            </a:r>
            <a:r>
              <a:rPr lang="en-US" dirty="0"/>
              <a:t>apply it anywhere other than the arm or leg.</a:t>
            </a:r>
          </a:p>
          <a:p>
            <a:r>
              <a:rPr lang="en-US" b="1" dirty="0"/>
              <a:t>DO NOT </a:t>
            </a:r>
            <a:r>
              <a:rPr lang="en-US" dirty="0"/>
              <a:t>apply it over a joint.</a:t>
            </a:r>
          </a:p>
        </p:txBody>
      </p:sp>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2.</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5" name="Picture 4">
            <a:extLst>
              <a:ext uri="{FF2B5EF4-FFF2-40B4-BE49-F238E27FC236}">
                <a16:creationId xmlns:a16="http://schemas.microsoft.com/office/drawing/2014/main" id="{18F6B817-6BF7-40E6-9D54-A30EF9F07964}"/>
              </a:ext>
            </a:extLst>
          </p:cNvPr>
          <p:cNvPicPr>
            <a:picLocks noChangeAspect="1"/>
          </p:cNvPicPr>
          <p:nvPr/>
        </p:nvPicPr>
        <p:blipFill>
          <a:blip r:embed="rId2"/>
          <a:stretch>
            <a:fillRect/>
          </a:stretch>
        </p:blipFill>
        <p:spPr>
          <a:xfrm>
            <a:off x="7106653" y="1536032"/>
            <a:ext cx="3771589" cy="3145536"/>
          </a:xfrm>
          <a:prstGeom prst="rect">
            <a:avLst/>
          </a:prstGeom>
        </p:spPr>
      </p:pic>
    </p:spTree>
    <p:extLst>
      <p:ext uri="{BB962C8B-B14F-4D97-AF65-F5344CB8AC3E}">
        <p14:creationId xmlns:p14="http://schemas.microsoft.com/office/powerpoint/2010/main" val="156801835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(4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Place a short, rigid object (eg, screwdriver, stick) on top of the knot.</a:t>
            </a:r>
          </a:p>
          <a:p>
            <a:r>
              <a:rPr lang="en-US" dirty="0"/>
              <a:t>Tie a square knot over the rigid object with the ends of the cloth band.</a:t>
            </a:r>
          </a:p>
          <a:p>
            <a:r>
              <a:rPr lang="en-US" dirty="0"/>
              <a:t>Twist the rigid object in one direction until the bleeding stops.</a:t>
            </a:r>
          </a:p>
          <a:p>
            <a:r>
              <a:rPr lang="en-US" dirty="0"/>
              <a:t>Secure the rigid object in place with another cloth band or tape.</a:t>
            </a:r>
          </a:p>
        </p:txBody>
      </p:sp>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0546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4.</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6" name="Picture 5">
            <a:extLst>
              <a:ext uri="{FF2B5EF4-FFF2-40B4-BE49-F238E27FC236}">
                <a16:creationId xmlns:a16="http://schemas.microsoft.com/office/drawing/2014/main" id="{DB4190D7-B3CE-474A-87F4-926C148A73CC}"/>
              </a:ext>
            </a:extLst>
          </p:cNvPr>
          <p:cNvPicPr>
            <a:picLocks noChangeAspect="1"/>
          </p:cNvPicPr>
          <p:nvPr/>
        </p:nvPicPr>
        <p:blipFill>
          <a:blip r:embed="rId2"/>
          <a:stretch>
            <a:fillRect/>
          </a:stretch>
        </p:blipFill>
        <p:spPr>
          <a:xfrm>
            <a:off x="7122695" y="1532021"/>
            <a:ext cx="3738173" cy="3145536"/>
          </a:xfrm>
          <a:prstGeom prst="rect">
            <a:avLst/>
          </a:prstGeom>
        </p:spPr>
      </p:pic>
    </p:spTree>
    <p:extLst>
      <p:ext uri="{BB962C8B-B14F-4D97-AF65-F5344CB8AC3E}">
        <p14:creationId xmlns:p14="http://schemas.microsoft.com/office/powerpoint/2010/main" val="60854452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1295-8E26-4493-891D-ED12305E9B88}"/>
              </a:ext>
            </a:extLst>
          </p:cNvPr>
          <p:cNvSpPr>
            <a:spLocks noGrp="1"/>
          </p:cNvSpPr>
          <p:nvPr>
            <p:ph type="title"/>
          </p:nvPr>
        </p:nvSpPr>
        <p:spPr/>
        <p:txBody>
          <a:bodyPr/>
          <a:lstStyle/>
          <a:p>
            <a:r>
              <a:rPr lang="en-US" dirty="0"/>
              <a:t>Applying an Improvised Tourniquet </a:t>
            </a:r>
            <a:r>
              <a:rPr lang="en-US" sz="2000" dirty="0"/>
              <a:t>(5 of 5)</a:t>
            </a:r>
            <a:endParaRPr lang="en-US" dirty="0"/>
          </a:p>
        </p:txBody>
      </p:sp>
      <p:sp>
        <p:nvSpPr>
          <p:cNvPr id="3" name="Content Placeholder 2">
            <a:extLst>
              <a:ext uri="{FF2B5EF4-FFF2-40B4-BE49-F238E27FC236}">
                <a16:creationId xmlns:a16="http://schemas.microsoft.com/office/drawing/2014/main" id="{E43C1287-BBBB-497C-9223-7E416DAECF2E}"/>
              </a:ext>
            </a:extLst>
          </p:cNvPr>
          <p:cNvSpPr>
            <a:spLocks noGrp="1"/>
          </p:cNvSpPr>
          <p:nvPr>
            <p:ph idx="1"/>
          </p:nvPr>
        </p:nvSpPr>
        <p:spPr/>
        <p:txBody>
          <a:bodyPr/>
          <a:lstStyle/>
          <a:p>
            <a:r>
              <a:rPr lang="en-US" dirty="0"/>
              <a:t>Write on a piece of tape “TQ” or “TK” for tourniquet and the time applied, and stick it on the person’s forehead.</a:t>
            </a:r>
          </a:p>
          <a:p>
            <a:r>
              <a:rPr lang="en-US" dirty="0"/>
              <a:t>If massive hemorrhage continues, the tourniquet is not tight enough.</a:t>
            </a:r>
          </a:p>
          <a:p>
            <a:pPr lvl="1"/>
            <a:r>
              <a:rPr lang="en-US" dirty="0"/>
              <a:t>Tighten the tourniquet.</a:t>
            </a:r>
          </a:p>
          <a:p>
            <a:r>
              <a:rPr lang="en-US" dirty="0"/>
              <a:t>If still ineffective, apply a second tourniquet near the first, above it, if possible.</a:t>
            </a:r>
          </a:p>
          <a:p>
            <a:pPr lvl="1"/>
            <a:r>
              <a:rPr lang="en-US" dirty="0"/>
              <a:t>A second tourniquet is rarely needed.</a:t>
            </a:r>
          </a:p>
          <a:p>
            <a:endParaRPr lang="en-US" dirty="0"/>
          </a:p>
        </p:txBody>
      </p:sp>
    </p:spTree>
    <p:extLst>
      <p:ext uri="{BB962C8B-B14F-4D97-AF65-F5344CB8AC3E}">
        <p14:creationId xmlns:p14="http://schemas.microsoft.com/office/powerpoint/2010/main" val="3461988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B291448F-9CD1-4C2A-B4EC-D387CA7078E8}"/>
              </a:ext>
            </a:extLst>
          </p:cNvPr>
          <p:cNvSpPr>
            <a:spLocks noGrp="1"/>
          </p:cNvSpPr>
          <p:nvPr>
            <p:ph type="title"/>
          </p:nvPr>
        </p:nvSpPr>
        <p:spPr>
          <a:xfrm>
            <a:off x="0" y="120650"/>
            <a:ext cx="12192000" cy="1001713"/>
          </a:xfrm>
        </p:spPr>
        <p:txBody>
          <a:bodyPr/>
          <a:lstStyle/>
          <a:p>
            <a:r>
              <a:rPr lang="en-US" dirty="0"/>
              <a:t>A Note on Tourniquets</a:t>
            </a:r>
            <a:endParaRPr lang="en-US" altLang="en-US" dirty="0"/>
          </a:p>
        </p:txBody>
      </p:sp>
      <p:sp>
        <p:nvSpPr>
          <p:cNvPr id="13314" name="Content Placeholder 2">
            <a:extLst>
              <a:ext uri="{FF2B5EF4-FFF2-40B4-BE49-F238E27FC236}">
                <a16:creationId xmlns:a16="http://schemas.microsoft.com/office/drawing/2014/main" id="{A3D078AC-0B27-459C-9CB9-8C5115BCE8EA}"/>
              </a:ext>
            </a:extLst>
          </p:cNvPr>
          <p:cNvSpPr>
            <a:spLocks noGrp="1"/>
          </p:cNvSpPr>
          <p:nvPr>
            <p:ph idx="1"/>
          </p:nvPr>
        </p:nvSpPr>
        <p:spPr>
          <a:xfrm>
            <a:off x="925830" y="1490870"/>
            <a:ext cx="10287000" cy="4699047"/>
          </a:xfrm>
        </p:spPr>
        <p:txBody>
          <a:bodyPr/>
          <a:lstStyle/>
          <a:p>
            <a:r>
              <a:rPr lang="en-US" altLang="en-US" dirty="0"/>
              <a:t>The following can warrant placing a tourniquet as quickly as possible:</a:t>
            </a:r>
          </a:p>
          <a:p>
            <a:pPr lvl="1"/>
            <a:r>
              <a:rPr lang="en-US" altLang="en-US" dirty="0"/>
              <a:t>Unsafe conditions (eg, active shooter, military combat)</a:t>
            </a:r>
          </a:p>
          <a:p>
            <a:pPr lvl="1"/>
            <a:r>
              <a:rPr lang="en-US" altLang="en-US" dirty="0"/>
              <a:t>Inability to see the wound (eg, darkness)</a:t>
            </a:r>
          </a:p>
          <a:p>
            <a:pPr lvl="1"/>
            <a:r>
              <a:rPr lang="en-US" altLang="en-US" dirty="0"/>
              <a:t>Large-scale events involving more than one person needing care (eg, natural disasters, explosions, motor vehicle and air crashes)</a:t>
            </a:r>
          </a:p>
          <a:p>
            <a:r>
              <a:rPr lang="en-US" altLang="en-US" dirty="0"/>
              <a:t>Placing a tourniquet in a “high and tight” location (near armpit for an arm and near the groin for the leg) allows for fast evacuation and caring for life-threatening injuries.</a:t>
            </a:r>
          </a:p>
        </p:txBody>
      </p:sp>
    </p:spTree>
    <p:extLst>
      <p:ext uri="{BB962C8B-B14F-4D97-AF65-F5344CB8AC3E}">
        <p14:creationId xmlns:p14="http://schemas.microsoft.com/office/powerpoint/2010/main" val="290275692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74A-D4E3-4EE2-98B0-83E5170027AD}"/>
              </a:ext>
            </a:extLst>
          </p:cNvPr>
          <p:cNvSpPr>
            <a:spLocks noGrp="1"/>
          </p:cNvSpPr>
          <p:nvPr>
            <p:ph type="title"/>
          </p:nvPr>
        </p:nvSpPr>
        <p:spPr/>
        <p:txBody>
          <a:bodyPr/>
          <a:lstStyle/>
          <a:p>
            <a:r>
              <a:rPr lang="en-US"/>
              <a:t>Support Materials</a:t>
            </a:r>
            <a:endParaRPr lang="en-US" dirty="0"/>
          </a:p>
        </p:txBody>
      </p:sp>
      <p:sp>
        <p:nvSpPr>
          <p:cNvPr id="3" name="Content Placeholder 2">
            <a:extLst>
              <a:ext uri="{FF2B5EF4-FFF2-40B4-BE49-F238E27FC236}">
                <a16:creationId xmlns:a16="http://schemas.microsoft.com/office/drawing/2014/main" id="{67C69F19-F6DD-4A27-AD3D-211F870A41A4}"/>
              </a:ext>
            </a:extLst>
          </p:cNvPr>
          <p:cNvSpPr>
            <a:spLocks noGrp="1"/>
          </p:cNvSpPr>
          <p:nvPr>
            <p:ph sz="half" idx="1"/>
          </p:nvPr>
        </p:nvSpPr>
        <p:spPr/>
        <p:txBody>
          <a:bodyPr/>
          <a:lstStyle/>
          <a:p>
            <a:r>
              <a:rPr lang="en-US"/>
              <a:t>Lecture Outline</a:t>
            </a:r>
          </a:p>
          <a:p>
            <a:r>
              <a:rPr lang="en-US"/>
              <a:t>Worksheet</a:t>
            </a:r>
          </a:p>
          <a:p>
            <a:r>
              <a:rPr lang="en-US"/>
              <a:t>Videos</a:t>
            </a:r>
          </a:p>
          <a:p>
            <a:r>
              <a:rPr lang="en-US"/>
              <a:t>Skill Sheets</a:t>
            </a:r>
          </a:p>
          <a:p>
            <a:r>
              <a:rPr lang="en-US"/>
              <a:t>Skill Checkoff Sheets</a:t>
            </a:r>
            <a:endParaRPr lang="en-US" dirty="0"/>
          </a:p>
        </p:txBody>
      </p:sp>
      <p:pic>
        <p:nvPicPr>
          <p:cNvPr id="6" name="Picture 5" descr="A picture containing blue&#10;&#10;Description automatically generated">
            <a:extLst>
              <a:ext uri="{FF2B5EF4-FFF2-40B4-BE49-F238E27FC236}">
                <a16:creationId xmlns:a16="http://schemas.microsoft.com/office/drawing/2014/main" id="{FC4D5E37-2DC1-4D8E-8065-FEB0189AF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127" y="1560046"/>
            <a:ext cx="4192952" cy="3145536"/>
          </a:xfrm>
          <a:prstGeom prst="rect">
            <a:avLst/>
          </a:prstGeom>
        </p:spPr>
      </p:pic>
      <p:sp>
        <p:nvSpPr>
          <p:cNvPr id="7" name="TextBox 4">
            <a:extLst>
              <a:ext uri="{FF2B5EF4-FFF2-40B4-BE49-F238E27FC236}">
                <a16:creationId xmlns:a16="http://schemas.microsoft.com/office/drawing/2014/main" id="{8A36A867-94EE-4B05-9B6C-9267B6AA652C}"/>
              </a:ext>
            </a:extLst>
          </p:cNvPr>
          <p:cNvSpPr txBox="1">
            <a:spLocks noChangeArrowheads="1"/>
          </p:cNvSpPr>
          <p:nvPr/>
        </p:nvSpPr>
        <p:spPr bwMode="auto">
          <a:xfrm>
            <a:off x="6418127" y="4705582"/>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4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E75A375B-C764-4594-AA7A-A3C19E401282}"/>
              </a:ext>
            </a:extLst>
          </p:cNvPr>
          <p:cNvSpPr txBox="1">
            <a:spLocks noChangeArrowheads="1"/>
          </p:cNvSpPr>
          <p:nvPr/>
        </p:nvSpPr>
        <p:spPr bwMode="auto">
          <a:xfrm>
            <a:off x="6418127" y="5020234"/>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Courtesy of Rhonda Hunt.</a:t>
            </a:r>
            <a:endParaRPr lang="en-US" altLang="en-US" sz="1000" dirty="0"/>
          </a:p>
        </p:txBody>
      </p:sp>
    </p:spTree>
    <p:extLst>
      <p:ext uri="{BB962C8B-B14F-4D97-AF65-F5344CB8AC3E}">
        <p14:creationId xmlns:p14="http://schemas.microsoft.com/office/powerpoint/2010/main" val="7304150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0919-6345-41A2-A278-4C6C0A2E4BAA}"/>
              </a:ext>
            </a:extLst>
          </p:cNvPr>
          <p:cNvSpPr>
            <a:spLocks noGrp="1"/>
          </p:cNvSpPr>
          <p:nvPr>
            <p:ph type="title"/>
          </p:nvPr>
        </p:nvSpPr>
        <p:spPr/>
        <p:txBody>
          <a:bodyPr/>
          <a:lstStyle/>
          <a:p>
            <a:r>
              <a:rPr lang="en-US" dirty="0"/>
              <a:t>Common Tourniquet Mistakes</a:t>
            </a:r>
          </a:p>
        </p:txBody>
      </p:sp>
      <p:sp>
        <p:nvSpPr>
          <p:cNvPr id="4" name="Content Placeholder 3">
            <a:extLst>
              <a:ext uri="{FF2B5EF4-FFF2-40B4-BE49-F238E27FC236}">
                <a16:creationId xmlns:a16="http://schemas.microsoft.com/office/drawing/2014/main" id="{4F09AFF8-CDD3-4D7D-8B6B-49DEC0A80C51}"/>
              </a:ext>
            </a:extLst>
          </p:cNvPr>
          <p:cNvSpPr>
            <a:spLocks noGrp="1"/>
          </p:cNvSpPr>
          <p:nvPr>
            <p:ph sz="half" idx="1"/>
          </p:nvPr>
        </p:nvSpPr>
        <p:spPr/>
        <p:txBody>
          <a:bodyPr/>
          <a:lstStyle/>
          <a:p>
            <a:r>
              <a:rPr lang="en-US" dirty="0"/>
              <a:t>Not using a tourniquet when you should</a:t>
            </a:r>
          </a:p>
          <a:p>
            <a:r>
              <a:rPr lang="en-US" dirty="0"/>
              <a:t>Using a tourniquet for minimal bleeding</a:t>
            </a:r>
          </a:p>
          <a:p>
            <a:r>
              <a:rPr lang="en-US" dirty="0"/>
              <a:t>Placing the tourniquet on too far from the bleeding site</a:t>
            </a:r>
          </a:p>
          <a:p>
            <a:r>
              <a:rPr lang="en-US" dirty="0"/>
              <a:t>Not making the tourniquet tight enough to effectively stop bleeding</a:t>
            </a:r>
          </a:p>
          <a:p>
            <a:endParaRPr lang="en-US" dirty="0"/>
          </a:p>
        </p:txBody>
      </p:sp>
      <p:sp>
        <p:nvSpPr>
          <p:cNvPr id="5" name="Content Placeholder 4">
            <a:extLst>
              <a:ext uri="{FF2B5EF4-FFF2-40B4-BE49-F238E27FC236}">
                <a16:creationId xmlns:a16="http://schemas.microsoft.com/office/drawing/2014/main" id="{5B78A9A0-F09C-4B9D-A85A-9294D927E155}"/>
              </a:ext>
            </a:extLst>
          </p:cNvPr>
          <p:cNvSpPr>
            <a:spLocks noGrp="1"/>
          </p:cNvSpPr>
          <p:nvPr>
            <p:ph sz="half" idx="2"/>
          </p:nvPr>
        </p:nvSpPr>
        <p:spPr/>
        <p:txBody>
          <a:bodyPr/>
          <a:lstStyle/>
          <a:p>
            <a:r>
              <a:rPr lang="en-US" dirty="0"/>
              <a:t>Not using a second tourniquet if needed</a:t>
            </a:r>
          </a:p>
          <a:p>
            <a:r>
              <a:rPr lang="en-US" dirty="0"/>
              <a:t>Using anything narrow such as rope, wire, string, cords, or belt</a:t>
            </a:r>
          </a:p>
          <a:p>
            <a:r>
              <a:rPr lang="en-US" dirty="0"/>
              <a:t>Waiting too long to put the tourniquet on</a:t>
            </a:r>
          </a:p>
          <a:p>
            <a:r>
              <a:rPr lang="en-US" dirty="0"/>
              <a:t>Periodically loosening the tourniquet to allow blood flow to the injured extremity</a:t>
            </a:r>
          </a:p>
          <a:p>
            <a:r>
              <a:rPr lang="en-US" dirty="0"/>
              <a:t>Not monitoring its effectiveness</a:t>
            </a:r>
          </a:p>
          <a:p>
            <a:endParaRPr lang="en-US" dirty="0"/>
          </a:p>
        </p:txBody>
      </p:sp>
    </p:spTree>
    <p:extLst>
      <p:ext uri="{BB962C8B-B14F-4D97-AF65-F5344CB8AC3E}">
        <p14:creationId xmlns:p14="http://schemas.microsoft.com/office/powerpoint/2010/main" val="131969428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1314-B2E6-47D4-AC44-9B3287F45919}"/>
              </a:ext>
            </a:extLst>
          </p:cNvPr>
          <p:cNvSpPr>
            <a:spLocks noGrp="1"/>
          </p:cNvSpPr>
          <p:nvPr>
            <p:ph type="title"/>
          </p:nvPr>
        </p:nvSpPr>
        <p:spPr/>
        <p:txBody>
          <a:bodyPr/>
          <a:lstStyle/>
          <a:p>
            <a:r>
              <a:rPr lang="en-US" dirty="0"/>
              <a:t>Wound Care</a:t>
            </a:r>
          </a:p>
        </p:txBody>
      </p:sp>
      <p:sp>
        <p:nvSpPr>
          <p:cNvPr id="3" name="Content Placeholder 2">
            <a:extLst>
              <a:ext uri="{FF2B5EF4-FFF2-40B4-BE49-F238E27FC236}">
                <a16:creationId xmlns:a16="http://schemas.microsoft.com/office/drawing/2014/main" id="{95FE657A-5332-4406-84A5-F9C936001A99}"/>
              </a:ext>
            </a:extLst>
          </p:cNvPr>
          <p:cNvSpPr>
            <a:spLocks noGrp="1"/>
          </p:cNvSpPr>
          <p:nvPr>
            <p:ph idx="1"/>
          </p:nvPr>
        </p:nvSpPr>
        <p:spPr/>
        <p:txBody>
          <a:bodyPr/>
          <a:lstStyle/>
          <a:p>
            <a:r>
              <a:rPr lang="en-US" dirty="0"/>
              <a:t>A wound is an injury caused by external physical force.</a:t>
            </a:r>
          </a:p>
          <a:p>
            <a:r>
              <a:rPr lang="en-US" dirty="0"/>
              <a:t>Scrub your hands vigorously with soap and water before and after cleaning a wound.</a:t>
            </a:r>
          </a:p>
          <a:p>
            <a:pPr lvl="1"/>
            <a:r>
              <a:rPr lang="en-US" dirty="0"/>
              <a:t>If water is not available, use an alcohol-based hand sanitizer gel.</a:t>
            </a:r>
          </a:p>
          <a:p>
            <a:r>
              <a:rPr lang="en-US" dirty="0"/>
              <a:t>Wear disposable medical exam gloves if available.</a:t>
            </a:r>
          </a:p>
        </p:txBody>
      </p:sp>
    </p:spTree>
    <p:extLst>
      <p:ext uri="{BB962C8B-B14F-4D97-AF65-F5344CB8AC3E}">
        <p14:creationId xmlns:p14="http://schemas.microsoft.com/office/powerpoint/2010/main" val="374121241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0004-6A0B-488F-AEB2-04ED33D3493E}"/>
              </a:ext>
            </a:extLst>
          </p:cNvPr>
          <p:cNvSpPr>
            <a:spLocks noGrp="1"/>
          </p:cNvSpPr>
          <p:nvPr>
            <p:ph type="title"/>
          </p:nvPr>
        </p:nvSpPr>
        <p:spPr>
          <a:xfrm>
            <a:off x="0" y="120650"/>
            <a:ext cx="12192000" cy="1001713"/>
          </a:xfrm>
        </p:spPr>
        <p:txBody>
          <a:bodyPr/>
          <a:lstStyle/>
          <a:p>
            <a:r>
              <a:rPr lang="en-US" altLang="en-US" dirty="0"/>
              <a:t>Shallow Wounds: What to Do </a:t>
            </a:r>
            <a:r>
              <a:rPr lang="en-US" altLang="en-US" sz="2000" dirty="0"/>
              <a:t>(1 of 2)</a:t>
            </a:r>
            <a:endParaRPr lang="en-US" sz="2000" dirty="0"/>
          </a:p>
        </p:txBody>
      </p:sp>
      <p:sp>
        <p:nvSpPr>
          <p:cNvPr id="3" name="Content Placeholder 2">
            <a:extLst>
              <a:ext uri="{FF2B5EF4-FFF2-40B4-BE49-F238E27FC236}">
                <a16:creationId xmlns:a16="http://schemas.microsoft.com/office/drawing/2014/main" id="{3EC1C4FA-34BF-4774-8788-715BCBF2A1F4}"/>
              </a:ext>
            </a:extLst>
          </p:cNvPr>
          <p:cNvSpPr>
            <a:spLocks noGrp="1"/>
          </p:cNvSpPr>
          <p:nvPr>
            <p:ph sz="half" idx="1"/>
          </p:nvPr>
        </p:nvSpPr>
        <p:spPr>
          <a:xfrm>
            <a:off x="914400" y="1460500"/>
            <a:ext cx="5181600" cy="4730750"/>
          </a:xfrm>
        </p:spPr>
        <p:txBody>
          <a:bodyPr/>
          <a:lstStyle/>
          <a:p>
            <a:r>
              <a:rPr lang="en-US" dirty="0"/>
              <a:t>Gently wash inside and around the wound with warm or room-temperature running water, with or without soap.</a:t>
            </a:r>
          </a:p>
          <a:p>
            <a:pPr lvl="1"/>
            <a:r>
              <a:rPr lang="en-US" dirty="0"/>
              <a:t>Cold water is as effective as warm water but can be uncomfortable. </a:t>
            </a:r>
          </a:p>
          <a:p>
            <a:pPr lvl="1"/>
            <a:r>
              <a:rPr lang="en-US" dirty="0"/>
              <a:t>If running water is not available, use any source of clean water.</a:t>
            </a:r>
          </a:p>
          <a:p>
            <a:r>
              <a:rPr lang="en-US" dirty="0"/>
              <a:t>Flush with flowing water inside the wound.</a:t>
            </a:r>
          </a:p>
          <a:p>
            <a:r>
              <a:rPr lang="en-US" dirty="0"/>
              <a:t>Pat the area dry. </a:t>
            </a:r>
          </a:p>
        </p:txBody>
      </p:sp>
      <p:pic>
        <p:nvPicPr>
          <p:cNvPr id="6" name="Picture 5">
            <a:extLst>
              <a:ext uri="{FF2B5EF4-FFF2-40B4-BE49-F238E27FC236}">
                <a16:creationId xmlns:a16="http://schemas.microsoft.com/office/drawing/2014/main" id="{576F81C3-DF97-40D1-B02C-C62820E65679}"/>
              </a:ext>
            </a:extLst>
          </p:cNvPr>
          <p:cNvPicPr>
            <a:picLocks noChangeAspect="1"/>
          </p:cNvPicPr>
          <p:nvPr/>
        </p:nvPicPr>
        <p:blipFill>
          <a:blip r:embed="rId2"/>
          <a:stretch>
            <a:fillRect/>
          </a:stretch>
        </p:blipFill>
        <p:spPr>
          <a:xfrm>
            <a:off x="7162800" y="1600200"/>
            <a:ext cx="3571625" cy="3145536"/>
          </a:xfrm>
          <a:prstGeom prst="rect">
            <a:avLst/>
          </a:prstGeom>
        </p:spPr>
      </p:pic>
      <p:sp>
        <p:nvSpPr>
          <p:cNvPr id="7" name="TextBox 5">
            <a:extLst>
              <a:ext uri="{FF2B5EF4-FFF2-40B4-BE49-F238E27FC236}">
                <a16:creationId xmlns:a16="http://schemas.microsoft.com/office/drawing/2014/main" id="{81019959-94D8-4E56-AC70-33BB21C92843}"/>
              </a:ext>
            </a:extLst>
          </p:cNvPr>
          <p:cNvSpPr txBox="1">
            <a:spLocks noChangeArrowheads="1"/>
          </p:cNvSpPr>
          <p:nvPr/>
        </p:nvSpPr>
        <p:spPr bwMode="auto">
          <a:xfrm>
            <a:off x="7158789" y="511506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
        <p:nvSpPr>
          <p:cNvPr id="8" name="TextBox 4">
            <a:extLst>
              <a:ext uri="{FF2B5EF4-FFF2-40B4-BE49-F238E27FC236}">
                <a16:creationId xmlns:a16="http://schemas.microsoft.com/office/drawing/2014/main" id="{019E451B-82C6-4AE9-8980-B18BB83312AD}"/>
              </a:ext>
            </a:extLst>
          </p:cNvPr>
          <p:cNvSpPr txBox="1">
            <a:spLocks noChangeArrowheads="1"/>
          </p:cNvSpPr>
          <p:nvPr/>
        </p:nvSpPr>
        <p:spPr bwMode="auto">
          <a:xfrm>
            <a:off x="7162800" y="4745736"/>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4-4: </a:t>
            </a:r>
            <a:r>
              <a:rPr lang="en-IN" altLang="en-US" sz="1800" dirty="0"/>
              <a:t>Flush the wound.</a:t>
            </a:r>
            <a:endParaRPr lang="en-US" altLang="en-US" sz="1800" dirty="0"/>
          </a:p>
        </p:txBody>
      </p:sp>
    </p:spTree>
    <p:extLst>
      <p:ext uri="{BB962C8B-B14F-4D97-AF65-F5344CB8AC3E}">
        <p14:creationId xmlns:p14="http://schemas.microsoft.com/office/powerpoint/2010/main" val="348171173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6C60-19B1-45C8-903F-D35D6EA2917D}"/>
              </a:ext>
            </a:extLst>
          </p:cNvPr>
          <p:cNvSpPr>
            <a:spLocks noGrp="1"/>
          </p:cNvSpPr>
          <p:nvPr>
            <p:ph type="title"/>
          </p:nvPr>
        </p:nvSpPr>
        <p:spPr/>
        <p:txBody>
          <a:bodyPr/>
          <a:lstStyle/>
          <a:p>
            <a:r>
              <a:rPr lang="en-US" altLang="en-US" dirty="0"/>
              <a:t>Shallow Wounds: What to Do </a:t>
            </a:r>
            <a:r>
              <a:rPr lang="en-US" altLang="en-US" sz="2000" dirty="0"/>
              <a:t>(2 of 2)</a:t>
            </a:r>
            <a:endParaRPr lang="en-US" sz="2000" dirty="0"/>
          </a:p>
        </p:txBody>
      </p:sp>
      <p:sp>
        <p:nvSpPr>
          <p:cNvPr id="3" name="Content Placeholder 2">
            <a:extLst>
              <a:ext uri="{FF2B5EF4-FFF2-40B4-BE49-F238E27FC236}">
                <a16:creationId xmlns:a16="http://schemas.microsoft.com/office/drawing/2014/main" id="{20888BAA-DAFD-456C-AF01-90BFD2E56AE4}"/>
              </a:ext>
            </a:extLst>
          </p:cNvPr>
          <p:cNvSpPr>
            <a:spLocks noGrp="1"/>
          </p:cNvSpPr>
          <p:nvPr>
            <p:ph sz="half" idx="1"/>
          </p:nvPr>
        </p:nvSpPr>
        <p:spPr/>
        <p:txBody>
          <a:bodyPr/>
          <a:lstStyle/>
          <a:p>
            <a:r>
              <a:rPr lang="en-US" dirty="0"/>
              <a:t>If bleeding restarts, apply direct pressure.</a:t>
            </a:r>
          </a:p>
          <a:p>
            <a:r>
              <a:rPr lang="en-US" dirty="0"/>
              <a:t>Apply a thin layer of antibiotic ointment over the wound if the person is not sensitive to medication.</a:t>
            </a:r>
          </a:p>
          <a:p>
            <a:pPr lvl="1"/>
            <a:r>
              <a:rPr lang="en-US" b="1" dirty="0"/>
              <a:t>DO NOT </a:t>
            </a:r>
            <a:r>
              <a:rPr lang="en-US" dirty="0"/>
              <a:t>apply hydrogen peroxide, alcohol, or iodine. </a:t>
            </a:r>
          </a:p>
          <a:p>
            <a:r>
              <a:rPr lang="en-US" dirty="0"/>
              <a:t>Cover the wound with a sterile or clean dressing and bandage. </a:t>
            </a:r>
          </a:p>
        </p:txBody>
      </p:sp>
      <p:pic>
        <p:nvPicPr>
          <p:cNvPr id="6" name="Picture 5">
            <a:extLst>
              <a:ext uri="{FF2B5EF4-FFF2-40B4-BE49-F238E27FC236}">
                <a16:creationId xmlns:a16="http://schemas.microsoft.com/office/drawing/2014/main" id="{E78B63FA-B44B-46E6-8684-AD8CA74F00C6}"/>
              </a:ext>
            </a:extLst>
          </p:cNvPr>
          <p:cNvPicPr>
            <a:picLocks noChangeAspect="1"/>
          </p:cNvPicPr>
          <p:nvPr/>
        </p:nvPicPr>
        <p:blipFill>
          <a:blip r:embed="rId2"/>
          <a:stretch>
            <a:fillRect/>
          </a:stretch>
        </p:blipFill>
        <p:spPr>
          <a:xfrm>
            <a:off x="6781800" y="1497147"/>
            <a:ext cx="4273826" cy="3145536"/>
          </a:xfrm>
          <a:prstGeom prst="rect">
            <a:avLst/>
          </a:prstGeom>
        </p:spPr>
      </p:pic>
      <p:sp>
        <p:nvSpPr>
          <p:cNvPr id="7" name="TextBox 4">
            <a:extLst>
              <a:ext uri="{FF2B5EF4-FFF2-40B4-BE49-F238E27FC236}">
                <a16:creationId xmlns:a16="http://schemas.microsoft.com/office/drawing/2014/main" id="{E59E3C90-3220-4439-ADFA-619D1A821047}"/>
              </a:ext>
            </a:extLst>
          </p:cNvPr>
          <p:cNvSpPr txBox="1">
            <a:spLocks noChangeArrowheads="1"/>
          </p:cNvSpPr>
          <p:nvPr/>
        </p:nvSpPr>
        <p:spPr bwMode="auto">
          <a:xfrm>
            <a:off x="6781800" y="4642683"/>
            <a:ext cx="42738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4-4: </a:t>
            </a:r>
            <a:r>
              <a:rPr lang="en-US" altLang="en-US" sz="1800" dirty="0"/>
              <a:t>Applying a Roller Bandage on a Forearm (Spiral Method)</a:t>
            </a:r>
            <a:r>
              <a:rPr lang="en-IN" altLang="en-US" sz="1800" dirty="0"/>
              <a:t>. Step 3.</a:t>
            </a:r>
            <a:endParaRPr lang="en-US" altLang="en-US" sz="1800" dirty="0"/>
          </a:p>
        </p:txBody>
      </p:sp>
      <p:sp>
        <p:nvSpPr>
          <p:cNvPr id="8" name="TextBox 5">
            <a:extLst>
              <a:ext uri="{FF2B5EF4-FFF2-40B4-BE49-F238E27FC236}">
                <a16:creationId xmlns:a16="http://schemas.microsoft.com/office/drawing/2014/main" id="{11F7C0E6-B229-4A8D-BEF9-5981CF2A7DBD}"/>
              </a:ext>
            </a:extLst>
          </p:cNvPr>
          <p:cNvSpPr txBox="1">
            <a:spLocks noChangeArrowheads="1"/>
          </p:cNvSpPr>
          <p:nvPr/>
        </p:nvSpPr>
        <p:spPr bwMode="auto">
          <a:xfrm>
            <a:off x="6781800" y="556601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00738988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806CDFF-00BF-4F15-B9B2-BEDEA2AF6163}"/>
              </a:ext>
            </a:extLst>
          </p:cNvPr>
          <p:cNvSpPr>
            <a:spLocks noGrp="1"/>
          </p:cNvSpPr>
          <p:nvPr>
            <p:ph type="title"/>
          </p:nvPr>
        </p:nvSpPr>
        <p:spPr/>
        <p:txBody>
          <a:bodyPr/>
          <a:lstStyle/>
          <a:p>
            <a:pPr eaLnBrk="1" hangingPunct="1"/>
            <a:r>
              <a:rPr lang="en-US" altLang="en-US" dirty="0"/>
              <a:t>Severe Wounds: What to Do </a:t>
            </a:r>
            <a:r>
              <a:rPr lang="en-US" altLang="en-US" sz="2000" dirty="0"/>
              <a:t>(1 of 2)</a:t>
            </a:r>
          </a:p>
        </p:txBody>
      </p:sp>
      <p:sp>
        <p:nvSpPr>
          <p:cNvPr id="28674" name="Content Placeholder 2">
            <a:extLst>
              <a:ext uri="{FF2B5EF4-FFF2-40B4-BE49-F238E27FC236}">
                <a16:creationId xmlns:a16="http://schemas.microsoft.com/office/drawing/2014/main" id="{239975A1-B4CD-425F-B668-10ADE7BE2754}"/>
              </a:ext>
            </a:extLst>
          </p:cNvPr>
          <p:cNvSpPr>
            <a:spLocks noGrp="1"/>
          </p:cNvSpPr>
          <p:nvPr>
            <p:ph idx="1"/>
          </p:nvPr>
        </p:nvSpPr>
        <p:spPr>
          <a:xfrm>
            <a:off x="925513" y="1490663"/>
            <a:ext cx="10287000" cy="4699000"/>
          </a:xfrm>
        </p:spPr>
        <p:txBody>
          <a:bodyPr rtlCol="0">
            <a:noAutofit/>
          </a:bodyPr>
          <a:lstStyle/>
          <a:p>
            <a:pPr marL="230400" indent="-230400" eaLnBrk="1" fontAlgn="auto" hangingPunct="1">
              <a:spcAft>
                <a:spcPts val="0"/>
              </a:spcAft>
              <a:defRPr/>
            </a:pPr>
            <a:r>
              <a:rPr lang="en-US" altLang="en-US" dirty="0">
                <a:ea typeface="MS PGothic" pitchFamily="34" charset="-128"/>
              </a:rPr>
              <a:t>Clean as best you can.</a:t>
            </a:r>
          </a:p>
          <a:p>
            <a:pPr marL="230400" indent="-230400" eaLnBrk="1" fontAlgn="auto" hangingPunct="1">
              <a:spcAft>
                <a:spcPts val="0"/>
              </a:spcAft>
              <a:defRPr/>
            </a:pPr>
            <a:r>
              <a:rPr lang="en-US" altLang="en-US" dirty="0">
                <a:ea typeface="MS PGothic" pitchFamily="34" charset="-128"/>
              </a:rPr>
              <a:t>Cover with a sterile or clean dressing held in place by a bandage.</a:t>
            </a:r>
          </a:p>
          <a:p>
            <a:pPr marL="230400" indent="-230400" eaLnBrk="1" fontAlgn="auto" hangingPunct="1">
              <a:spcAft>
                <a:spcPts val="0"/>
              </a:spcAft>
              <a:defRPr/>
            </a:pPr>
            <a:r>
              <a:rPr lang="en-US" altLang="en-US" dirty="0">
                <a:ea typeface="MS PGothic" pitchFamily="34" charset="-128"/>
              </a:rPr>
              <a:t>Care for shock; keep the person from getting chilled or overheated.</a:t>
            </a:r>
          </a:p>
          <a:p>
            <a:pPr marL="514350" indent="-514350" eaLnBrk="1" fontAlgn="auto" hangingPunct="1">
              <a:spcAft>
                <a:spcPts val="0"/>
              </a:spcAft>
              <a:buFontTx/>
              <a:buAutoNum type="arabicPeriod"/>
              <a:defRPr/>
            </a:pPr>
            <a:endParaRPr lang="en-US" altLang="en-US" dirty="0">
              <a:ea typeface="MS PGothic" pitchFamily="34" charset="-128"/>
            </a:endParaRPr>
          </a:p>
          <a:p>
            <a:pPr marL="514350" indent="-514350" eaLnBrk="1" fontAlgn="auto" hangingPunct="1">
              <a:spcAft>
                <a:spcPts val="0"/>
              </a:spcAft>
              <a:buFontTx/>
              <a:buAutoNum type="arabicPeriod"/>
              <a:defRPr/>
            </a:pPr>
            <a:endParaRPr lang="en-US" altLang="en-US" dirty="0">
              <a:ea typeface="MS PGothic" pitchFamily="34" charset="-128"/>
            </a:endParaRPr>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4840-B1E0-4903-9150-4A4C3AC3C74E}"/>
              </a:ext>
            </a:extLst>
          </p:cNvPr>
          <p:cNvSpPr>
            <a:spLocks noGrp="1"/>
          </p:cNvSpPr>
          <p:nvPr>
            <p:ph type="title"/>
          </p:nvPr>
        </p:nvSpPr>
        <p:spPr/>
        <p:txBody>
          <a:bodyPr/>
          <a:lstStyle/>
          <a:p>
            <a:r>
              <a:rPr lang="en-US" altLang="en-US" dirty="0"/>
              <a:t>Severe Wounds: What to Do </a:t>
            </a:r>
            <a:r>
              <a:rPr lang="en-US" altLang="en-US" sz="2000" dirty="0"/>
              <a:t>(2 of 2)</a:t>
            </a:r>
            <a:endParaRPr lang="en-US" dirty="0"/>
          </a:p>
        </p:txBody>
      </p:sp>
      <p:sp>
        <p:nvSpPr>
          <p:cNvPr id="3" name="Content Placeholder 2">
            <a:extLst>
              <a:ext uri="{FF2B5EF4-FFF2-40B4-BE49-F238E27FC236}">
                <a16:creationId xmlns:a16="http://schemas.microsoft.com/office/drawing/2014/main" id="{6B9ED49E-17FC-439D-A077-019AD78093DD}"/>
              </a:ext>
            </a:extLst>
          </p:cNvPr>
          <p:cNvSpPr>
            <a:spLocks noGrp="1"/>
          </p:cNvSpPr>
          <p:nvPr>
            <p:ph idx="1"/>
          </p:nvPr>
        </p:nvSpPr>
        <p:spPr/>
        <p:txBody>
          <a:bodyPr/>
          <a:lstStyle/>
          <a:p>
            <a:r>
              <a:rPr lang="en-US" altLang="en-US" dirty="0">
                <a:ea typeface="MS PGothic" pitchFamily="34" charset="-128"/>
              </a:rPr>
              <a:t>Severe wounds have a greater risk for infections and require professional medical care:</a:t>
            </a:r>
          </a:p>
          <a:p>
            <a:pPr lvl="1"/>
            <a:r>
              <a:rPr lang="en-US" altLang="en-US" dirty="0">
                <a:ea typeface="MS PGothic" pitchFamily="34" charset="-128"/>
              </a:rPr>
              <a:t>Bite wounds </a:t>
            </a:r>
          </a:p>
          <a:p>
            <a:pPr lvl="1"/>
            <a:r>
              <a:rPr lang="en-US" altLang="en-US" dirty="0">
                <a:ea typeface="MS PGothic" pitchFamily="34" charset="-128"/>
              </a:rPr>
              <a:t>Very dirty or contaminated wounds</a:t>
            </a:r>
          </a:p>
          <a:p>
            <a:pPr lvl="1"/>
            <a:r>
              <a:rPr lang="en-US" altLang="en-US" dirty="0">
                <a:ea typeface="MS PGothic" pitchFamily="34" charset="-128"/>
              </a:rPr>
              <a:t>Crushing, ragged wounds</a:t>
            </a:r>
          </a:p>
          <a:p>
            <a:pPr lvl="1"/>
            <a:r>
              <a:rPr lang="en-US" altLang="en-US" dirty="0">
                <a:ea typeface="MS PGothic" pitchFamily="34" charset="-128"/>
              </a:rPr>
              <a:t>Open fractures</a:t>
            </a:r>
          </a:p>
          <a:p>
            <a:pPr lvl="1"/>
            <a:r>
              <a:rPr lang="en-US" altLang="en-US" dirty="0">
                <a:ea typeface="MS PGothic" pitchFamily="34" charset="-128"/>
              </a:rPr>
              <a:t>Wounds over a joint or tendon</a:t>
            </a:r>
          </a:p>
          <a:p>
            <a:pPr lvl="1"/>
            <a:r>
              <a:rPr lang="en-US" altLang="en-US" dirty="0">
                <a:ea typeface="MS PGothic" pitchFamily="34" charset="-128"/>
              </a:rPr>
              <a:t>Deep puncture wounds</a:t>
            </a:r>
          </a:p>
        </p:txBody>
      </p:sp>
    </p:spTree>
    <p:extLst>
      <p:ext uri="{BB962C8B-B14F-4D97-AF65-F5344CB8AC3E}">
        <p14:creationId xmlns:p14="http://schemas.microsoft.com/office/powerpoint/2010/main" val="35041983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87F0-99E9-43FB-A5BD-B0396F39ED35}"/>
              </a:ext>
            </a:extLst>
          </p:cNvPr>
          <p:cNvSpPr>
            <a:spLocks noGrp="1"/>
          </p:cNvSpPr>
          <p:nvPr>
            <p:ph type="title"/>
          </p:nvPr>
        </p:nvSpPr>
        <p:spPr/>
        <p:txBody>
          <a:bodyPr/>
          <a:lstStyle/>
          <a:p>
            <a:r>
              <a:rPr lang="en-US" dirty="0"/>
              <a:t>Infected Wounds: What to Look For	</a:t>
            </a:r>
          </a:p>
        </p:txBody>
      </p:sp>
      <p:sp>
        <p:nvSpPr>
          <p:cNvPr id="3" name="Content Placeholder 2">
            <a:extLst>
              <a:ext uri="{FF2B5EF4-FFF2-40B4-BE49-F238E27FC236}">
                <a16:creationId xmlns:a16="http://schemas.microsoft.com/office/drawing/2014/main" id="{AE9384BC-59B5-44A8-9B1B-F44A8899960A}"/>
              </a:ext>
            </a:extLst>
          </p:cNvPr>
          <p:cNvSpPr>
            <a:spLocks noGrp="1"/>
          </p:cNvSpPr>
          <p:nvPr>
            <p:ph idx="1"/>
          </p:nvPr>
        </p:nvSpPr>
        <p:spPr/>
        <p:txBody>
          <a:bodyPr/>
          <a:lstStyle/>
          <a:p>
            <a:r>
              <a:rPr lang="en-US" dirty="0"/>
              <a:t>Swelling and redness around wound</a:t>
            </a:r>
          </a:p>
          <a:p>
            <a:r>
              <a:rPr lang="en-US" dirty="0"/>
              <a:t>Feeling of increased temperature compared to surrounding area</a:t>
            </a:r>
          </a:p>
          <a:p>
            <a:r>
              <a:rPr lang="en-US" dirty="0"/>
              <a:t>Throbbing pain</a:t>
            </a:r>
          </a:p>
          <a:p>
            <a:r>
              <a:rPr lang="en-US" dirty="0"/>
              <a:t>Pus discharge</a:t>
            </a:r>
          </a:p>
        </p:txBody>
      </p:sp>
    </p:spTree>
    <p:extLst>
      <p:ext uri="{BB962C8B-B14F-4D97-AF65-F5344CB8AC3E}">
        <p14:creationId xmlns:p14="http://schemas.microsoft.com/office/powerpoint/2010/main" val="4498328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87F0-99E9-43FB-A5BD-B0396F39ED35}"/>
              </a:ext>
            </a:extLst>
          </p:cNvPr>
          <p:cNvSpPr>
            <a:spLocks noGrp="1"/>
          </p:cNvSpPr>
          <p:nvPr>
            <p:ph type="title"/>
          </p:nvPr>
        </p:nvSpPr>
        <p:spPr/>
        <p:txBody>
          <a:bodyPr/>
          <a:lstStyle/>
          <a:p>
            <a:r>
              <a:rPr lang="en-US" dirty="0"/>
              <a:t>Infected Wounds: What to Do</a:t>
            </a:r>
          </a:p>
        </p:txBody>
      </p:sp>
      <p:sp>
        <p:nvSpPr>
          <p:cNvPr id="3" name="Content Placeholder 2">
            <a:extLst>
              <a:ext uri="{FF2B5EF4-FFF2-40B4-BE49-F238E27FC236}">
                <a16:creationId xmlns:a16="http://schemas.microsoft.com/office/drawing/2014/main" id="{AE9384BC-59B5-44A8-9B1B-F44A8899960A}"/>
              </a:ext>
            </a:extLst>
          </p:cNvPr>
          <p:cNvSpPr>
            <a:spLocks noGrp="1"/>
          </p:cNvSpPr>
          <p:nvPr>
            <p:ph idx="1"/>
          </p:nvPr>
        </p:nvSpPr>
        <p:spPr/>
        <p:txBody>
          <a:bodyPr/>
          <a:lstStyle/>
          <a:p>
            <a:r>
              <a:rPr lang="en-US" dirty="0"/>
              <a:t>Soak the wound in warm water, or apply warm, wet packs over the infected wound.</a:t>
            </a:r>
          </a:p>
          <a:p>
            <a:pPr lvl="1"/>
            <a:r>
              <a:rPr lang="en-US" dirty="0"/>
              <a:t>Separate the wound edges to allow pus to escape.</a:t>
            </a:r>
          </a:p>
          <a:p>
            <a:r>
              <a:rPr lang="en-US" dirty="0"/>
              <a:t>Apply an antibiotic ointment.</a:t>
            </a:r>
          </a:p>
          <a:p>
            <a:r>
              <a:rPr lang="en-US" dirty="0"/>
              <a:t>Give pain medication</a:t>
            </a:r>
          </a:p>
          <a:p>
            <a:pPr lvl="1"/>
            <a:r>
              <a:rPr lang="en-US" dirty="0"/>
              <a:t>Be aware that lowering a fever could mask a more serious infection.</a:t>
            </a:r>
          </a:p>
          <a:p>
            <a:r>
              <a:rPr lang="en-US" dirty="0"/>
              <a:t>Seek professional medical care if the infection becomes worse.</a:t>
            </a:r>
          </a:p>
        </p:txBody>
      </p:sp>
    </p:spTree>
    <p:extLst>
      <p:ext uri="{BB962C8B-B14F-4D97-AF65-F5344CB8AC3E}">
        <p14:creationId xmlns:p14="http://schemas.microsoft.com/office/powerpoint/2010/main" val="303330061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BD4AC19F-3E1D-44B0-B01C-99BFBE9792C7}"/>
              </a:ext>
            </a:extLst>
          </p:cNvPr>
          <p:cNvSpPr>
            <a:spLocks noGrp="1"/>
          </p:cNvSpPr>
          <p:nvPr>
            <p:ph type="title"/>
          </p:nvPr>
        </p:nvSpPr>
        <p:spPr/>
        <p:txBody>
          <a:bodyPr/>
          <a:lstStyle/>
          <a:p>
            <a:pPr eaLnBrk="1" hangingPunct="1"/>
            <a:r>
              <a:rPr lang="en-US" altLang="en-US"/>
              <a:t>Blisters: What to Do </a:t>
            </a:r>
            <a:r>
              <a:rPr lang="en-US" altLang="en-US" sz="2000"/>
              <a:t>(1 of 4) </a:t>
            </a:r>
          </a:p>
        </p:txBody>
      </p:sp>
      <p:sp>
        <p:nvSpPr>
          <p:cNvPr id="31746" name="Content Placeholder 2">
            <a:extLst>
              <a:ext uri="{FF2B5EF4-FFF2-40B4-BE49-F238E27FC236}">
                <a16:creationId xmlns:a16="http://schemas.microsoft.com/office/drawing/2014/main" id="{D8E37450-A31C-47EA-A1EB-5F4CEC48BDF1}"/>
              </a:ext>
            </a:extLst>
          </p:cNvPr>
          <p:cNvSpPr>
            <a:spLocks noGrp="1"/>
          </p:cNvSpPr>
          <p:nvPr>
            <p:ph sz="half" idx="1"/>
          </p:nvPr>
        </p:nvSpPr>
        <p:spPr>
          <a:xfrm>
            <a:off x="914400" y="1493838"/>
            <a:ext cx="5486400" cy="4525962"/>
          </a:xfrm>
        </p:spPr>
        <p:txBody>
          <a:bodyPr/>
          <a:lstStyle/>
          <a:p>
            <a:pPr eaLnBrk="1" hangingPunct="1"/>
            <a:r>
              <a:rPr lang="en-US" altLang="en-US" sz="2800" dirty="0"/>
              <a:t>Hot spot (painful, red area caused by rubbing)</a:t>
            </a:r>
          </a:p>
          <a:p>
            <a:pPr lvl="1" eaLnBrk="1" hangingPunct="1"/>
            <a:r>
              <a:rPr lang="en-US" altLang="en-US" sz="2400" dirty="0"/>
              <a:t>Depending upon availability and the blister’s location, apply one of the following: </a:t>
            </a:r>
          </a:p>
          <a:p>
            <a:pPr lvl="2" eaLnBrk="1" hangingPunct="1"/>
            <a:r>
              <a:rPr lang="en-US" altLang="en-US" sz="2200" dirty="0"/>
              <a:t>Blister bandage (</a:t>
            </a:r>
            <a:r>
              <a:rPr lang="en-US" altLang="en-US" sz="2200" dirty="0" err="1"/>
              <a:t>Blist</a:t>
            </a:r>
            <a:r>
              <a:rPr lang="en-US" altLang="en-US" sz="2200" dirty="0"/>
              <a:t>-O-Ban)</a:t>
            </a:r>
          </a:p>
          <a:p>
            <a:pPr lvl="2" eaLnBrk="1" hangingPunct="1"/>
            <a:r>
              <a:rPr lang="en-US" altLang="en-US" sz="2200" dirty="0"/>
              <a:t>Surgical tape (Micropore paper tape)</a:t>
            </a:r>
          </a:p>
          <a:p>
            <a:pPr lvl="2" eaLnBrk="1" hangingPunct="1"/>
            <a:r>
              <a:rPr lang="en-US" altLang="en-US" sz="2200" dirty="0"/>
              <a:t>Elastic tape (</a:t>
            </a:r>
            <a:r>
              <a:rPr lang="en-US" altLang="en-US" sz="2200" dirty="0" err="1"/>
              <a:t>Elastikon</a:t>
            </a:r>
            <a:r>
              <a:rPr lang="en-US" altLang="en-US" sz="2200" dirty="0"/>
              <a:t>)</a:t>
            </a:r>
          </a:p>
          <a:p>
            <a:pPr lvl="1" eaLnBrk="1" hangingPunct="1"/>
            <a:r>
              <a:rPr lang="en-US" altLang="en-US" sz="2400" dirty="0"/>
              <a:t>Trim and round the edges of the tape to prevent it from peeling off.</a:t>
            </a:r>
          </a:p>
        </p:txBody>
      </p:sp>
      <p:sp>
        <p:nvSpPr>
          <p:cNvPr id="31747" name="Content Placeholder 1">
            <a:extLst>
              <a:ext uri="{FF2B5EF4-FFF2-40B4-BE49-F238E27FC236}">
                <a16:creationId xmlns:a16="http://schemas.microsoft.com/office/drawing/2014/main" id="{DCC6E8D4-1924-43E0-95A7-9CB220E5AB14}"/>
              </a:ext>
            </a:extLst>
          </p:cNvPr>
          <p:cNvSpPr>
            <a:spLocks noGrp="1"/>
          </p:cNvSpPr>
          <p:nvPr>
            <p:ph sz="half" idx="2"/>
          </p:nvPr>
        </p:nvSpPr>
        <p:spPr>
          <a:xfrm rot="5400000">
            <a:off x="8724900" y="2705100"/>
            <a:ext cx="2667000" cy="609600"/>
          </a:xfrm>
        </p:spPr>
        <p:txBody>
          <a:bodyPr/>
          <a:lstStyle/>
          <a:p>
            <a:pPr marL="0" indent="0" eaLnBrk="1" hangingPunct="1">
              <a:buFont typeface="Wingdings" panose="05000000000000000000" pitchFamily="2" charset="2"/>
              <a:buNone/>
            </a:pPr>
            <a:r>
              <a:rPr lang="de-DE" altLang="en-US" sz="900">
                <a:solidFill>
                  <a:srgbClr val="A6A6A6"/>
                </a:solidFill>
              </a:rPr>
              <a:t>© Maximillian Weinzierl/Alamy.</a:t>
            </a:r>
            <a:endParaRPr lang="en-US" altLang="en-US" sz="900">
              <a:solidFill>
                <a:srgbClr val="A6A6A6"/>
              </a:solidFill>
            </a:endParaRPr>
          </a:p>
        </p:txBody>
      </p:sp>
      <p:pic>
        <p:nvPicPr>
          <p:cNvPr id="31748" name="Picture 1" descr="A photo shows a closed friction blister on skin.&#10;">
            <a:extLst>
              <a:ext uri="{FF2B5EF4-FFF2-40B4-BE49-F238E27FC236}">
                <a16:creationId xmlns:a16="http://schemas.microsoft.com/office/drawing/2014/main" id="{C10F9345-A8B7-4345-8C03-2B2EB55A95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5988" y="1600200"/>
            <a:ext cx="30241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5">
            <a:extLst>
              <a:ext uri="{FF2B5EF4-FFF2-40B4-BE49-F238E27FC236}">
                <a16:creationId xmlns:a16="http://schemas.microsoft.com/office/drawing/2014/main" id="{1B748CDC-5B15-4943-8D19-2D5006368DE8}"/>
              </a:ext>
            </a:extLst>
          </p:cNvPr>
          <p:cNvSpPr txBox="1">
            <a:spLocks noChangeArrowheads="1"/>
          </p:cNvSpPr>
          <p:nvPr/>
        </p:nvSpPr>
        <p:spPr bwMode="auto">
          <a:xfrm>
            <a:off x="7227888" y="5181600"/>
            <a:ext cx="420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4-5</a:t>
            </a:r>
            <a:r>
              <a:rPr lang="en-US" altLang="en-US" sz="1800" dirty="0"/>
              <a:t> </a:t>
            </a:r>
            <a:r>
              <a:rPr lang="en-IN" altLang="en-US" sz="1800" dirty="0"/>
              <a:t>Friction blister (closed). </a:t>
            </a:r>
            <a:endParaRPr lang="en-US" altLang="en-US" sz="1800" dirty="0"/>
          </a:p>
        </p:txBody>
      </p:sp>
      <p:sp>
        <p:nvSpPr>
          <p:cNvPr id="31750" name="TextBox 6">
            <a:extLst>
              <a:ext uri="{FF2B5EF4-FFF2-40B4-BE49-F238E27FC236}">
                <a16:creationId xmlns:a16="http://schemas.microsoft.com/office/drawing/2014/main" id="{4FCB1721-73A7-44F2-BF12-AF96E213FF97}"/>
              </a:ext>
            </a:extLst>
          </p:cNvPr>
          <p:cNvSpPr txBox="1">
            <a:spLocks noChangeArrowheads="1"/>
          </p:cNvSpPr>
          <p:nvPr/>
        </p:nvSpPr>
        <p:spPr bwMode="auto">
          <a:xfrm>
            <a:off x="7227888" y="54864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Maximillian Weinzierl/Alamy </a:t>
            </a:r>
            <a:endParaRPr lang="en-US" altLang="en-US" sz="1000"/>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2D4B98A7-3964-4EC6-AE16-311FD60982AF}"/>
              </a:ext>
            </a:extLst>
          </p:cNvPr>
          <p:cNvSpPr>
            <a:spLocks noGrp="1"/>
          </p:cNvSpPr>
          <p:nvPr>
            <p:ph type="title"/>
          </p:nvPr>
        </p:nvSpPr>
        <p:spPr/>
        <p:txBody>
          <a:bodyPr/>
          <a:lstStyle/>
          <a:p>
            <a:pPr eaLnBrk="1" hangingPunct="1"/>
            <a:r>
              <a:rPr lang="en-US" altLang="en-US"/>
              <a:t>Blisters: What to Do </a:t>
            </a:r>
            <a:r>
              <a:rPr lang="en-US" altLang="en-US" sz="2000"/>
              <a:t>(2 of 4) </a:t>
            </a:r>
            <a:endParaRPr lang="en-US" altLang="en-US"/>
          </a:p>
        </p:txBody>
      </p:sp>
      <p:sp>
        <p:nvSpPr>
          <p:cNvPr id="137218" name="Content Placeholder 2">
            <a:extLst>
              <a:ext uri="{FF2B5EF4-FFF2-40B4-BE49-F238E27FC236}">
                <a16:creationId xmlns:a16="http://schemas.microsoft.com/office/drawing/2014/main" id="{AFC214F8-D637-4687-9994-F0B0F324FC51}"/>
              </a:ext>
            </a:extLst>
          </p:cNvPr>
          <p:cNvSpPr>
            <a:spLocks noGrp="1"/>
          </p:cNvSpPr>
          <p:nvPr>
            <p:ph idx="1"/>
          </p:nvPr>
        </p:nvSpPr>
        <p:spPr>
          <a:xfrm>
            <a:off x="914400" y="1473200"/>
            <a:ext cx="10287000" cy="4699000"/>
          </a:xfrm>
        </p:spPr>
        <p:txBody>
          <a:bodyPr rtlCol="0">
            <a:noAutofit/>
          </a:bodyPr>
          <a:lstStyle/>
          <a:p>
            <a:pPr eaLnBrk="1" fontAlgn="auto" hangingPunct="1">
              <a:spcAft>
                <a:spcPts val="0"/>
              </a:spcAft>
              <a:defRPr/>
            </a:pPr>
            <a:r>
              <a:rPr lang="en-US" altLang="en-US" dirty="0">
                <a:ea typeface="MS PGothic" pitchFamily="34" charset="-128"/>
              </a:rPr>
              <a:t>Blister that is closed and not very painful</a:t>
            </a:r>
          </a:p>
          <a:p>
            <a:pPr lvl="1" eaLnBrk="1" fontAlgn="auto" hangingPunct="1">
              <a:spcAft>
                <a:spcPts val="0"/>
              </a:spcAft>
              <a:defRPr/>
            </a:pPr>
            <a:r>
              <a:rPr lang="en-US" altLang="en-US" dirty="0">
                <a:ea typeface="MS PGothic" pitchFamily="34" charset="-128"/>
              </a:rPr>
              <a:t>Depending upon availability and the location of the blister, use the most appropriate method previously discussed for a hot spot.</a:t>
            </a: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AA00-5122-47D0-B00D-9104BB67BE00}"/>
              </a:ext>
            </a:extLst>
          </p:cNvPr>
          <p:cNvSpPr>
            <a:spLocks noGrp="1"/>
          </p:cNvSpPr>
          <p:nvPr>
            <p:ph type="title"/>
          </p:nvPr>
        </p:nvSpPr>
        <p:spPr/>
        <p:txBody>
          <a:bodyPr/>
          <a:lstStyle/>
          <a:p>
            <a:r>
              <a:rPr lang="en-US" dirty="0"/>
              <a:t>Bleeding Control: Bandages and Dressings</a:t>
            </a:r>
          </a:p>
        </p:txBody>
      </p:sp>
      <p:sp>
        <p:nvSpPr>
          <p:cNvPr id="3" name="Content Placeholder 2">
            <a:extLst>
              <a:ext uri="{FF2B5EF4-FFF2-40B4-BE49-F238E27FC236}">
                <a16:creationId xmlns:a16="http://schemas.microsoft.com/office/drawing/2014/main" id="{FCBF4EAE-7357-4EA6-83F0-D8DD3CE99A62}"/>
              </a:ext>
            </a:extLst>
          </p:cNvPr>
          <p:cNvSpPr>
            <a:spLocks noGrp="1"/>
          </p:cNvSpPr>
          <p:nvPr>
            <p:ph sz="half" idx="1"/>
          </p:nvPr>
        </p:nvSpPr>
        <p:spPr/>
        <p:txBody>
          <a:bodyPr/>
          <a:lstStyle/>
          <a:p>
            <a:r>
              <a:rPr lang="en-US" dirty="0"/>
              <a:t>Use dressings and bandages to control non-life-threatening bleeding.</a:t>
            </a:r>
          </a:p>
          <a:p>
            <a:pPr lvl="1"/>
            <a:r>
              <a:rPr lang="en-US" dirty="0"/>
              <a:t>A </a:t>
            </a:r>
            <a:r>
              <a:rPr lang="en-US" i="1" dirty="0"/>
              <a:t>dressing </a:t>
            </a:r>
            <a:r>
              <a:rPr lang="en-US" dirty="0"/>
              <a:t>directly touches and covers an open wound.</a:t>
            </a:r>
          </a:p>
          <a:p>
            <a:pPr lvl="1"/>
            <a:r>
              <a:rPr lang="en-US" dirty="0"/>
              <a:t>A </a:t>
            </a:r>
            <a:r>
              <a:rPr lang="en-US" i="1" dirty="0"/>
              <a:t>bandage </a:t>
            </a:r>
            <a:r>
              <a:rPr lang="en-US" dirty="0"/>
              <a:t>holds a dressing in place.</a:t>
            </a:r>
          </a:p>
          <a:p>
            <a:r>
              <a:rPr lang="en-US" dirty="0"/>
              <a:t>Use a tourniquet to control massive bleeding (hemorrhage).</a:t>
            </a:r>
          </a:p>
        </p:txBody>
      </p:sp>
      <p:pic>
        <p:nvPicPr>
          <p:cNvPr id="6" name="Picture 5">
            <a:extLst>
              <a:ext uri="{FF2B5EF4-FFF2-40B4-BE49-F238E27FC236}">
                <a16:creationId xmlns:a16="http://schemas.microsoft.com/office/drawing/2014/main" id="{4DBDAE41-2C44-4166-ACB8-89D29AB3BA7B}"/>
              </a:ext>
            </a:extLst>
          </p:cNvPr>
          <p:cNvPicPr>
            <a:picLocks noChangeAspect="1"/>
          </p:cNvPicPr>
          <p:nvPr/>
        </p:nvPicPr>
        <p:blipFill>
          <a:blip r:embed="rId2"/>
          <a:stretch>
            <a:fillRect/>
          </a:stretch>
        </p:blipFill>
        <p:spPr>
          <a:xfrm>
            <a:off x="6781800" y="1600200"/>
            <a:ext cx="3974606" cy="2649737"/>
          </a:xfrm>
          <a:prstGeom prst="rect">
            <a:avLst/>
          </a:prstGeom>
        </p:spPr>
      </p:pic>
      <p:sp>
        <p:nvSpPr>
          <p:cNvPr id="7" name="TextBox 4">
            <a:extLst>
              <a:ext uri="{FF2B5EF4-FFF2-40B4-BE49-F238E27FC236}">
                <a16:creationId xmlns:a16="http://schemas.microsoft.com/office/drawing/2014/main" id="{5F215B25-85B4-498A-879F-2C7B86F697E4}"/>
              </a:ext>
            </a:extLst>
          </p:cNvPr>
          <p:cNvSpPr txBox="1">
            <a:spLocks noChangeArrowheads="1"/>
          </p:cNvSpPr>
          <p:nvPr/>
        </p:nvSpPr>
        <p:spPr bwMode="auto">
          <a:xfrm>
            <a:off x="6781800" y="4249937"/>
            <a:ext cx="3876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4-1: </a:t>
            </a:r>
            <a:r>
              <a:rPr lang="en-IN" altLang="en-US" sz="1800" dirty="0"/>
              <a:t>Dressing.</a:t>
            </a:r>
            <a:endParaRPr lang="en-US" altLang="en-US" sz="1800" dirty="0"/>
          </a:p>
        </p:txBody>
      </p:sp>
      <p:sp>
        <p:nvSpPr>
          <p:cNvPr id="8" name="TextBox 5">
            <a:extLst>
              <a:ext uri="{FF2B5EF4-FFF2-40B4-BE49-F238E27FC236}">
                <a16:creationId xmlns:a16="http://schemas.microsoft.com/office/drawing/2014/main" id="{656EB359-EE88-4854-A188-1323385F4358}"/>
              </a:ext>
            </a:extLst>
          </p:cNvPr>
          <p:cNvSpPr txBox="1">
            <a:spLocks noChangeArrowheads="1"/>
          </p:cNvSpPr>
          <p:nvPr/>
        </p:nvSpPr>
        <p:spPr bwMode="auto">
          <a:xfrm>
            <a:off x="6785811" y="460474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15539502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53D0ECB-40A7-4D43-8F52-EB4DD8CAEDF8}"/>
              </a:ext>
            </a:extLst>
          </p:cNvPr>
          <p:cNvSpPr>
            <a:spLocks noGrp="1"/>
          </p:cNvSpPr>
          <p:nvPr>
            <p:ph type="title"/>
          </p:nvPr>
        </p:nvSpPr>
        <p:spPr/>
        <p:txBody>
          <a:bodyPr/>
          <a:lstStyle/>
          <a:p>
            <a:pPr eaLnBrk="1" hangingPunct="1"/>
            <a:r>
              <a:rPr lang="en-US" altLang="en-US"/>
              <a:t>Blisters: What to Do </a:t>
            </a:r>
            <a:r>
              <a:rPr lang="en-US" altLang="en-US" sz="2000"/>
              <a:t>(3 of 4) </a:t>
            </a:r>
            <a:endParaRPr lang="en-US" altLang="en-US"/>
          </a:p>
        </p:txBody>
      </p:sp>
      <p:sp>
        <p:nvSpPr>
          <p:cNvPr id="35842" name="Content Placeholder 2">
            <a:extLst>
              <a:ext uri="{FF2B5EF4-FFF2-40B4-BE49-F238E27FC236}">
                <a16:creationId xmlns:a16="http://schemas.microsoft.com/office/drawing/2014/main" id="{C73B1E57-B0CE-4F79-B4D2-632173EE823D}"/>
              </a:ext>
            </a:extLst>
          </p:cNvPr>
          <p:cNvSpPr>
            <a:spLocks noGrp="1"/>
          </p:cNvSpPr>
          <p:nvPr>
            <p:ph idx="1"/>
          </p:nvPr>
        </p:nvSpPr>
        <p:spPr>
          <a:xfrm>
            <a:off x="914400" y="1473200"/>
            <a:ext cx="10287000" cy="4699000"/>
          </a:xfrm>
        </p:spPr>
        <p:txBody>
          <a:bodyPr/>
          <a:lstStyle/>
          <a:p>
            <a:pPr eaLnBrk="1" fontAlgn="auto" hangingPunct="1">
              <a:spcAft>
                <a:spcPts val="0"/>
              </a:spcAft>
              <a:defRPr/>
            </a:pPr>
            <a:r>
              <a:rPr lang="en-US" altLang="en-US" dirty="0">
                <a:ea typeface="MS PGothic" pitchFamily="34" charset="-128"/>
              </a:rPr>
              <a:t>Blister that is closed and very painful</a:t>
            </a:r>
          </a:p>
          <a:p>
            <a:pPr lvl="1" eaLnBrk="1" fontAlgn="auto" hangingPunct="1">
              <a:spcAft>
                <a:spcPts val="0"/>
              </a:spcAft>
              <a:defRPr/>
            </a:pPr>
            <a:r>
              <a:rPr lang="en-US" altLang="en-US" dirty="0">
                <a:ea typeface="MS PGothic" pitchFamily="34" charset="-128"/>
              </a:rPr>
              <a:t>Clean the blister and a needle with an alcohol pad.</a:t>
            </a:r>
          </a:p>
          <a:p>
            <a:pPr lvl="1" eaLnBrk="1" fontAlgn="auto" hangingPunct="1">
              <a:spcAft>
                <a:spcPts val="0"/>
              </a:spcAft>
              <a:defRPr/>
            </a:pPr>
            <a:r>
              <a:rPr lang="en-US" altLang="en-US" dirty="0">
                <a:ea typeface="MS PGothic" pitchFamily="34" charset="-128"/>
              </a:rPr>
              <a:t>Make several small holes at the base of the blister with the needle.</a:t>
            </a:r>
          </a:p>
          <a:p>
            <a:pPr lvl="2" eaLnBrk="1" fontAlgn="auto" hangingPunct="1">
              <a:spcAft>
                <a:spcPts val="0"/>
              </a:spcAft>
              <a:defRPr/>
            </a:pPr>
            <a:r>
              <a:rPr lang="en-US" altLang="en-US" b="1" dirty="0">
                <a:ea typeface="MS PGothic" pitchFamily="34" charset="-128"/>
              </a:rPr>
              <a:t>DO NOT </a:t>
            </a:r>
            <a:r>
              <a:rPr lang="en-US" altLang="en-US" dirty="0">
                <a:ea typeface="MS PGothic" pitchFamily="34" charset="-128"/>
              </a:rPr>
              <a:t>make one large hole.</a:t>
            </a:r>
          </a:p>
          <a:p>
            <a:pPr lvl="2" eaLnBrk="1" fontAlgn="auto" hangingPunct="1">
              <a:spcAft>
                <a:spcPts val="0"/>
              </a:spcAft>
              <a:defRPr/>
            </a:pPr>
            <a:r>
              <a:rPr lang="en-US" altLang="en-US" dirty="0">
                <a:ea typeface="MS PGothic" pitchFamily="34" charset="-128"/>
              </a:rPr>
              <a:t>Gently press the fluid out.</a:t>
            </a:r>
          </a:p>
          <a:p>
            <a:pPr lvl="2" eaLnBrk="1" fontAlgn="auto" hangingPunct="1">
              <a:spcAft>
                <a:spcPts val="0"/>
              </a:spcAft>
              <a:defRPr/>
            </a:pPr>
            <a:r>
              <a:rPr lang="en-US" altLang="en-US" b="1" dirty="0">
                <a:ea typeface="MS PGothic" pitchFamily="34" charset="-128"/>
              </a:rPr>
              <a:t>DO NOT </a:t>
            </a:r>
            <a:r>
              <a:rPr lang="en-US" altLang="en-US" dirty="0">
                <a:ea typeface="MS PGothic" pitchFamily="34" charset="-128"/>
              </a:rPr>
              <a:t>remove the blister roof unless it is torn.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Apply paper tape to protect the blister roof from being torn away when other overlying tape is removed.</a:t>
            </a:r>
          </a:p>
          <a:p>
            <a:pPr lvl="1" eaLnBrk="1" hangingPunct="1"/>
            <a:r>
              <a:rPr lang="en-US" altLang="en-US" dirty="0">
                <a:ea typeface="ＭＳ Ｐゴシック" panose="020B0600070205080204" pitchFamily="34" charset="-128"/>
              </a:rPr>
              <a:t>Cover paper tape with elastic or adhesive tape.  </a:t>
            </a:r>
          </a:p>
          <a:p>
            <a:pPr lvl="1" eaLnBrk="1" hangingPunct="1"/>
            <a:r>
              <a:rPr lang="en-US" altLang="en-US" dirty="0">
                <a:ea typeface="ＭＳ Ｐゴシック" panose="020B0600070205080204" pitchFamily="34" charset="-128"/>
              </a:rPr>
              <a:t>Trim and round the edges of the tape to prevent it from peeling off.</a:t>
            </a:r>
          </a:p>
          <a:p>
            <a:pPr lvl="1" eaLnBrk="1" hangingPunct="1"/>
            <a:r>
              <a:rPr lang="en-US" altLang="en-US" dirty="0">
                <a:ea typeface="ＭＳ Ｐゴシック" panose="020B0600070205080204" pitchFamily="34" charset="-128"/>
              </a:rPr>
              <a:t>Watch for signs of an infection.</a:t>
            </a: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4EF32194-71CD-484F-848A-56604150F614}"/>
              </a:ext>
            </a:extLst>
          </p:cNvPr>
          <p:cNvSpPr>
            <a:spLocks noGrp="1"/>
          </p:cNvSpPr>
          <p:nvPr>
            <p:ph type="title"/>
          </p:nvPr>
        </p:nvSpPr>
        <p:spPr/>
        <p:txBody>
          <a:bodyPr/>
          <a:lstStyle/>
          <a:p>
            <a:pPr eaLnBrk="1" hangingPunct="1"/>
            <a:r>
              <a:rPr lang="en-US" altLang="en-US"/>
              <a:t>Blisters: What to Do </a:t>
            </a:r>
            <a:r>
              <a:rPr lang="en-US" altLang="en-US" sz="2000"/>
              <a:t>(4 of 4) </a:t>
            </a:r>
            <a:endParaRPr lang="en-US" altLang="en-US"/>
          </a:p>
        </p:txBody>
      </p:sp>
      <p:sp>
        <p:nvSpPr>
          <p:cNvPr id="37890" name="Content Placeholder 2">
            <a:extLst>
              <a:ext uri="{FF2B5EF4-FFF2-40B4-BE49-F238E27FC236}">
                <a16:creationId xmlns:a16="http://schemas.microsoft.com/office/drawing/2014/main" id="{ABBB622F-2A74-4599-B603-755CA592F562}"/>
              </a:ext>
            </a:extLst>
          </p:cNvPr>
          <p:cNvSpPr>
            <a:spLocks noGrp="1"/>
          </p:cNvSpPr>
          <p:nvPr>
            <p:ph idx="1"/>
          </p:nvPr>
        </p:nvSpPr>
        <p:spPr>
          <a:xfrm>
            <a:off x="925513" y="1490663"/>
            <a:ext cx="10287000" cy="4699000"/>
          </a:xfrm>
        </p:spPr>
        <p:txBody>
          <a:bodyPr/>
          <a:lstStyle/>
          <a:p>
            <a:pPr eaLnBrk="1" hangingPunct="1"/>
            <a:r>
              <a:rPr lang="en-US" altLang="en-US" dirty="0"/>
              <a:t>Blister that is very painful and open or torn</a:t>
            </a:r>
          </a:p>
          <a:p>
            <a:pPr lvl="1" eaLnBrk="1" hangingPunct="1"/>
            <a:r>
              <a:rPr lang="en-US" altLang="en-US" dirty="0"/>
              <a:t>Use scissors to carefully trim off the dead skin.</a:t>
            </a:r>
          </a:p>
          <a:p>
            <a:pPr lvl="1" eaLnBrk="1" hangingPunct="1"/>
            <a:r>
              <a:rPr lang="en-US" altLang="en-US" dirty="0"/>
              <a:t>Place a blister pad over the raw skin. </a:t>
            </a:r>
          </a:p>
          <a:p>
            <a:pPr lvl="1" eaLnBrk="1" hangingPunct="1"/>
            <a:r>
              <a:rPr lang="en-US" altLang="en-US" dirty="0"/>
              <a:t>Cover the blister pad with paper tape. </a:t>
            </a:r>
          </a:p>
          <a:p>
            <a:pPr lvl="1" eaLnBrk="1" hangingPunct="1"/>
            <a:r>
              <a:rPr lang="en-US" altLang="en-US" dirty="0"/>
              <a:t>Cover paper tape with elastic or adhesive tape. Trim and round the edges of the tape.</a:t>
            </a:r>
          </a:p>
          <a:p>
            <a:pPr lvl="1" eaLnBrk="1" hangingPunct="1"/>
            <a:r>
              <a:rPr lang="en-US" altLang="en-US" dirty="0"/>
              <a:t>Watch for signs of an infection.</a:t>
            </a:r>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B0F42D2-A358-4463-B694-CFA76D5B0BA2}"/>
              </a:ext>
            </a:extLst>
          </p:cNvPr>
          <p:cNvSpPr>
            <a:spLocks noGrp="1"/>
          </p:cNvSpPr>
          <p:nvPr>
            <p:ph type="title"/>
          </p:nvPr>
        </p:nvSpPr>
        <p:spPr/>
        <p:txBody>
          <a:bodyPr/>
          <a:lstStyle/>
          <a:p>
            <a:r>
              <a:rPr lang="en-US" altLang="en-US" dirty="0"/>
              <a:t>Broken Nose: What to Do</a:t>
            </a:r>
            <a:endParaRPr lang="en-US" altLang="en-US" sz="2000" dirty="0"/>
          </a:p>
        </p:txBody>
      </p:sp>
      <p:sp>
        <p:nvSpPr>
          <p:cNvPr id="40962" name="Content Placeholder 2">
            <a:extLst>
              <a:ext uri="{FF2B5EF4-FFF2-40B4-BE49-F238E27FC236}">
                <a16:creationId xmlns:a16="http://schemas.microsoft.com/office/drawing/2014/main" id="{8215817D-5FE7-4FA6-92DE-8DFFDD8EE293}"/>
              </a:ext>
            </a:extLst>
          </p:cNvPr>
          <p:cNvSpPr>
            <a:spLocks noGrp="1"/>
          </p:cNvSpPr>
          <p:nvPr>
            <p:ph idx="1"/>
          </p:nvPr>
        </p:nvSpPr>
        <p:spPr/>
        <p:txBody>
          <a:bodyPr/>
          <a:lstStyle/>
          <a:p>
            <a:r>
              <a:rPr lang="en-US" altLang="en-US" dirty="0"/>
              <a:t>If bleeding, care for the nosebleed.</a:t>
            </a:r>
          </a:p>
          <a:p>
            <a:pPr lvl="1"/>
            <a:r>
              <a:rPr lang="en-US" altLang="en-US" dirty="0"/>
              <a:t>Flush with flowing water (eg, from a faucet) inside the wound. </a:t>
            </a:r>
          </a:p>
          <a:p>
            <a:pPr lvl="1"/>
            <a:r>
              <a:rPr lang="en-US" altLang="en-US" dirty="0"/>
              <a:t>Pat the area dry.  </a:t>
            </a:r>
          </a:p>
          <a:p>
            <a:r>
              <a:rPr lang="en-US" altLang="en-US" dirty="0"/>
              <a:t>Apply an ice pack for 15 minutes.</a:t>
            </a:r>
          </a:p>
          <a:p>
            <a:r>
              <a:rPr lang="en-US" altLang="en-US" dirty="0"/>
              <a:t>Professional medical care can be delayed.</a:t>
            </a:r>
          </a:p>
          <a:p>
            <a:r>
              <a:rPr lang="en-US" altLang="en-US" b="1" dirty="0"/>
              <a:t>DO NOT </a:t>
            </a:r>
            <a:r>
              <a:rPr lang="en-US" altLang="en-US" dirty="0"/>
              <a:t>try to straighten a crooked nose.</a:t>
            </a: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69AD-C4F2-459D-B5AA-C2D8BD3AC8C6}"/>
              </a:ext>
            </a:extLst>
          </p:cNvPr>
          <p:cNvSpPr>
            <a:spLocks noGrp="1"/>
          </p:cNvSpPr>
          <p:nvPr>
            <p:ph type="title"/>
          </p:nvPr>
        </p:nvSpPr>
        <p:spPr/>
        <p:txBody>
          <a:bodyPr/>
          <a:lstStyle/>
          <a:p>
            <a:r>
              <a:rPr lang="en-US" dirty="0"/>
              <a:t>Nosebleed: What to Look For</a:t>
            </a:r>
          </a:p>
        </p:txBody>
      </p:sp>
      <p:sp>
        <p:nvSpPr>
          <p:cNvPr id="3" name="Content Placeholder 2">
            <a:extLst>
              <a:ext uri="{FF2B5EF4-FFF2-40B4-BE49-F238E27FC236}">
                <a16:creationId xmlns:a16="http://schemas.microsoft.com/office/drawing/2014/main" id="{992CA677-A4C4-434D-900E-8F54579015A1}"/>
              </a:ext>
            </a:extLst>
          </p:cNvPr>
          <p:cNvSpPr>
            <a:spLocks noGrp="1"/>
          </p:cNvSpPr>
          <p:nvPr>
            <p:ph idx="1"/>
          </p:nvPr>
        </p:nvSpPr>
        <p:spPr/>
        <p:txBody>
          <a:bodyPr/>
          <a:lstStyle/>
          <a:p>
            <a:r>
              <a:rPr lang="en-US" dirty="0"/>
              <a:t>Swelling</a:t>
            </a:r>
          </a:p>
          <a:p>
            <a:r>
              <a:rPr lang="en-US" dirty="0"/>
              <a:t>Bleeding</a:t>
            </a:r>
          </a:p>
          <a:p>
            <a:r>
              <a:rPr lang="en-US" dirty="0"/>
              <a:t>Difficulty breathing</a:t>
            </a:r>
          </a:p>
        </p:txBody>
      </p:sp>
    </p:spTree>
    <p:extLst>
      <p:ext uri="{BB962C8B-B14F-4D97-AF65-F5344CB8AC3E}">
        <p14:creationId xmlns:p14="http://schemas.microsoft.com/office/powerpoint/2010/main" val="50149085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A22AD609-DCCE-497D-9217-8B7BBD2CA1C4}"/>
              </a:ext>
            </a:extLst>
          </p:cNvPr>
          <p:cNvSpPr>
            <a:spLocks noGrp="1"/>
          </p:cNvSpPr>
          <p:nvPr>
            <p:ph type="title"/>
          </p:nvPr>
        </p:nvSpPr>
        <p:spPr>
          <a:xfrm>
            <a:off x="0" y="120650"/>
            <a:ext cx="12192000" cy="1001713"/>
          </a:xfrm>
        </p:spPr>
        <p:txBody>
          <a:bodyPr/>
          <a:lstStyle/>
          <a:p>
            <a:r>
              <a:rPr lang="en-US" dirty="0"/>
              <a:t>Nosebleed: What to Do </a:t>
            </a:r>
            <a:r>
              <a:rPr lang="en-US" sz="2000" dirty="0"/>
              <a:t>(1 of 2)</a:t>
            </a:r>
            <a:endParaRPr lang="en-US" altLang="en-US" sz="2000" dirty="0"/>
          </a:p>
        </p:txBody>
      </p:sp>
      <p:sp>
        <p:nvSpPr>
          <p:cNvPr id="43010" name="Content Placeholder 2">
            <a:extLst>
              <a:ext uri="{FF2B5EF4-FFF2-40B4-BE49-F238E27FC236}">
                <a16:creationId xmlns:a16="http://schemas.microsoft.com/office/drawing/2014/main" id="{32BE6FDB-CA74-4CA9-944C-D82B327BCB73}"/>
              </a:ext>
            </a:extLst>
          </p:cNvPr>
          <p:cNvSpPr>
            <a:spLocks noGrp="1"/>
          </p:cNvSpPr>
          <p:nvPr>
            <p:ph sz="half" idx="1"/>
          </p:nvPr>
        </p:nvSpPr>
        <p:spPr>
          <a:xfrm>
            <a:off x="914400" y="1461052"/>
            <a:ext cx="4855464" cy="4729436"/>
          </a:xfrm>
        </p:spPr>
        <p:txBody>
          <a:bodyPr/>
          <a:lstStyle/>
          <a:p>
            <a:r>
              <a:rPr lang="en-US" altLang="en-US" dirty="0"/>
              <a:t>Have the person sit leaning slightly forward.</a:t>
            </a:r>
          </a:p>
          <a:p>
            <a:pPr lvl="1"/>
            <a:r>
              <a:rPr lang="en-US" altLang="en-US" b="1" dirty="0"/>
              <a:t>DO NOT </a:t>
            </a:r>
            <a:r>
              <a:rPr lang="en-US" altLang="en-US" dirty="0"/>
              <a:t>tilt the head back or lie the person down.</a:t>
            </a:r>
          </a:p>
          <a:p>
            <a:r>
              <a:rPr lang="en-US" altLang="en-US" dirty="0"/>
              <a:t>Pinch the nostrils shut for 10 minutes.</a:t>
            </a:r>
          </a:p>
          <a:p>
            <a:r>
              <a:rPr lang="en-US" altLang="en-US" dirty="0"/>
              <a:t>Tell the person to breathe through the mouth and not swallow any blood.</a:t>
            </a:r>
          </a:p>
        </p:txBody>
      </p:sp>
      <p:pic>
        <p:nvPicPr>
          <p:cNvPr id="43011" name="Picture 2" descr="An illustration depicts a man sitting on a chair and leaning forward slightly, holding his nose.&#10;">
            <a:extLst>
              <a:ext uri="{FF2B5EF4-FFF2-40B4-BE49-F238E27FC236}">
                <a16:creationId xmlns:a16="http://schemas.microsoft.com/office/drawing/2014/main" id="{CA9F93FE-C07C-47AD-BEC6-6C553265B4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95438"/>
            <a:ext cx="27368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6">
            <a:extLst>
              <a:ext uri="{FF2B5EF4-FFF2-40B4-BE49-F238E27FC236}">
                <a16:creationId xmlns:a16="http://schemas.microsoft.com/office/drawing/2014/main" id="{6EBB8DF0-6008-400C-AD1B-64F3AE3B33E4}"/>
              </a:ext>
            </a:extLst>
          </p:cNvPr>
          <p:cNvSpPr txBox="1">
            <a:spLocks noChangeArrowheads="1"/>
          </p:cNvSpPr>
          <p:nvPr/>
        </p:nvSpPr>
        <p:spPr bwMode="auto">
          <a:xfrm>
            <a:off x="7239000" y="5302250"/>
            <a:ext cx="4202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4-7</a:t>
            </a:r>
            <a:r>
              <a:rPr lang="en-US" altLang="en-US" sz="1800" dirty="0"/>
              <a:t> </a:t>
            </a:r>
            <a:r>
              <a:rPr lang="en-IN" altLang="en-US" sz="1800" dirty="0"/>
              <a:t>Positioning of person pinching the nose to stop a nosebleed. </a:t>
            </a:r>
            <a:endParaRPr lang="en-US" altLang="en-US" sz="1800" dirty="0"/>
          </a:p>
        </p:txBody>
      </p:sp>
      <p:sp>
        <p:nvSpPr>
          <p:cNvPr id="43013" name="TextBox 7">
            <a:extLst>
              <a:ext uri="{FF2B5EF4-FFF2-40B4-BE49-F238E27FC236}">
                <a16:creationId xmlns:a16="http://schemas.microsoft.com/office/drawing/2014/main" id="{19D81933-16FD-4416-BA87-240B2D8A339A}"/>
              </a:ext>
            </a:extLst>
          </p:cNvPr>
          <p:cNvSpPr txBox="1">
            <a:spLocks noChangeArrowheads="1"/>
          </p:cNvSpPr>
          <p:nvPr/>
        </p:nvSpPr>
        <p:spPr bwMode="auto">
          <a:xfrm>
            <a:off x="7239000" y="5926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3FB7B8A-0598-4FFD-9D1A-16A341B6F624}"/>
              </a:ext>
            </a:extLst>
          </p:cNvPr>
          <p:cNvSpPr>
            <a:spLocks noGrp="1"/>
          </p:cNvSpPr>
          <p:nvPr>
            <p:ph type="title"/>
          </p:nvPr>
        </p:nvSpPr>
        <p:spPr/>
        <p:txBody>
          <a:bodyPr/>
          <a:lstStyle/>
          <a:p>
            <a:pPr eaLnBrk="1" hangingPunct="1"/>
            <a:r>
              <a:rPr lang="en-US" dirty="0"/>
              <a:t>Nosebleed: What to Do </a:t>
            </a:r>
            <a:r>
              <a:rPr lang="en-US" sz="2000" dirty="0"/>
              <a:t>(2 of 2)</a:t>
            </a:r>
            <a:endParaRPr lang="en-US" altLang="en-US" sz="2000" dirty="0"/>
          </a:p>
        </p:txBody>
      </p:sp>
      <p:sp>
        <p:nvSpPr>
          <p:cNvPr id="45058" name="Content Placeholder 2">
            <a:extLst>
              <a:ext uri="{FF2B5EF4-FFF2-40B4-BE49-F238E27FC236}">
                <a16:creationId xmlns:a16="http://schemas.microsoft.com/office/drawing/2014/main" id="{BF037858-ACFA-4FF3-BC35-A2F4DCC4AFAA}"/>
              </a:ext>
            </a:extLst>
          </p:cNvPr>
          <p:cNvSpPr>
            <a:spLocks noGrp="1"/>
          </p:cNvSpPr>
          <p:nvPr>
            <p:ph idx="1"/>
          </p:nvPr>
        </p:nvSpPr>
        <p:spPr>
          <a:xfrm>
            <a:off x="914400" y="1524000"/>
            <a:ext cx="10287000" cy="4699000"/>
          </a:xfrm>
        </p:spPr>
        <p:txBody>
          <a:bodyPr/>
          <a:lstStyle/>
          <a:p>
            <a:pPr marL="230188" indent="-230188" eaLnBrk="1" hangingPunct="1">
              <a:lnSpc>
                <a:spcPts val="3363"/>
              </a:lnSpc>
            </a:pPr>
            <a:r>
              <a:rPr lang="en-US" altLang="en-US" dirty="0">
                <a:ea typeface="ＭＳ Ｐゴシック" panose="020B0600070205080204" pitchFamily="34" charset="-128"/>
              </a:rPr>
              <a:t>If bleeding has not stopped, have the person gently blow their nose to get rid of ineffective blood clots.</a:t>
            </a:r>
          </a:p>
          <a:p>
            <a:pPr marL="230188" indent="-230188" eaLnBrk="1" hangingPunct="1">
              <a:lnSpc>
                <a:spcPts val="3363"/>
              </a:lnSpc>
            </a:pPr>
            <a:r>
              <a:rPr lang="en-US" altLang="en-US" dirty="0">
                <a:ea typeface="ＭＳ Ｐゴシック" panose="020B0600070205080204" pitchFamily="34" charset="-128"/>
              </a:rPr>
              <a:t>Pinch the nostrils together again for 10 minutes.</a:t>
            </a:r>
          </a:p>
          <a:p>
            <a:pPr marL="230188" indent="-230188" eaLnBrk="1" hangingPunct="1">
              <a:lnSpc>
                <a:spcPts val="3363"/>
              </a:lnSpc>
            </a:pPr>
            <a:r>
              <a:rPr lang="en-US" altLang="en-US" dirty="0">
                <a:ea typeface="ＭＳ Ｐゴシック" panose="020B0600070205080204" pitchFamily="34" charset="-128"/>
              </a:rPr>
              <a:t>If bleeding continues, try other methods in addition to nose pinching, such as applying an ice pack or spraying decongestant spray in nostrils.  </a:t>
            </a:r>
          </a:p>
          <a:p>
            <a:pPr marL="230188" indent="-230188" eaLnBrk="1" hangingPunct="1">
              <a:lnSpc>
                <a:spcPts val="3363"/>
              </a:lnSpc>
            </a:pPr>
            <a:r>
              <a:rPr lang="en-US" altLang="en-US" dirty="0">
                <a:ea typeface="ＭＳ Ｐゴシック" panose="020B0600070205080204" pitchFamily="34" charset="-128"/>
              </a:rPr>
              <a:t>Professional medical care is not usually needed unless bleeding continues, a foreign object is in the nose, or if the nose is broken.</a:t>
            </a: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FEE3E7D4-B1BB-467D-8836-AF5E537820CB}"/>
              </a:ext>
            </a:extLst>
          </p:cNvPr>
          <p:cNvSpPr>
            <a:spLocks noGrp="1"/>
          </p:cNvSpPr>
          <p:nvPr>
            <p:ph type="title"/>
          </p:nvPr>
        </p:nvSpPr>
        <p:spPr/>
        <p:txBody>
          <a:bodyPr/>
          <a:lstStyle/>
          <a:p>
            <a:pPr eaLnBrk="1" hangingPunct="1"/>
            <a:r>
              <a:rPr lang="en-US" altLang="en-US" dirty="0"/>
              <a:t>Foreign Object in Nose: What to Do</a:t>
            </a:r>
            <a:endParaRPr lang="en-US" altLang="en-US" sz="2000" dirty="0"/>
          </a:p>
        </p:txBody>
      </p:sp>
      <p:sp>
        <p:nvSpPr>
          <p:cNvPr id="47106" name="Content Placeholder 2">
            <a:extLst>
              <a:ext uri="{FF2B5EF4-FFF2-40B4-BE49-F238E27FC236}">
                <a16:creationId xmlns:a16="http://schemas.microsoft.com/office/drawing/2014/main" id="{6426323B-C828-4CE1-AB9C-876304C4721B}"/>
              </a:ext>
            </a:extLst>
          </p:cNvPr>
          <p:cNvSpPr>
            <a:spLocks noGrp="1"/>
          </p:cNvSpPr>
          <p:nvPr>
            <p:ph sz="half" idx="1"/>
          </p:nvPr>
        </p:nvSpPr>
        <p:spPr>
          <a:xfrm>
            <a:off x="914400" y="1524000"/>
            <a:ext cx="10287000" cy="4678363"/>
          </a:xfrm>
        </p:spPr>
        <p:txBody>
          <a:bodyPr/>
          <a:lstStyle/>
          <a:p>
            <a:pPr eaLnBrk="1" hangingPunct="1"/>
            <a:r>
              <a:rPr lang="en-US" altLang="en-US" sz="2800" dirty="0"/>
              <a:t>Mainly occurs in small children</a:t>
            </a:r>
          </a:p>
          <a:p>
            <a:pPr eaLnBrk="1" hangingPunct="1"/>
            <a:r>
              <a:rPr lang="en-US" altLang="en-US" sz="2800" dirty="0"/>
              <a:t>Try one or more of the following methods to remove an object:</a:t>
            </a:r>
          </a:p>
          <a:p>
            <a:pPr marL="687388" lvl="1" indent="-230188" eaLnBrk="1" hangingPunct="1"/>
            <a:r>
              <a:rPr lang="en-US" altLang="en-US" sz="2400" dirty="0"/>
              <a:t>Have the person gently blow their nose while compressing the opposite nostril.</a:t>
            </a:r>
          </a:p>
          <a:p>
            <a:pPr marL="687388" lvl="1" indent="-230188" eaLnBrk="1" hangingPunct="1"/>
            <a:r>
              <a:rPr lang="en-US" altLang="en-US" sz="2400" dirty="0"/>
              <a:t>If an object is visible, pull it out with tweezers.</a:t>
            </a:r>
          </a:p>
          <a:p>
            <a:pPr marL="1144588" lvl="2" indent="-230188" eaLnBrk="1" hangingPunct="1"/>
            <a:r>
              <a:rPr lang="en-US" altLang="en-US" sz="2200" b="1" dirty="0"/>
              <a:t>DO NOT </a:t>
            </a:r>
            <a:r>
              <a:rPr lang="en-US" altLang="en-US" sz="2200" dirty="0"/>
              <a:t>push the object deeper.</a:t>
            </a:r>
          </a:p>
          <a:p>
            <a:pPr marL="687388" lvl="1" indent="-230188" eaLnBrk="1" hangingPunct="1"/>
            <a:r>
              <a:rPr lang="en-US" altLang="en-US" sz="2400" dirty="0"/>
              <a:t>Seek professional medical care if the object cannot be removed.</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F33B21C8-B986-4116-AA92-705503756A9F}"/>
              </a:ext>
            </a:extLst>
          </p:cNvPr>
          <p:cNvSpPr>
            <a:spLocks noGrp="1"/>
          </p:cNvSpPr>
          <p:nvPr>
            <p:ph type="title"/>
          </p:nvPr>
        </p:nvSpPr>
        <p:spPr/>
        <p:txBody>
          <a:bodyPr/>
          <a:lstStyle/>
          <a:p>
            <a:pPr eaLnBrk="1" hangingPunct="1"/>
            <a:r>
              <a:rPr lang="en-US" altLang="en-US" dirty="0"/>
              <a:t>Toothache: What to Do</a:t>
            </a:r>
            <a:endParaRPr lang="en-US" altLang="en-US" sz="2000" dirty="0"/>
          </a:p>
        </p:txBody>
      </p:sp>
      <p:sp>
        <p:nvSpPr>
          <p:cNvPr id="51202" name="Content Placeholder 2">
            <a:extLst>
              <a:ext uri="{FF2B5EF4-FFF2-40B4-BE49-F238E27FC236}">
                <a16:creationId xmlns:a16="http://schemas.microsoft.com/office/drawing/2014/main" id="{F91C728B-457E-4484-A8F9-9A95D29058D8}"/>
              </a:ext>
            </a:extLst>
          </p:cNvPr>
          <p:cNvSpPr>
            <a:spLocks noGrp="1"/>
          </p:cNvSpPr>
          <p:nvPr>
            <p:ph idx="1"/>
          </p:nvPr>
        </p:nvSpPr>
        <p:spPr/>
        <p:txBody>
          <a:bodyPr/>
          <a:lstStyle/>
          <a:p>
            <a:pPr marL="230188" indent="-230188" eaLnBrk="1" hangingPunct="1"/>
            <a:r>
              <a:rPr lang="en-US" altLang="en-US" dirty="0"/>
              <a:t>Rinse the person’s mouth with warm water.</a:t>
            </a:r>
          </a:p>
          <a:p>
            <a:pPr marL="230188" indent="-230188" eaLnBrk="1" hangingPunct="1"/>
            <a:r>
              <a:rPr lang="en-US" altLang="en-US" dirty="0"/>
              <a:t>Use dental floss to remove any trapped food.</a:t>
            </a:r>
          </a:p>
          <a:p>
            <a:pPr marL="230188" indent="-230188" eaLnBrk="1" hangingPunct="1"/>
            <a:r>
              <a:rPr lang="en-US" altLang="en-US" dirty="0"/>
              <a:t>Place an ice pack on the outside of the cheek to reduce swelling.</a:t>
            </a:r>
          </a:p>
          <a:p>
            <a:pPr marL="230188" indent="-230188" eaLnBrk="1" hangingPunct="1"/>
            <a:r>
              <a:rPr lang="en-US" altLang="en-US" b="1" dirty="0"/>
              <a:t>DO NOT </a:t>
            </a:r>
            <a:r>
              <a:rPr lang="en-US" altLang="en-US" dirty="0"/>
              <a:t>place aspirin on the aching tooth or gum tissue.</a:t>
            </a:r>
          </a:p>
          <a:p>
            <a:pPr marL="230188" indent="-230188" eaLnBrk="1" hangingPunct="1"/>
            <a:r>
              <a:rPr lang="en-US" altLang="en-US" dirty="0"/>
              <a:t>Give pain medication (eg, acetaminophen, ibuprofen).</a:t>
            </a:r>
          </a:p>
          <a:p>
            <a:pPr marL="230188" indent="-230188" eaLnBrk="1" hangingPunct="1"/>
            <a:r>
              <a:rPr lang="en-US" altLang="en-US" dirty="0"/>
              <a:t>Seek a dentist. </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99EED077-6514-4C60-8FBE-CE0B07216FE9}"/>
              </a:ext>
            </a:extLst>
          </p:cNvPr>
          <p:cNvSpPr>
            <a:spLocks noGrp="1"/>
          </p:cNvSpPr>
          <p:nvPr>
            <p:ph type="title"/>
          </p:nvPr>
        </p:nvSpPr>
        <p:spPr>
          <a:xfrm>
            <a:off x="0" y="120650"/>
            <a:ext cx="12192000" cy="1001713"/>
          </a:xfrm>
        </p:spPr>
        <p:txBody>
          <a:bodyPr/>
          <a:lstStyle/>
          <a:p>
            <a:r>
              <a:rPr lang="en-US" altLang="en-US" dirty="0"/>
              <a:t>Broken Tooth: What to Do </a:t>
            </a:r>
            <a:r>
              <a:rPr lang="en-US" altLang="en-US" sz="2000" dirty="0"/>
              <a:t>(1 of 2)</a:t>
            </a:r>
            <a:endParaRPr lang="en-US" altLang="en-US" dirty="0"/>
          </a:p>
        </p:txBody>
      </p:sp>
      <p:sp>
        <p:nvSpPr>
          <p:cNvPr id="53250" name="Content Placeholder 2">
            <a:extLst>
              <a:ext uri="{FF2B5EF4-FFF2-40B4-BE49-F238E27FC236}">
                <a16:creationId xmlns:a16="http://schemas.microsoft.com/office/drawing/2014/main" id="{6FBD5B74-49D1-4868-B9CB-2B3E300C8B23}"/>
              </a:ext>
            </a:extLst>
          </p:cNvPr>
          <p:cNvSpPr>
            <a:spLocks noGrp="1"/>
          </p:cNvSpPr>
          <p:nvPr>
            <p:ph idx="1"/>
          </p:nvPr>
        </p:nvSpPr>
        <p:spPr>
          <a:xfrm>
            <a:off x="925830" y="1490870"/>
            <a:ext cx="10287000" cy="4699047"/>
          </a:xfrm>
        </p:spPr>
        <p:txBody>
          <a:bodyPr/>
          <a:lstStyle/>
          <a:p>
            <a:r>
              <a:rPr lang="en-US" altLang="en-US" dirty="0"/>
              <a:t>Collect all the tooth or teeth fragments. Depending upon the severity of injury, a dentist may be able to reattach them.</a:t>
            </a:r>
          </a:p>
          <a:p>
            <a:r>
              <a:rPr lang="en-US" altLang="en-US" dirty="0"/>
              <a:t>Rinse the person’s mouth with warm water.</a:t>
            </a:r>
          </a:p>
          <a:p>
            <a:r>
              <a:rPr lang="en-US" altLang="en-US" dirty="0"/>
              <a:t>For swelling over the injured area, place an ice pack on the outside of the cheek.</a:t>
            </a:r>
          </a:p>
          <a:p>
            <a:r>
              <a:rPr lang="en-US" altLang="en-US" dirty="0"/>
              <a:t>For pain, have the person keep air exposure to a minimum by keeping the mouth closed. Additionally, consider providing pain medication, which should be swallowed.</a:t>
            </a:r>
          </a:p>
        </p:txBody>
      </p:sp>
    </p:spTree>
    <p:extLst>
      <p:ext uri="{BB962C8B-B14F-4D97-AF65-F5344CB8AC3E}">
        <p14:creationId xmlns:p14="http://schemas.microsoft.com/office/powerpoint/2010/main" val="1344992829"/>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99EED077-6514-4C60-8FBE-CE0B07216FE9}"/>
              </a:ext>
            </a:extLst>
          </p:cNvPr>
          <p:cNvSpPr>
            <a:spLocks noGrp="1"/>
          </p:cNvSpPr>
          <p:nvPr>
            <p:ph type="title"/>
          </p:nvPr>
        </p:nvSpPr>
        <p:spPr>
          <a:xfrm>
            <a:off x="0" y="120650"/>
            <a:ext cx="12192000" cy="1001713"/>
          </a:xfrm>
        </p:spPr>
        <p:txBody>
          <a:bodyPr/>
          <a:lstStyle/>
          <a:p>
            <a:r>
              <a:rPr lang="en-US" altLang="en-US" dirty="0"/>
              <a:t>Broken Tooth: What to Do </a:t>
            </a:r>
            <a:r>
              <a:rPr lang="en-US" altLang="en-US" sz="2000" dirty="0"/>
              <a:t>(2 of 2)</a:t>
            </a:r>
          </a:p>
        </p:txBody>
      </p:sp>
      <p:sp>
        <p:nvSpPr>
          <p:cNvPr id="53250" name="Content Placeholder 2">
            <a:extLst>
              <a:ext uri="{FF2B5EF4-FFF2-40B4-BE49-F238E27FC236}">
                <a16:creationId xmlns:a16="http://schemas.microsoft.com/office/drawing/2014/main" id="{6FBD5B74-49D1-4868-B9CB-2B3E300C8B23}"/>
              </a:ext>
            </a:extLst>
          </p:cNvPr>
          <p:cNvSpPr>
            <a:spLocks noGrp="1"/>
          </p:cNvSpPr>
          <p:nvPr>
            <p:ph idx="1"/>
          </p:nvPr>
        </p:nvSpPr>
        <p:spPr>
          <a:xfrm>
            <a:off x="925830" y="1490870"/>
            <a:ext cx="10287000" cy="4699047"/>
          </a:xfrm>
        </p:spPr>
        <p:txBody>
          <a:bodyPr/>
          <a:lstStyle/>
          <a:p>
            <a:r>
              <a:rPr lang="en-US" altLang="en-US" dirty="0"/>
              <a:t>If a jaw fracture is suspected, stabilize the jaw by wrapping a bandage under the chin and over the top of the head.</a:t>
            </a:r>
          </a:p>
          <a:p>
            <a:r>
              <a:rPr lang="en-US" altLang="en-US" dirty="0"/>
              <a:t>Seek a dentist as soon as possible.</a:t>
            </a:r>
          </a:p>
          <a:p>
            <a:r>
              <a:rPr lang="en-US" altLang="en-US" dirty="0"/>
              <a:t>Transport the fragments as you would a knocked-out tooth (see next section).</a:t>
            </a:r>
          </a:p>
        </p:txBody>
      </p:sp>
    </p:spTree>
    <p:extLst>
      <p:ext uri="{BB962C8B-B14F-4D97-AF65-F5344CB8AC3E}">
        <p14:creationId xmlns:p14="http://schemas.microsoft.com/office/powerpoint/2010/main" val="863388053"/>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2">
            <a:extLst>
              <a:ext uri="{FF2B5EF4-FFF2-40B4-BE49-F238E27FC236}">
                <a16:creationId xmlns:a16="http://schemas.microsoft.com/office/drawing/2014/main" id="{056A11D2-0B46-42E2-8F34-68068038A770}"/>
              </a:ext>
            </a:extLst>
          </p:cNvPr>
          <p:cNvSpPr>
            <a:spLocks noGrp="1"/>
          </p:cNvSpPr>
          <p:nvPr>
            <p:ph type="title"/>
          </p:nvPr>
        </p:nvSpPr>
        <p:spPr/>
        <p:txBody>
          <a:bodyPr/>
          <a:lstStyle/>
          <a:p>
            <a:pPr eaLnBrk="1" hangingPunct="1"/>
            <a:r>
              <a:rPr lang="en-US" altLang="en-US"/>
              <a:t>Bleeding Control </a:t>
            </a:r>
            <a:r>
              <a:rPr lang="en-US" altLang="en-US" sz="2000"/>
              <a:t>(1 of 4)</a:t>
            </a:r>
            <a:endParaRPr lang="en-US" altLang="en-US" sz="2000" dirty="0"/>
          </a:p>
        </p:txBody>
      </p:sp>
      <p:sp>
        <p:nvSpPr>
          <p:cNvPr id="4100" name="Content Placeholder 4">
            <a:extLst>
              <a:ext uri="{FF2B5EF4-FFF2-40B4-BE49-F238E27FC236}">
                <a16:creationId xmlns:a16="http://schemas.microsoft.com/office/drawing/2014/main" id="{30091926-55E0-4CF8-8863-A7CD9DC19FAD}"/>
              </a:ext>
            </a:extLst>
          </p:cNvPr>
          <p:cNvSpPr>
            <a:spLocks noGrp="1"/>
          </p:cNvSpPr>
          <p:nvPr>
            <p:ph sz="half" idx="1"/>
          </p:nvPr>
        </p:nvSpPr>
        <p:spPr>
          <a:xfrm>
            <a:off x="914400" y="1524000"/>
            <a:ext cx="6553200" cy="4730750"/>
          </a:xfrm>
        </p:spPr>
        <p:txBody>
          <a:bodyPr rtlCol="0">
            <a:normAutofit fontScale="25000" lnSpcReduction="20000"/>
          </a:bodyPr>
          <a:lstStyle/>
          <a:p>
            <a:pPr eaLnBrk="1" fontAlgn="auto" hangingPunct="1">
              <a:spcAft>
                <a:spcPts val="0"/>
              </a:spcAft>
              <a:defRPr/>
            </a:pPr>
            <a:r>
              <a:rPr lang="en-US" sz="8600" dirty="0"/>
              <a:t>Put on disposable latex-free gloves and expose the wound.</a:t>
            </a:r>
          </a:p>
          <a:p>
            <a:pPr eaLnBrk="1" fontAlgn="auto" hangingPunct="1">
              <a:spcAft>
                <a:spcPts val="0"/>
              </a:spcAft>
              <a:defRPr/>
            </a:pPr>
            <a:r>
              <a:rPr lang="en-US" sz="8600" dirty="0"/>
              <a:t>Cover the wound with a sterile or clean dressing and apply direct pressure until the bleeding stops.</a:t>
            </a:r>
          </a:p>
          <a:p>
            <a:pPr eaLnBrk="1" fontAlgn="auto" hangingPunct="1">
              <a:spcAft>
                <a:spcPts val="0"/>
              </a:spcAft>
              <a:defRPr/>
            </a:pPr>
            <a:r>
              <a:rPr lang="en-US" sz="8600" dirty="0"/>
              <a:t>If the bleeding is not a massive, life-threatening hemorrhage and direct pressure does not stop it within 5–10 minutes, add more dressings onto the first one and press harder over a wider area.</a:t>
            </a:r>
          </a:p>
        </p:txBody>
      </p:sp>
      <p:pic>
        <p:nvPicPr>
          <p:cNvPr id="8195" name="Picture 1" descr="A photo shows hands wearing gloves applying a dressing on a wound. &#10;">
            <a:extLst>
              <a:ext uri="{FF2B5EF4-FFF2-40B4-BE49-F238E27FC236}">
                <a16:creationId xmlns:a16="http://schemas.microsoft.com/office/drawing/2014/main" id="{C32A7E52-EA35-4868-870F-18BDE01617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82738"/>
            <a:ext cx="3767138"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4">
            <a:extLst>
              <a:ext uri="{FF2B5EF4-FFF2-40B4-BE49-F238E27FC236}">
                <a16:creationId xmlns:a16="http://schemas.microsoft.com/office/drawing/2014/main" id="{0662AEB7-2A86-4F84-815E-558681C88A0F}"/>
              </a:ext>
            </a:extLst>
          </p:cNvPr>
          <p:cNvSpPr txBox="1">
            <a:spLocks noChangeArrowheads="1"/>
          </p:cNvSpPr>
          <p:nvPr/>
        </p:nvSpPr>
        <p:spPr bwMode="auto">
          <a:xfrm>
            <a:off x="7586663" y="4756150"/>
            <a:ext cx="387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2.</a:t>
            </a:r>
            <a:endParaRPr lang="en-US" altLang="en-US" sz="1800" dirty="0"/>
          </a:p>
        </p:txBody>
      </p:sp>
      <p:sp>
        <p:nvSpPr>
          <p:cNvPr id="8197" name="TextBox 5">
            <a:extLst>
              <a:ext uri="{FF2B5EF4-FFF2-40B4-BE49-F238E27FC236}">
                <a16:creationId xmlns:a16="http://schemas.microsoft.com/office/drawing/2014/main" id="{45F0D9FB-4365-441A-BE44-4F10C5508062}"/>
              </a:ext>
            </a:extLst>
          </p:cNvPr>
          <p:cNvSpPr txBox="1">
            <a:spLocks noChangeArrowheads="1"/>
          </p:cNvSpPr>
          <p:nvPr/>
        </p:nvSpPr>
        <p:spPr bwMode="auto">
          <a:xfrm>
            <a:off x="7586663" y="5381259"/>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EEFE-7265-4BD1-9039-6436F9C05693}"/>
              </a:ext>
            </a:extLst>
          </p:cNvPr>
          <p:cNvSpPr>
            <a:spLocks noGrp="1"/>
          </p:cNvSpPr>
          <p:nvPr>
            <p:ph type="title"/>
          </p:nvPr>
        </p:nvSpPr>
        <p:spPr>
          <a:xfrm>
            <a:off x="0" y="120650"/>
            <a:ext cx="12192000" cy="1001713"/>
          </a:xfrm>
        </p:spPr>
        <p:txBody>
          <a:bodyPr/>
          <a:lstStyle/>
          <a:p>
            <a:r>
              <a:rPr lang="en-US" altLang="en-US" dirty="0"/>
              <a:t>Knocked-Out (Avulsed) Tooth: What to Do </a:t>
            </a:r>
            <a:r>
              <a:rPr lang="en-US" altLang="en-US" sz="2000" dirty="0"/>
              <a:t>(1 of 3)</a:t>
            </a:r>
            <a:endParaRPr lang="en-US" sz="2000" dirty="0"/>
          </a:p>
        </p:txBody>
      </p:sp>
      <p:sp>
        <p:nvSpPr>
          <p:cNvPr id="3" name="Content Placeholder 2">
            <a:extLst>
              <a:ext uri="{FF2B5EF4-FFF2-40B4-BE49-F238E27FC236}">
                <a16:creationId xmlns:a16="http://schemas.microsoft.com/office/drawing/2014/main" id="{B430312A-9B7D-42BF-8E91-EDBEE740DA74}"/>
              </a:ext>
            </a:extLst>
          </p:cNvPr>
          <p:cNvSpPr>
            <a:spLocks noGrp="1"/>
          </p:cNvSpPr>
          <p:nvPr>
            <p:ph sz="half" idx="1"/>
          </p:nvPr>
        </p:nvSpPr>
        <p:spPr>
          <a:xfrm>
            <a:off x="914400" y="1461052"/>
            <a:ext cx="4855464" cy="4729436"/>
          </a:xfrm>
        </p:spPr>
        <p:txBody>
          <a:bodyPr/>
          <a:lstStyle/>
          <a:p>
            <a:r>
              <a:rPr lang="en-US" dirty="0"/>
              <a:t>Attempt to reimplant the tooth (only if it is a permanent [adult] tooth):</a:t>
            </a:r>
          </a:p>
          <a:p>
            <a:pPr lvl="1"/>
            <a:r>
              <a:rPr lang="en-US" b="1" dirty="0"/>
              <a:t>DO NOT </a:t>
            </a:r>
            <a:r>
              <a:rPr lang="en-US" dirty="0"/>
              <a:t>touch the root</a:t>
            </a:r>
          </a:p>
          <a:p>
            <a:pPr lvl="1"/>
            <a:r>
              <a:rPr lang="en-US" dirty="0"/>
              <a:t>Hold the tooth by the crown (tooth part normally seen when looking into a mouth), not the root.</a:t>
            </a:r>
          </a:p>
        </p:txBody>
      </p:sp>
      <p:pic>
        <p:nvPicPr>
          <p:cNvPr id="5" name="Picture 2" descr="A photo shows bloodied and knocked-out teeth, with fingers holding open the mouth.&#10;">
            <a:extLst>
              <a:ext uri="{FF2B5EF4-FFF2-40B4-BE49-F238E27FC236}">
                <a16:creationId xmlns:a16="http://schemas.microsoft.com/office/drawing/2014/main" id="{723C8910-0484-4304-8192-0447CCBD9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676400"/>
            <a:ext cx="37211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3E6C72F0-4DB0-40E3-B602-7727B57EAD26}"/>
              </a:ext>
            </a:extLst>
          </p:cNvPr>
          <p:cNvSpPr txBox="1">
            <a:spLocks noChangeArrowheads="1"/>
          </p:cNvSpPr>
          <p:nvPr/>
        </p:nvSpPr>
        <p:spPr bwMode="auto">
          <a:xfrm>
            <a:off x="7239000" y="4125913"/>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4-9</a:t>
            </a:r>
            <a:r>
              <a:rPr lang="en-US" altLang="en-US" sz="1800"/>
              <a:t> </a:t>
            </a:r>
            <a:r>
              <a:rPr lang="en-IN" altLang="en-US" sz="1800"/>
              <a:t>Knocked-out tooth </a:t>
            </a:r>
            <a:endParaRPr lang="en-US" altLang="en-US" sz="1800"/>
          </a:p>
        </p:txBody>
      </p:sp>
      <p:sp>
        <p:nvSpPr>
          <p:cNvPr id="7" name="TextBox 7">
            <a:extLst>
              <a:ext uri="{FF2B5EF4-FFF2-40B4-BE49-F238E27FC236}">
                <a16:creationId xmlns:a16="http://schemas.microsoft.com/office/drawing/2014/main" id="{7E92DA5A-C249-4ACE-8B12-3EF38216940C}"/>
              </a:ext>
            </a:extLst>
          </p:cNvPr>
          <p:cNvSpPr txBox="1">
            <a:spLocks noChangeArrowheads="1"/>
          </p:cNvSpPr>
          <p:nvPr/>
        </p:nvSpPr>
        <p:spPr bwMode="auto">
          <a:xfrm>
            <a:off x="7239000" y="4402138"/>
            <a:ext cx="2895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a:t>
            </a:r>
            <a:endParaRPr lang="en-US" altLang="en-US" sz="1000"/>
          </a:p>
        </p:txBody>
      </p:sp>
    </p:spTree>
    <p:extLst>
      <p:ext uri="{BB962C8B-B14F-4D97-AF65-F5344CB8AC3E}">
        <p14:creationId xmlns:p14="http://schemas.microsoft.com/office/powerpoint/2010/main" val="246140479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281F0C4-9DFC-4AF2-88DA-F798C70F63DF}"/>
              </a:ext>
            </a:extLst>
          </p:cNvPr>
          <p:cNvSpPr>
            <a:spLocks noGrp="1"/>
          </p:cNvSpPr>
          <p:nvPr>
            <p:ph type="title"/>
          </p:nvPr>
        </p:nvSpPr>
        <p:spPr>
          <a:xfrm>
            <a:off x="0" y="120650"/>
            <a:ext cx="12192000" cy="1001713"/>
          </a:xfrm>
        </p:spPr>
        <p:txBody>
          <a:bodyPr/>
          <a:lstStyle/>
          <a:p>
            <a:r>
              <a:rPr lang="en-US" altLang="en-US" dirty="0"/>
              <a:t>Knocked-Out (Avulsed) Tooth: What to Do </a:t>
            </a:r>
            <a:r>
              <a:rPr lang="en-US" altLang="en-US" sz="2000" dirty="0"/>
              <a:t>(2 of 3)</a:t>
            </a:r>
          </a:p>
        </p:txBody>
      </p:sp>
      <p:sp>
        <p:nvSpPr>
          <p:cNvPr id="57346" name="Content Placeholder 2">
            <a:extLst>
              <a:ext uri="{FF2B5EF4-FFF2-40B4-BE49-F238E27FC236}">
                <a16:creationId xmlns:a16="http://schemas.microsoft.com/office/drawing/2014/main" id="{68E13BBA-AE01-437F-9C90-E10507ED0FA5}"/>
              </a:ext>
            </a:extLst>
          </p:cNvPr>
          <p:cNvSpPr>
            <a:spLocks noGrp="1"/>
          </p:cNvSpPr>
          <p:nvPr>
            <p:ph idx="1"/>
          </p:nvPr>
        </p:nvSpPr>
        <p:spPr>
          <a:xfrm>
            <a:off x="925830" y="1490870"/>
            <a:ext cx="10287000" cy="4699047"/>
          </a:xfrm>
        </p:spPr>
        <p:txBody>
          <a:bodyPr/>
          <a:lstStyle/>
          <a:p>
            <a:r>
              <a:rPr lang="en-US" dirty="0"/>
              <a:t>If the tooth is dirty, rinse it in a bowl of water.</a:t>
            </a:r>
          </a:p>
          <a:p>
            <a:pPr lvl="1"/>
            <a:r>
              <a:rPr lang="en-US" dirty="0"/>
              <a:t>DO NOT scrub or remove any of the attached tissue fragments.</a:t>
            </a:r>
            <a:endParaRPr lang="en-US" altLang="en-US" dirty="0"/>
          </a:p>
          <a:p>
            <a:r>
              <a:rPr lang="en-US" altLang="en-US" dirty="0"/>
              <a:t>Gently push the tooth down into the socket so the top is even with adjacent teeth.</a:t>
            </a:r>
          </a:p>
          <a:p>
            <a:pPr lvl="1"/>
            <a:r>
              <a:rPr lang="en-US" altLang="en-US" dirty="0"/>
              <a:t>The person can bite down gently on gauze or a handkerchief placed between the teeth.</a:t>
            </a: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C26768F-646E-49B7-BA67-C81CBB90F910}"/>
              </a:ext>
            </a:extLst>
          </p:cNvPr>
          <p:cNvSpPr>
            <a:spLocks noGrp="1"/>
          </p:cNvSpPr>
          <p:nvPr>
            <p:ph type="title"/>
          </p:nvPr>
        </p:nvSpPr>
        <p:spPr>
          <a:xfrm>
            <a:off x="0" y="120650"/>
            <a:ext cx="12192000" cy="1001713"/>
          </a:xfrm>
        </p:spPr>
        <p:txBody>
          <a:bodyPr/>
          <a:lstStyle/>
          <a:p>
            <a:r>
              <a:rPr lang="en-US" altLang="en-US" dirty="0"/>
              <a:t>Knocked-Out (Avulsed) Tooth: What to Do </a:t>
            </a:r>
            <a:r>
              <a:rPr lang="en-US" altLang="en-US" sz="2000" dirty="0"/>
              <a:t>(3 of 3)</a:t>
            </a:r>
          </a:p>
        </p:txBody>
      </p:sp>
      <p:sp>
        <p:nvSpPr>
          <p:cNvPr id="59394" name="Content Placeholder 2">
            <a:extLst>
              <a:ext uri="{FF2B5EF4-FFF2-40B4-BE49-F238E27FC236}">
                <a16:creationId xmlns:a16="http://schemas.microsoft.com/office/drawing/2014/main" id="{70B3E1ED-59F9-4C1A-984E-6791DFA5DFD7}"/>
              </a:ext>
            </a:extLst>
          </p:cNvPr>
          <p:cNvSpPr>
            <a:spLocks noGrp="1"/>
          </p:cNvSpPr>
          <p:nvPr>
            <p:ph idx="1"/>
          </p:nvPr>
        </p:nvSpPr>
        <p:spPr>
          <a:xfrm>
            <a:off x="925830" y="1490870"/>
            <a:ext cx="10287000" cy="4699047"/>
          </a:xfrm>
        </p:spPr>
        <p:txBody>
          <a:bodyPr/>
          <a:lstStyle/>
          <a:p>
            <a:r>
              <a:rPr lang="en-US" altLang="en-US" dirty="0"/>
              <a:t>If unable to reimplant, keep the knocked out tooth viable by storing it in a solution (listed in order of preference):</a:t>
            </a:r>
          </a:p>
          <a:p>
            <a:pPr lvl="1"/>
            <a:r>
              <a:rPr lang="en-US" altLang="en-US" dirty="0"/>
              <a:t>Hank’s Balanced Salt Solution</a:t>
            </a:r>
          </a:p>
          <a:p>
            <a:pPr lvl="1"/>
            <a:r>
              <a:rPr lang="en-US" altLang="en-US" dirty="0"/>
              <a:t>Clear plastic wrap</a:t>
            </a:r>
          </a:p>
          <a:p>
            <a:pPr lvl="1"/>
            <a:r>
              <a:rPr lang="en-US" altLang="en-US" dirty="0"/>
              <a:t>Cow’s milk (any percent fat)</a:t>
            </a:r>
          </a:p>
          <a:p>
            <a:r>
              <a:rPr lang="en-US" altLang="en-US" dirty="0"/>
              <a:t>If none of these storage solutions are available, have the person spit saliva in a small container into which the tooth can be placed.</a:t>
            </a:r>
          </a:p>
          <a:p>
            <a:pPr lvl="1"/>
            <a:r>
              <a:rPr lang="en-US" altLang="en-US" b="1" dirty="0"/>
              <a:t>DO NOT </a:t>
            </a:r>
            <a:r>
              <a:rPr lang="en-US" altLang="en-US" dirty="0"/>
              <a:t>place the tooth in the mouth.</a:t>
            </a:r>
          </a:p>
          <a:p>
            <a:pPr lvl="1"/>
            <a:r>
              <a:rPr lang="en-US" altLang="en-US" b="1" dirty="0"/>
              <a:t>DO NOT </a:t>
            </a:r>
            <a:r>
              <a:rPr lang="en-US" altLang="en-US" dirty="0"/>
              <a:t>store it in water.</a:t>
            </a:r>
          </a:p>
          <a:p>
            <a:r>
              <a:rPr lang="en-US" altLang="en-US" dirty="0"/>
              <a:t>Seek a dentist as soon as possible.</a:t>
            </a: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80F204-DE2C-41ED-85C1-9101312EEE41}"/>
              </a:ext>
            </a:extLst>
          </p:cNvPr>
          <p:cNvSpPr>
            <a:spLocks noGrp="1"/>
          </p:cNvSpPr>
          <p:nvPr>
            <p:ph type="title"/>
          </p:nvPr>
        </p:nvSpPr>
        <p:spPr/>
        <p:txBody>
          <a:bodyPr/>
          <a:lstStyle/>
          <a:p>
            <a:pPr eaLnBrk="1" hangingPunct="1"/>
            <a:r>
              <a:rPr lang="en-US" altLang="en-US" dirty="0"/>
              <a:t>Infected or Abscessed Tooth: What to Do</a:t>
            </a:r>
          </a:p>
        </p:txBody>
      </p:sp>
      <p:sp>
        <p:nvSpPr>
          <p:cNvPr id="61442" name="Content Placeholder 2">
            <a:extLst>
              <a:ext uri="{FF2B5EF4-FFF2-40B4-BE49-F238E27FC236}">
                <a16:creationId xmlns:a16="http://schemas.microsoft.com/office/drawing/2014/main" id="{4445EE0B-C526-496C-8346-25FC37EE5D16}"/>
              </a:ext>
            </a:extLst>
          </p:cNvPr>
          <p:cNvSpPr>
            <a:spLocks noGrp="1"/>
          </p:cNvSpPr>
          <p:nvPr>
            <p:ph sz="half" idx="1"/>
          </p:nvPr>
        </p:nvSpPr>
        <p:spPr>
          <a:xfrm>
            <a:off x="914400" y="1600200"/>
            <a:ext cx="9067800" cy="4678363"/>
          </a:xfrm>
        </p:spPr>
        <p:txBody>
          <a:bodyPr/>
          <a:lstStyle/>
          <a:p>
            <a:pPr eaLnBrk="1" hangingPunct="1"/>
            <a:r>
              <a:rPr lang="en-US" altLang="en-US" sz="2600" dirty="0"/>
              <a:t>Have the person rinse their mouth several times a day with warm water.</a:t>
            </a:r>
          </a:p>
          <a:p>
            <a:pPr eaLnBrk="1" hangingPunct="1"/>
            <a:r>
              <a:rPr lang="en-US" altLang="en-US" sz="2600" dirty="0"/>
              <a:t>Give pain medication.</a:t>
            </a:r>
          </a:p>
          <a:p>
            <a:pPr lvl="1" eaLnBrk="1" hangingPunct="1"/>
            <a:r>
              <a:rPr lang="en-US" altLang="en-US" sz="2400" b="1" dirty="0"/>
              <a:t>DO NOT </a:t>
            </a:r>
            <a:r>
              <a:rPr lang="en-US" altLang="en-US" sz="2400" dirty="0"/>
              <a:t>have the person suck an aspirin</a:t>
            </a:r>
          </a:p>
          <a:p>
            <a:pPr lvl="1" eaLnBrk="1" hangingPunct="1"/>
            <a:r>
              <a:rPr lang="en-US" altLang="en-US" sz="2400" b="1" dirty="0"/>
              <a:t>DO NOT </a:t>
            </a:r>
            <a:r>
              <a:rPr lang="en-US" altLang="en-US" sz="2400" dirty="0"/>
              <a:t>place an aspirin on the tooth or gum tissue</a:t>
            </a:r>
          </a:p>
          <a:p>
            <a:pPr eaLnBrk="1" hangingPunct="1"/>
            <a:r>
              <a:rPr lang="en-US" altLang="en-US" sz="2600" dirty="0"/>
              <a:t>An ice pack on the cheek may help.</a:t>
            </a:r>
          </a:p>
          <a:p>
            <a:pPr eaLnBrk="1" hangingPunct="1"/>
            <a:r>
              <a:rPr lang="en-US" altLang="en-US" sz="2600" dirty="0"/>
              <a:t>Use dental floss to remove any trapped food.</a:t>
            </a:r>
          </a:p>
          <a:p>
            <a:pPr eaLnBrk="1" hangingPunct="1"/>
            <a:r>
              <a:rPr lang="en-US" altLang="en-US" sz="2600" dirty="0"/>
              <a:t>Seek a dentist.</a:t>
            </a:r>
          </a:p>
        </p:txBody>
      </p:sp>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9C25-8E03-4A67-9752-80A10058C2FA}"/>
              </a:ext>
            </a:extLst>
          </p:cNvPr>
          <p:cNvSpPr>
            <a:spLocks noGrp="1"/>
          </p:cNvSpPr>
          <p:nvPr>
            <p:ph type="title"/>
          </p:nvPr>
        </p:nvSpPr>
        <p:spPr/>
        <p:txBody>
          <a:bodyPr/>
          <a:lstStyle/>
          <a:p>
            <a:r>
              <a:rPr lang="en-US" altLang="en-US" dirty="0"/>
              <a:t>Cavity</a:t>
            </a:r>
            <a:endParaRPr lang="en-US" dirty="0"/>
          </a:p>
        </p:txBody>
      </p:sp>
      <p:sp>
        <p:nvSpPr>
          <p:cNvPr id="3" name="Content Placeholder 2">
            <a:extLst>
              <a:ext uri="{FF2B5EF4-FFF2-40B4-BE49-F238E27FC236}">
                <a16:creationId xmlns:a16="http://schemas.microsoft.com/office/drawing/2014/main" id="{E35E38AB-4F21-4DD8-B8E2-5170D1DD3631}"/>
              </a:ext>
            </a:extLst>
          </p:cNvPr>
          <p:cNvSpPr>
            <a:spLocks noGrp="1"/>
          </p:cNvSpPr>
          <p:nvPr>
            <p:ph sz="half" idx="1"/>
          </p:nvPr>
        </p:nvSpPr>
        <p:spPr/>
        <p:txBody>
          <a:bodyPr/>
          <a:lstStyle/>
          <a:p>
            <a:r>
              <a:rPr lang="en-US" dirty="0"/>
              <a:t>What to look for:</a:t>
            </a:r>
          </a:p>
          <a:p>
            <a:pPr lvl="1"/>
            <a:r>
              <a:rPr lang="en-US" dirty="0"/>
              <a:t>Sensitivity to heat, cold, or sweets</a:t>
            </a:r>
          </a:p>
          <a:p>
            <a:pPr lvl="1"/>
            <a:r>
              <a:rPr lang="en-US" dirty="0"/>
              <a:t>Sensitivity to touch</a:t>
            </a:r>
          </a:p>
        </p:txBody>
      </p:sp>
      <p:sp>
        <p:nvSpPr>
          <p:cNvPr id="4" name="Content Placeholder 3">
            <a:extLst>
              <a:ext uri="{FF2B5EF4-FFF2-40B4-BE49-F238E27FC236}">
                <a16:creationId xmlns:a16="http://schemas.microsoft.com/office/drawing/2014/main" id="{3B93D516-E174-4726-8C48-497EEB68F22D}"/>
              </a:ext>
            </a:extLst>
          </p:cNvPr>
          <p:cNvSpPr>
            <a:spLocks noGrp="1"/>
          </p:cNvSpPr>
          <p:nvPr>
            <p:ph sz="half" idx="2"/>
          </p:nvPr>
        </p:nvSpPr>
        <p:spPr/>
        <p:txBody>
          <a:bodyPr/>
          <a:lstStyle/>
          <a:p>
            <a:r>
              <a:rPr lang="en-US" dirty="0"/>
              <a:t>What to do:</a:t>
            </a:r>
          </a:p>
          <a:p>
            <a:pPr lvl="1"/>
            <a:r>
              <a:rPr lang="en-US" dirty="0"/>
              <a:t>Have the person rinse their mouth with warm water.</a:t>
            </a:r>
          </a:p>
          <a:p>
            <a:pPr lvl="1"/>
            <a:r>
              <a:rPr lang="en-US" dirty="0"/>
              <a:t>If available, apply a temporary filling with cavity dental filling paste. </a:t>
            </a:r>
          </a:p>
          <a:p>
            <a:pPr lvl="2"/>
            <a:r>
              <a:rPr lang="en-US" dirty="0"/>
              <a:t>Other options include sugarless chewing gum, candle wax, or ski wax.</a:t>
            </a:r>
          </a:p>
          <a:p>
            <a:pPr lvl="1"/>
            <a:r>
              <a:rPr lang="en-US" dirty="0"/>
              <a:t>Seek a dentist.</a:t>
            </a:r>
          </a:p>
        </p:txBody>
      </p:sp>
    </p:spTree>
    <p:extLst>
      <p:ext uri="{BB962C8B-B14F-4D97-AF65-F5344CB8AC3E}">
        <p14:creationId xmlns:p14="http://schemas.microsoft.com/office/powerpoint/2010/main" val="326004515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34D2F1D-D7C6-4B55-9069-7A5D89EE63B6}"/>
              </a:ext>
            </a:extLst>
          </p:cNvPr>
          <p:cNvSpPr>
            <a:spLocks noGrp="1"/>
          </p:cNvSpPr>
          <p:nvPr>
            <p:ph type="title"/>
          </p:nvPr>
        </p:nvSpPr>
        <p:spPr/>
        <p:txBody>
          <a:bodyPr/>
          <a:lstStyle/>
          <a:p>
            <a:pPr eaLnBrk="1" hangingPunct="1"/>
            <a:r>
              <a:rPr lang="en-US" altLang="en-US" dirty="0"/>
              <a:t>Bleeding From Mouth: What to Do</a:t>
            </a:r>
          </a:p>
        </p:txBody>
      </p:sp>
      <p:sp>
        <p:nvSpPr>
          <p:cNvPr id="65538" name="Content Placeholder 2">
            <a:extLst>
              <a:ext uri="{FF2B5EF4-FFF2-40B4-BE49-F238E27FC236}">
                <a16:creationId xmlns:a16="http://schemas.microsoft.com/office/drawing/2014/main" id="{9450ADA8-ABD7-4A0B-807B-1020A52181F0}"/>
              </a:ext>
            </a:extLst>
          </p:cNvPr>
          <p:cNvSpPr>
            <a:spLocks noGrp="1"/>
          </p:cNvSpPr>
          <p:nvPr>
            <p:ph sz="half" idx="1"/>
          </p:nvPr>
        </p:nvSpPr>
        <p:spPr>
          <a:xfrm>
            <a:off x="914400" y="1600200"/>
            <a:ext cx="10058400" cy="4678363"/>
          </a:xfrm>
        </p:spPr>
        <p:txBody>
          <a:bodyPr/>
          <a:lstStyle/>
          <a:p>
            <a:pPr marL="230188" indent="-230188" eaLnBrk="1" hangingPunct="1"/>
            <a:r>
              <a:rPr lang="en-US" altLang="en-US" sz="2600" dirty="0"/>
              <a:t>Allow blood to drain out of the mouth.</a:t>
            </a:r>
          </a:p>
          <a:p>
            <a:pPr marL="230188" indent="-230188" eaLnBrk="1" hangingPunct="1"/>
            <a:r>
              <a:rPr lang="en-US" altLang="en-US" sz="2600" dirty="0"/>
              <a:t>For a bleeding tongue, put a dressing on the wound and apply pressure.</a:t>
            </a:r>
          </a:p>
          <a:p>
            <a:pPr marL="230188" indent="-230188" eaLnBrk="1" hangingPunct="1"/>
            <a:r>
              <a:rPr lang="en-US" altLang="en-US" sz="2600" dirty="0"/>
              <a:t>For a cut through a lip, place a rolled dressing between the lip and gum and press another dressing against the outer lip.</a:t>
            </a:r>
          </a:p>
          <a:p>
            <a:pPr marL="230188" indent="-230188" eaLnBrk="1" hangingPunct="1"/>
            <a:r>
              <a:rPr lang="en-US" altLang="en-US" sz="2600" dirty="0"/>
              <a:t>Seek professional medical care.</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E0A3-F44C-4902-AF38-5F6B13835B62}"/>
              </a:ext>
            </a:extLst>
          </p:cNvPr>
          <p:cNvSpPr>
            <a:spLocks noGrp="1"/>
          </p:cNvSpPr>
          <p:nvPr>
            <p:ph type="title"/>
          </p:nvPr>
        </p:nvSpPr>
        <p:spPr/>
        <p:txBody>
          <a:bodyPr/>
          <a:lstStyle/>
          <a:p>
            <a:r>
              <a:rPr lang="en-US" dirty="0"/>
              <a:t>Eye Injuries</a:t>
            </a:r>
          </a:p>
        </p:txBody>
      </p:sp>
      <p:sp>
        <p:nvSpPr>
          <p:cNvPr id="3" name="Content Placeholder 2">
            <a:extLst>
              <a:ext uri="{FF2B5EF4-FFF2-40B4-BE49-F238E27FC236}">
                <a16:creationId xmlns:a16="http://schemas.microsoft.com/office/drawing/2014/main" id="{708C51D5-E8FE-467B-8107-4783700830E7}"/>
              </a:ext>
            </a:extLst>
          </p:cNvPr>
          <p:cNvSpPr>
            <a:spLocks noGrp="1"/>
          </p:cNvSpPr>
          <p:nvPr>
            <p:ph idx="1"/>
          </p:nvPr>
        </p:nvSpPr>
        <p:spPr/>
        <p:txBody>
          <a:bodyPr/>
          <a:lstStyle/>
          <a:p>
            <a:r>
              <a:rPr lang="en-US" dirty="0"/>
              <a:t>Seek professional medical care for all eye injuries.</a:t>
            </a:r>
          </a:p>
          <a:p>
            <a:pPr lvl="1"/>
            <a:r>
              <a:rPr lang="en-US" b="1" dirty="0"/>
              <a:t>DO NOT </a:t>
            </a:r>
            <a:r>
              <a:rPr lang="en-US" dirty="0"/>
              <a:t>assume that an eye injury is minor.</a:t>
            </a:r>
          </a:p>
          <a:p>
            <a:pPr lvl="1"/>
            <a:r>
              <a:rPr lang="en-US" dirty="0"/>
              <a:t>Some eye injuries require calling 9-1-1 as soon as possible.</a:t>
            </a:r>
          </a:p>
          <a:p>
            <a:r>
              <a:rPr lang="en-US" dirty="0"/>
              <a:t>Professional medical care should also be sought for double vision, pain, or reduced vision.</a:t>
            </a:r>
          </a:p>
          <a:p>
            <a:endParaRPr lang="en-US" dirty="0"/>
          </a:p>
        </p:txBody>
      </p:sp>
    </p:spTree>
    <p:extLst>
      <p:ext uri="{BB962C8B-B14F-4D97-AF65-F5344CB8AC3E}">
        <p14:creationId xmlns:p14="http://schemas.microsoft.com/office/powerpoint/2010/main" val="527111832"/>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1FB-676D-4B64-83DC-BC20329AB803}"/>
              </a:ext>
            </a:extLst>
          </p:cNvPr>
          <p:cNvSpPr>
            <a:spLocks noGrp="1"/>
          </p:cNvSpPr>
          <p:nvPr>
            <p:ph type="title"/>
          </p:nvPr>
        </p:nvSpPr>
        <p:spPr/>
        <p:txBody>
          <a:bodyPr/>
          <a:lstStyle/>
          <a:p>
            <a:r>
              <a:rPr lang="en-US" dirty="0"/>
              <a:t>Blow to the Eye</a:t>
            </a:r>
          </a:p>
        </p:txBody>
      </p:sp>
      <p:sp>
        <p:nvSpPr>
          <p:cNvPr id="3" name="Content Placeholder 2">
            <a:extLst>
              <a:ext uri="{FF2B5EF4-FFF2-40B4-BE49-F238E27FC236}">
                <a16:creationId xmlns:a16="http://schemas.microsoft.com/office/drawing/2014/main" id="{D3C6C688-6E2A-4AB1-843F-63B71BF50C03}"/>
              </a:ext>
            </a:extLst>
          </p:cNvPr>
          <p:cNvSpPr>
            <a:spLocks noGrp="1"/>
          </p:cNvSpPr>
          <p:nvPr>
            <p:ph sz="half" idx="1"/>
          </p:nvPr>
        </p:nvSpPr>
        <p:spPr/>
        <p:txBody>
          <a:bodyPr/>
          <a:lstStyle/>
          <a:p>
            <a:r>
              <a:rPr lang="en-US" dirty="0"/>
              <a:t>What to look for:</a:t>
            </a:r>
          </a:p>
          <a:p>
            <a:pPr lvl="1"/>
            <a:r>
              <a:rPr lang="en-US" dirty="0"/>
              <a:t>Person reports being hit by a fist, elbow, ball, or other blunt object</a:t>
            </a:r>
          </a:p>
        </p:txBody>
      </p:sp>
      <p:sp>
        <p:nvSpPr>
          <p:cNvPr id="4" name="Content Placeholder 3">
            <a:extLst>
              <a:ext uri="{FF2B5EF4-FFF2-40B4-BE49-F238E27FC236}">
                <a16:creationId xmlns:a16="http://schemas.microsoft.com/office/drawing/2014/main" id="{77247346-8EFE-43E6-BF1F-E128D8E48A5E}"/>
              </a:ext>
            </a:extLst>
          </p:cNvPr>
          <p:cNvSpPr>
            <a:spLocks noGrp="1"/>
          </p:cNvSpPr>
          <p:nvPr>
            <p:ph sz="half" idx="2"/>
          </p:nvPr>
        </p:nvSpPr>
        <p:spPr/>
        <p:txBody>
          <a:bodyPr/>
          <a:lstStyle/>
          <a:p>
            <a:r>
              <a:rPr lang="en-US" dirty="0"/>
              <a:t>What to do:</a:t>
            </a:r>
          </a:p>
          <a:p>
            <a:pPr lvl="1"/>
            <a:r>
              <a:rPr lang="en-US" dirty="0"/>
              <a:t>Apply an ice pack </a:t>
            </a:r>
            <a:r>
              <a:rPr lang="en-US" i="1" dirty="0"/>
              <a:t>around</a:t>
            </a:r>
            <a:r>
              <a:rPr lang="en-US" dirty="0"/>
              <a:t> the eye for 15 minutes.</a:t>
            </a:r>
          </a:p>
          <a:p>
            <a:pPr lvl="2"/>
            <a:r>
              <a:rPr lang="en-US" b="1" dirty="0"/>
              <a:t>DO NOT </a:t>
            </a:r>
            <a:r>
              <a:rPr lang="en-US" dirty="0"/>
              <a:t>place the pack on the eye.  </a:t>
            </a:r>
          </a:p>
          <a:p>
            <a:pPr lvl="1"/>
            <a:r>
              <a:rPr lang="en-US" dirty="0"/>
              <a:t>Have the person keep their eyes closed.  </a:t>
            </a:r>
          </a:p>
          <a:p>
            <a:pPr lvl="1"/>
            <a:r>
              <a:rPr lang="en-US" dirty="0"/>
              <a:t>Seek professional medical care.</a:t>
            </a:r>
          </a:p>
        </p:txBody>
      </p:sp>
    </p:spTree>
    <p:extLst>
      <p:ext uri="{BB962C8B-B14F-4D97-AF65-F5344CB8AC3E}">
        <p14:creationId xmlns:p14="http://schemas.microsoft.com/office/powerpoint/2010/main" val="403530904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2AA4-48F9-4B85-A819-26DCDC603BE6}"/>
              </a:ext>
            </a:extLst>
          </p:cNvPr>
          <p:cNvSpPr>
            <a:spLocks noGrp="1"/>
          </p:cNvSpPr>
          <p:nvPr>
            <p:ph type="title"/>
          </p:nvPr>
        </p:nvSpPr>
        <p:spPr/>
        <p:txBody>
          <a:bodyPr/>
          <a:lstStyle/>
          <a:p>
            <a:r>
              <a:rPr lang="en-US" dirty="0"/>
              <a:t>Loose Object in Eye: What to Look For</a:t>
            </a:r>
          </a:p>
        </p:txBody>
      </p:sp>
      <p:sp>
        <p:nvSpPr>
          <p:cNvPr id="3" name="Content Placeholder 2">
            <a:extLst>
              <a:ext uri="{FF2B5EF4-FFF2-40B4-BE49-F238E27FC236}">
                <a16:creationId xmlns:a16="http://schemas.microsoft.com/office/drawing/2014/main" id="{B2E67061-BBC6-4B32-8C12-34F70A743DA2}"/>
              </a:ext>
            </a:extLst>
          </p:cNvPr>
          <p:cNvSpPr>
            <a:spLocks noGrp="1"/>
          </p:cNvSpPr>
          <p:nvPr>
            <p:ph idx="1"/>
          </p:nvPr>
        </p:nvSpPr>
        <p:spPr/>
        <p:txBody>
          <a:bodyPr/>
          <a:lstStyle/>
          <a:p>
            <a:r>
              <a:rPr lang="en-US" dirty="0"/>
              <a:t>Severe pain</a:t>
            </a:r>
          </a:p>
          <a:p>
            <a:r>
              <a:rPr lang="en-US" dirty="0"/>
              <a:t>Tearing </a:t>
            </a:r>
          </a:p>
        </p:txBody>
      </p:sp>
    </p:spTree>
    <p:extLst>
      <p:ext uri="{BB962C8B-B14F-4D97-AF65-F5344CB8AC3E}">
        <p14:creationId xmlns:p14="http://schemas.microsoft.com/office/powerpoint/2010/main" val="223424560"/>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2AA4-48F9-4B85-A819-26DCDC603BE6}"/>
              </a:ext>
            </a:extLst>
          </p:cNvPr>
          <p:cNvSpPr>
            <a:spLocks noGrp="1"/>
          </p:cNvSpPr>
          <p:nvPr>
            <p:ph type="title"/>
          </p:nvPr>
        </p:nvSpPr>
        <p:spPr/>
        <p:txBody>
          <a:bodyPr/>
          <a:lstStyle/>
          <a:p>
            <a:r>
              <a:rPr lang="en-US" dirty="0"/>
              <a:t>Loose Object in Eye: What to Do</a:t>
            </a:r>
            <a:endParaRPr lang="en-US" sz="2000" dirty="0"/>
          </a:p>
        </p:txBody>
      </p:sp>
      <p:sp>
        <p:nvSpPr>
          <p:cNvPr id="3" name="Content Placeholder 2">
            <a:extLst>
              <a:ext uri="{FF2B5EF4-FFF2-40B4-BE49-F238E27FC236}">
                <a16:creationId xmlns:a16="http://schemas.microsoft.com/office/drawing/2014/main" id="{B2E67061-BBC6-4B32-8C12-34F70A743DA2}"/>
              </a:ext>
            </a:extLst>
          </p:cNvPr>
          <p:cNvSpPr>
            <a:spLocks noGrp="1"/>
          </p:cNvSpPr>
          <p:nvPr>
            <p:ph idx="1"/>
          </p:nvPr>
        </p:nvSpPr>
        <p:spPr/>
        <p:txBody>
          <a:bodyPr/>
          <a:lstStyle/>
          <a:p>
            <a:r>
              <a:rPr lang="en-US" dirty="0"/>
              <a:t>Try, in order, each of the following:</a:t>
            </a:r>
          </a:p>
          <a:p>
            <a:pPr lvl="1"/>
            <a:r>
              <a:rPr lang="en-US" dirty="0"/>
              <a:t>Have the person blink the eye several times.</a:t>
            </a:r>
          </a:p>
          <a:p>
            <a:pPr lvl="1"/>
            <a:r>
              <a:rPr lang="en-US" dirty="0"/>
              <a:t>Using the eyelashes, gently pull the upper eyelid out and over the lower lid.</a:t>
            </a:r>
          </a:p>
          <a:p>
            <a:pPr lvl="1"/>
            <a:r>
              <a:rPr lang="en-US" dirty="0"/>
              <a:t>Gently irrigate with clean, warm water, and the unaffected eye tilted upward, above the affected eye.</a:t>
            </a:r>
          </a:p>
          <a:p>
            <a:pPr lvl="1"/>
            <a:r>
              <a:rPr lang="en-US" dirty="0"/>
              <a:t>Have the person look down. Using the eyelashes, lift the eyelid up and over a cotton swab. If object is seen, remove it with the corner of a wet gauze pad.</a:t>
            </a:r>
          </a:p>
          <a:p>
            <a:pPr lvl="1"/>
            <a:r>
              <a:rPr lang="en-US" dirty="0"/>
              <a:t>If successful, professional medical care is usually not needed unless there is continued pain or itching to the eye</a:t>
            </a:r>
          </a:p>
        </p:txBody>
      </p:sp>
    </p:spTree>
    <p:extLst>
      <p:ext uri="{BB962C8B-B14F-4D97-AF65-F5344CB8AC3E}">
        <p14:creationId xmlns:p14="http://schemas.microsoft.com/office/powerpoint/2010/main" val="29828238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C950-248D-4C56-B089-6CF224261F3E}"/>
              </a:ext>
            </a:extLst>
          </p:cNvPr>
          <p:cNvSpPr>
            <a:spLocks noGrp="1"/>
          </p:cNvSpPr>
          <p:nvPr>
            <p:ph type="title"/>
          </p:nvPr>
        </p:nvSpPr>
        <p:spPr/>
        <p:txBody>
          <a:bodyPr/>
          <a:lstStyle/>
          <a:p>
            <a:r>
              <a:rPr lang="en-US" altLang="en-US" dirty="0"/>
              <a:t>Bleeding Control </a:t>
            </a:r>
            <a:r>
              <a:rPr lang="en-US" altLang="en-US" sz="2000" dirty="0"/>
              <a:t>(2 of 4)</a:t>
            </a:r>
            <a:endParaRPr lang="en-US" dirty="0"/>
          </a:p>
        </p:txBody>
      </p:sp>
      <p:sp>
        <p:nvSpPr>
          <p:cNvPr id="3" name="Content Placeholder 2">
            <a:extLst>
              <a:ext uri="{FF2B5EF4-FFF2-40B4-BE49-F238E27FC236}">
                <a16:creationId xmlns:a16="http://schemas.microsoft.com/office/drawing/2014/main" id="{47C5A49A-283E-4416-A8CF-8BFEB936DFCD}"/>
              </a:ext>
            </a:extLst>
          </p:cNvPr>
          <p:cNvSpPr>
            <a:spLocks noGrp="1"/>
          </p:cNvSpPr>
          <p:nvPr>
            <p:ph sz="half" idx="1"/>
          </p:nvPr>
        </p:nvSpPr>
        <p:spPr/>
        <p:txBody>
          <a:bodyPr/>
          <a:lstStyle/>
          <a:p>
            <a:r>
              <a:rPr lang="en-US" altLang="en-US" dirty="0"/>
              <a:t>When bleeding has stopped or you are unable to keep pressure on the wound, apply a bandage firmly over the dressing to maintain pressure on the wound and hold the dressing in place.</a:t>
            </a:r>
          </a:p>
        </p:txBody>
      </p:sp>
      <p:pic>
        <p:nvPicPr>
          <p:cNvPr id="5" name="Picture 1" descr="A photo shows hands wearing gloves tying a gauze bandage over a dressing on a wound.&#10;">
            <a:extLst>
              <a:ext uri="{FF2B5EF4-FFF2-40B4-BE49-F238E27FC236}">
                <a16:creationId xmlns:a16="http://schemas.microsoft.com/office/drawing/2014/main" id="{F7EA99FD-D708-465E-89D2-EB5A86D2F9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39406"/>
            <a:ext cx="3868348" cy="31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CEB08EF4-387A-4A3A-89EA-F09DF2EBA264}"/>
              </a:ext>
            </a:extLst>
          </p:cNvPr>
          <p:cNvSpPr txBox="1">
            <a:spLocks noChangeArrowheads="1"/>
          </p:cNvSpPr>
          <p:nvPr/>
        </p:nvSpPr>
        <p:spPr bwMode="auto">
          <a:xfrm>
            <a:off x="7239000" y="4611469"/>
            <a:ext cx="3868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4.</a:t>
            </a:r>
            <a:endParaRPr lang="en-US" altLang="en-US" sz="1800" dirty="0"/>
          </a:p>
        </p:txBody>
      </p:sp>
      <p:sp>
        <p:nvSpPr>
          <p:cNvPr id="7" name="TextBox 5">
            <a:extLst>
              <a:ext uri="{FF2B5EF4-FFF2-40B4-BE49-F238E27FC236}">
                <a16:creationId xmlns:a16="http://schemas.microsoft.com/office/drawing/2014/main" id="{EA24559C-3560-4FB0-8D6E-0697748BD8B3}"/>
              </a:ext>
            </a:extLst>
          </p:cNvPr>
          <p:cNvSpPr txBox="1">
            <a:spLocks noChangeArrowheads="1"/>
          </p:cNvSpPr>
          <p:nvPr/>
        </p:nvSpPr>
        <p:spPr bwMode="auto">
          <a:xfrm>
            <a:off x="7239000" y="519556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775040880"/>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EA7629F8-18C8-471A-8595-B2F6BA947B5F}"/>
              </a:ext>
            </a:extLst>
          </p:cNvPr>
          <p:cNvSpPr>
            <a:spLocks noGrp="1"/>
          </p:cNvSpPr>
          <p:nvPr>
            <p:ph type="title"/>
          </p:nvPr>
        </p:nvSpPr>
        <p:spPr/>
        <p:txBody>
          <a:bodyPr/>
          <a:lstStyle/>
          <a:p>
            <a:pPr eaLnBrk="1" hangingPunct="1">
              <a:spcBef>
                <a:spcPts val="900"/>
              </a:spcBef>
              <a:spcAft>
                <a:spcPts val="600"/>
              </a:spcAft>
            </a:pPr>
            <a:r>
              <a:rPr lang="en-US" altLang="en-US" dirty="0"/>
              <a:t>Object Stuck in Eye: What to Do</a:t>
            </a:r>
          </a:p>
        </p:txBody>
      </p:sp>
      <p:sp>
        <p:nvSpPr>
          <p:cNvPr id="74754" name="Content Placeholder 2">
            <a:extLst>
              <a:ext uri="{FF2B5EF4-FFF2-40B4-BE49-F238E27FC236}">
                <a16:creationId xmlns:a16="http://schemas.microsoft.com/office/drawing/2014/main" id="{9B264CFB-2943-4CD9-AE73-8B5616F0C10B}"/>
              </a:ext>
            </a:extLst>
          </p:cNvPr>
          <p:cNvSpPr>
            <a:spLocks noGrp="1"/>
          </p:cNvSpPr>
          <p:nvPr>
            <p:ph idx="1"/>
          </p:nvPr>
        </p:nvSpPr>
        <p:spPr>
          <a:xfrm>
            <a:off x="914400" y="1524000"/>
            <a:ext cx="10287000" cy="4699000"/>
          </a:xfrm>
        </p:spPr>
        <p:txBody>
          <a:bodyPr/>
          <a:lstStyle/>
          <a:p>
            <a:pPr eaLnBrk="1" hangingPunct="1"/>
            <a:r>
              <a:rPr lang="en-US" altLang="en-US" b="1" dirty="0"/>
              <a:t>DO NOT </a:t>
            </a:r>
            <a:r>
              <a:rPr lang="en-US" altLang="en-US" dirty="0"/>
              <a:t>remove the object.</a:t>
            </a:r>
          </a:p>
          <a:p>
            <a:pPr eaLnBrk="1" hangingPunct="1"/>
            <a:r>
              <a:rPr lang="en-US" altLang="en-US" dirty="0"/>
              <a:t>For a long object, place padding around the object to stabilize against movement, and place a paper cup over the object for protection.</a:t>
            </a:r>
          </a:p>
          <a:p>
            <a:pPr eaLnBrk="1" hangingPunct="1"/>
            <a:r>
              <a:rPr lang="en-US" altLang="en-US" dirty="0"/>
              <a:t>For a short object, place a donut-shaped pad around the eye, and wrap a bandage around the head to hold it in place.</a:t>
            </a:r>
          </a:p>
          <a:p>
            <a:pPr eaLnBrk="1" hangingPunct="1"/>
            <a:r>
              <a:rPr lang="en-US" altLang="en-US" dirty="0"/>
              <a:t>Cover both eyes; movement of the uninjured eye will cause movement of the injured eye.  </a:t>
            </a:r>
          </a:p>
          <a:p>
            <a:pPr eaLnBrk="1" hangingPunct="1"/>
            <a:r>
              <a:rPr lang="en-US" altLang="en-US" dirty="0"/>
              <a:t>Keep the person flat on their back.</a:t>
            </a:r>
          </a:p>
          <a:p>
            <a:pPr eaLnBrk="1" hangingPunct="1"/>
            <a:r>
              <a:rPr lang="en-US" altLang="en-US" dirty="0"/>
              <a:t>Call 9-1-1 as soon as possible.  </a:t>
            </a:r>
          </a:p>
          <a:p>
            <a:pPr eaLnBrk="1" hangingPunct="1">
              <a:buFontTx/>
              <a:buAutoNum type="arabicPeriod"/>
            </a:pPr>
            <a:endParaRPr lang="en-US" altLang="en-US" sz="800" dirty="0"/>
          </a:p>
          <a:p>
            <a:pPr eaLnBrk="1" hangingPunct="1"/>
            <a:endParaRPr lang="en-US" altLang="en-US" sz="800" dirty="0"/>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7B41CF32-B095-4F30-80C8-F4FB1B3FAD05}"/>
              </a:ext>
            </a:extLst>
          </p:cNvPr>
          <p:cNvSpPr>
            <a:spLocks noGrp="1"/>
          </p:cNvSpPr>
          <p:nvPr>
            <p:ph type="title"/>
          </p:nvPr>
        </p:nvSpPr>
        <p:spPr/>
        <p:txBody>
          <a:bodyPr/>
          <a:lstStyle/>
          <a:p>
            <a:pPr eaLnBrk="1" hangingPunct="1"/>
            <a:r>
              <a:rPr lang="en-US" altLang="en-US" dirty="0"/>
              <a:t>Cut on Eyeball: What to Do</a:t>
            </a:r>
          </a:p>
        </p:txBody>
      </p:sp>
      <p:sp>
        <p:nvSpPr>
          <p:cNvPr id="76802" name="Content Placeholder 2">
            <a:extLst>
              <a:ext uri="{FF2B5EF4-FFF2-40B4-BE49-F238E27FC236}">
                <a16:creationId xmlns:a16="http://schemas.microsoft.com/office/drawing/2014/main" id="{1D071C8C-C4B6-4A4A-8ECD-ED26C73E9049}"/>
              </a:ext>
            </a:extLst>
          </p:cNvPr>
          <p:cNvSpPr>
            <a:spLocks noGrp="1"/>
          </p:cNvSpPr>
          <p:nvPr>
            <p:ph sz="half" idx="1"/>
          </p:nvPr>
        </p:nvSpPr>
        <p:spPr>
          <a:xfrm>
            <a:off x="914400" y="1524000"/>
            <a:ext cx="8077200" cy="4525963"/>
          </a:xfrm>
        </p:spPr>
        <p:txBody>
          <a:bodyPr/>
          <a:lstStyle/>
          <a:p>
            <a:pPr eaLnBrk="1" hangingPunct="1"/>
            <a:r>
              <a:rPr lang="en-US" altLang="en-US" sz="2600" b="1" dirty="0"/>
              <a:t>DO NOT </a:t>
            </a:r>
            <a:r>
              <a:rPr lang="en-US" altLang="en-US" sz="2600" dirty="0"/>
              <a:t>apply pressure to the eye.</a:t>
            </a:r>
          </a:p>
          <a:p>
            <a:pPr eaLnBrk="1" hangingPunct="1"/>
            <a:r>
              <a:rPr lang="en-US" altLang="en-US" sz="2600" dirty="0"/>
              <a:t>Cover both eyes with gauze pads, and lightly wrap a bandage around the head to hold the pads in place.</a:t>
            </a:r>
          </a:p>
          <a:p>
            <a:pPr eaLnBrk="1" hangingPunct="1"/>
            <a:r>
              <a:rPr lang="en-US" altLang="en-US" sz="2600" dirty="0"/>
              <a:t>Call 9-1-1 or drive the injured person to a medical facility as soon as possible.</a:t>
            </a:r>
          </a:p>
          <a:p>
            <a:pPr eaLnBrk="1" hangingPunct="1">
              <a:buFontTx/>
              <a:buAutoNum type="arabicPeriod"/>
            </a:pPr>
            <a:endParaRPr lang="en-US" altLang="en-US" dirty="0"/>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40017469-7D3B-4ADA-9CA8-4BD26F70E1DE}"/>
              </a:ext>
            </a:extLst>
          </p:cNvPr>
          <p:cNvSpPr>
            <a:spLocks noGrp="1"/>
          </p:cNvSpPr>
          <p:nvPr>
            <p:ph type="title"/>
          </p:nvPr>
        </p:nvSpPr>
        <p:spPr/>
        <p:txBody>
          <a:bodyPr/>
          <a:lstStyle/>
          <a:p>
            <a:pPr eaLnBrk="1" hangingPunct="1"/>
            <a:r>
              <a:rPr lang="en-US" altLang="en-US" dirty="0"/>
              <a:t>Chemical in Eye: What to Do </a:t>
            </a:r>
            <a:r>
              <a:rPr lang="en-US" altLang="en-US" sz="2000" dirty="0"/>
              <a:t>(1 of 2)</a:t>
            </a:r>
            <a:endParaRPr lang="en-US" altLang="en-US" dirty="0"/>
          </a:p>
        </p:txBody>
      </p:sp>
      <p:sp>
        <p:nvSpPr>
          <p:cNvPr id="78850" name="Content Placeholder 2">
            <a:extLst>
              <a:ext uri="{FF2B5EF4-FFF2-40B4-BE49-F238E27FC236}">
                <a16:creationId xmlns:a16="http://schemas.microsoft.com/office/drawing/2014/main" id="{8F177B7D-BB37-4C88-B553-BDC1EDFDE4BE}"/>
              </a:ext>
            </a:extLst>
          </p:cNvPr>
          <p:cNvSpPr>
            <a:spLocks noGrp="1"/>
          </p:cNvSpPr>
          <p:nvPr>
            <p:ph sz="half" idx="1"/>
          </p:nvPr>
        </p:nvSpPr>
        <p:spPr>
          <a:xfrm>
            <a:off x="914400" y="1524000"/>
            <a:ext cx="4133850" cy="4267200"/>
          </a:xfrm>
        </p:spPr>
        <p:txBody>
          <a:bodyPr/>
          <a:lstStyle/>
          <a:p>
            <a:pPr marL="230188" indent="-230188" eaLnBrk="1" hangingPunct="1"/>
            <a:r>
              <a:rPr lang="en-US" altLang="en-US" sz="2600" dirty="0"/>
              <a:t>Hold the eye wide open below the unaffected eye; flush with warm water for at least 15 minutes or until emergency medical services (EMS) arrive.</a:t>
            </a:r>
          </a:p>
          <a:p>
            <a:pPr marL="230188" indent="-230188" eaLnBrk="1" hangingPunct="1"/>
            <a:r>
              <a:rPr lang="en-US" altLang="en-US" sz="2600" dirty="0"/>
              <a:t>If tap water is not available, normal saline or other eye irrigation solution may be used. </a:t>
            </a:r>
          </a:p>
        </p:txBody>
      </p:sp>
      <p:pic>
        <p:nvPicPr>
          <p:cNvPr id="78851" name="Picture 2" descr="A photo shows a person holding their left eye open under running water from a faucet.&#10;">
            <a:extLst>
              <a:ext uri="{FF2B5EF4-FFF2-40B4-BE49-F238E27FC236}">
                <a16:creationId xmlns:a16="http://schemas.microsoft.com/office/drawing/2014/main" id="{410792BB-712D-4E47-9168-8670C2D74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676400"/>
            <a:ext cx="4754563"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6">
            <a:extLst>
              <a:ext uri="{FF2B5EF4-FFF2-40B4-BE49-F238E27FC236}">
                <a16:creationId xmlns:a16="http://schemas.microsoft.com/office/drawing/2014/main" id="{396E3984-7EF1-4640-9E25-45725716F15E}"/>
              </a:ext>
            </a:extLst>
          </p:cNvPr>
          <p:cNvSpPr txBox="1">
            <a:spLocks noChangeArrowheads="1"/>
          </p:cNvSpPr>
          <p:nvPr/>
        </p:nvSpPr>
        <p:spPr bwMode="auto">
          <a:xfrm>
            <a:off x="6019800" y="4659313"/>
            <a:ext cx="4824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4-10</a:t>
            </a:r>
            <a:r>
              <a:rPr lang="en-US" altLang="en-US" sz="1800"/>
              <a:t> </a:t>
            </a:r>
            <a:r>
              <a:rPr lang="en-IN" altLang="en-US" sz="1800"/>
              <a:t>For chemical burns, rinse the eyes with water, with the injured eye on the bottom to avoid exposing the uninjured eye to the chemical. </a:t>
            </a:r>
            <a:endParaRPr lang="en-US" altLang="en-US" sz="1800"/>
          </a:p>
        </p:txBody>
      </p:sp>
      <p:sp>
        <p:nvSpPr>
          <p:cNvPr id="78853" name="TextBox 7">
            <a:extLst>
              <a:ext uri="{FF2B5EF4-FFF2-40B4-BE49-F238E27FC236}">
                <a16:creationId xmlns:a16="http://schemas.microsoft.com/office/drawing/2014/main" id="{3CC89A8E-7CE1-4724-A416-A34FB349372A}"/>
              </a:ext>
            </a:extLst>
          </p:cNvPr>
          <p:cNvSpPr txBox="1">
            <a:spLocks noChangeArrowheads="1"/>
          </p:cNvSpPr>
          <p:nvPr/>
        </p:nvSpPr>
        <p:spPr bwMode="auto">
          <a:xfrm>
            <a:off x="6037263" y="5791200"/>
            <a:ext cx="1963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CA67F43B-C23F-4947-B8C3-8E532EAC9923}"/>
              </a:ext>
            </a:extLst>
          </p:cNvPr>
          <p:cNvSpPr>
            <a:spLocks noGrp="1"/>
          </p:cNvSpPr>
          <p:nvPr>
            <p:ph type="title"/>
          </p:nvPr>
        </p:nvSpPr>
        <p:spPr/>
        <p:txBody>
          <a:bodyPr/>
          <a:lstStyle/>
          <a:p>
            <a:pPr eaLnBrk="1" hangingPunct="1"/>
            <a:r>
              <a:rPr lang="en-US" altLang="en-US" dirty="0"/>
              <a:t>Chemical in Eye: What to Do </a:t>
            </a:r>
            <a:r>
              <a:rPr lang="en-US" altLang="en-US" sz="2000" dirty="0"/>
              <a:t>(2 of 2)</a:t>
            </a:r>
            <a:endParaRPr lang="en-US" altLang="en-US" dirty="0"/>
          </a:p>
        </p:txBody>
      </p:sp>
      <p:sp>
        <p:nvSpPr>
          <p:cNvPr id="80898" name="Content Placeholder 2">
            <a:extLst>
              <a:ext uri="{FF2B5EF4-FFF2-40B4-BE49-F238E27FC236}">
                <a16:creationId xmlns:a16="http://schemas.microsoft.com/office/drawing/2014/main" id="{041F0054-30AA-4309-BB7A-D6EA62891EF1}"/>
              </a:ext>
            </a:extLst>
          </p:cNvPr>
          <p:cNvSpPr>
            <a:spLocks noGrp="1"/>
          </p:cNvSpPr>
          <p:nvPr>
            <p:ph sz="half" idx="1"/>
          </p:nvPr>
        </p:nvSpPr>
        <p:spPr>
          <a:xfrm>
            <a:off x="914400" y="1524000"/>
            <a:ext cx="10058400" cy="4267200"/>
          </a:xfrm>
        </p:spPr>
        <p:txBody>
          <a:bodyPr/>
          <a:lstStyle/>
          <a:p>
            <a:pPr marL="230188" indent="-230188" eaLnBrk="1" hangingPunct="1"/>
            <a:r>
              <a:rPr lang="en-US" altLang="en-US" sz="2600" dirty="0">
                <a:ea typeface="ＭＳ Ｐゴシック" panose="020B0600070205080204" pitchFamily="34" charset="-128"/>
              </a:rPr>
              <a:t>The eye(s) may need to be loosely bandaged.</a:t>
            </a:r>
          </a:p>
          <a:p>
            <a:pPr marL="230188" indent="-230188" eaLnBrk="1" hangingPunct="1"/>
            <a:r>
              <a:rPr lang="en-US" altLang="en-US" sz="2600" dirty="0">
                <a:ea typeface="ＭＳ Ｐゴシック" panose="020B0600070205080204" pitchFamily="34" charset="-128"/>
              </a:rPr>
              <a:t>For a chemical eye injury, contact Poison Control (1-800-222-1222).</a:t>
            </a:r>
          </a:p>
          <a:p>
            <a:pPr marL="230188" indent="-230188" eaLnBrk="1" hangingPunct="1"/>
            <a:r>
              <a:rPr lang="en-US" altLang="en-US" sz="2600" dirty="0">
                <a:ea typeface="ＭＳ Ｐゴシック" panose="020B0600070205080204" pitchFamily="34" charset="-128"/>
              </a:rPr>
              <a:t>If Poison Control is not available, seek professional medical care as soon as possible or call 9-1-1.</a:t>
            </a:r>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4530F613-A1E5-49A6-82F3-2B192BA44B92}"/>
              </a:ext>
            </a:extLst>
          </p:cNvPr>
          <p:cNvSpPr>
            <a:spLocks noGrp="1"/>
          </p:cNvSpPr>
          <p:nvPr>
            <p:ph type="title"/>
          </p:nvPr>
        </p:nvSpPr>
        <p:spPr/>
        <p:txBody>
          <a:bodyPr/>
          <a:lstStyle/>
          <a:p>
            <a:pPr eaLnBrk="1" hangingPunct="1"/>
            <a:r>
              <a:rPr lang="en-US" altLang="en-US" dirty="0"/>
              <a:t>Chemical, Smoke, or Irritant in Eye: What to Do</a:t>
            </a:r>
          </a:p>
        </p:txBody>
      </p:sp>
      <p:sp>
        <p:nvSpPr>
          <p:cNvPr id="82946" name="Content Placeholder 2">
            <a:extLst>
              <a:ext uri="{FF2B5EF4-FFF2-40B4-BE49-F238E27FC236}">
                <a16:creationId xmlns:a16="http://schemas.microsoft.com/office/drawing/2014/main" id="{E9FBFBD7-CAFC-4038-A09C-BFC69D4DE57B}"/>
              </a:ext>
            </a:extLst>
          </p:cNvPr>
          <p:cNvSpPr>
            <a:spLocks noGrp="1"/>
          </p:cNvSpPr>
          <p:nvPr>
            <p:ph idx="1"/>
          </p:nvPr>
        </p:nvSpPr>
        <p:spPr>
          <a:xfrm>
            <a:off x="914400" y="1524000"/>
            <a:ext cx="10287000" cy="4699000"/>
          </a:xfrm>
        </p:spPr>
        <p:txBody>
          <a:bodyPr/>
          <a:lstStyle/>
          <a:p>
            <a:pPr eaLnBrk="1" hangingPunct="1"/>
            <a:r>
              <a:rPr lang="en-US" altLang="en-US" dirty="0"/>
              <a:t>Hold the affected eye wide open and below the unaffected eye; flush with warm water for at least 15 minutes or until emergency medical services (EMS) arrive.</a:t>
            </a:r>
          </a:p>
          <a:p>
            <a:pPr lvl="1" eaLnBrk="1" hangingPunct="1"/>
            <a:r>
              <a:rPr lang="en-US" altLang="en-US" dirty="0"/>
              <a:t>If tap water is not available, normal saline or other eye irrigation solution may be used.</a:t>
            </a:r>
          </a:p>
          <a:p>
            <a:pPr eaLnBrk="1" hangingPunct="1"/>
            <a:r>
              <a:rPr lang="en-US" altLang="en-US" dirty="0"/>
              <a:t>The eye(s) may need to be loosely bandaged.</a:t>
            </a:r>
          </a:p>
          <a:p>
            <a:pPr eaLnBrk="1" hangingPunct="1"/>
            <a:r>
              <a:rPr lang="en-US" altLang="en-US" dirty="0"/>
              <a:t>For a chemical eye injury, contact Poison Control (1-800-222-1222).</a:t>
            </a:r>
          </a:p>
          <a:p>
            <a:pPr eaLnBrk="1" hangingPunct="1"/>
            <a:r>
              <a:rPr lang="en-US" altLang="en-US" dirty="0"/>
              <a:t>If Poison Control is not available, seek professional medical care as soon as possible or call 9-1-1.</a:t>
            </a: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F278591-C325-46BC-82A4-D172AC243438}"/>
              </a:ext>
            </a:extLst>
          </p:cNvPr>
          <p:cNvSpPr>
            <a:spLocks noGrp="1"/>
          </p:cNvSpPr>
          <p:nvPr>
            <p:ph type="title"/>
          </p:nvPr>
        </p:nvSpPr>
        <p:spPr/>
        <p:txBody>
          <a:bodyPr/>
          <a:lstStyle/>
          <a:p>
            <a:pPr eaLnBrk="1" hangingPunct="1"/>
            <a:r>
              <a:rPr lang="en-US" altLang="en-US" dirty="0"/>
              <a:t>Burn on Eye Caused by Light: What to Do</a:t>
            </a:r>
          </a:p>
        </p:txBody>
      </p:sp>
      <p:sp>
        <p:nvSpPr>
          <p:cNvPr id="84994" name="Content Placeholder 2">
            <a:extLst>
              <a:ext uri="{FF2B5EF4-FFF2-40B4-BE49-F238E27FC236}">
                <a16:creationId xmlns:a16="http://schemas.microsoft.com/office/drawing/2014/main" id="{5755E255-B667-40F7-B19C-5D3DD4C213B9}"/>
              </a:ext>
            </a:extLst>
          </p:cNvPr>
          <p:cNvSpPr>
            <a:spLocks noGrp="1"/>
          </p:cNvSpPr>
          <p:nvPr>
            <p:ph idx="1"/>
          </p:nvPr>
        </p:nvSpPr>
        <p:spPr>
          <a:xfrm>
            <a:off x="914400" y="1524000"/>
            <a:ext cx="10287000" cy="4699000"/>
          </a:xfrm>
        </p:spPr>
        <p:txBody>
          <a:bodyPr/>
          <a:lstStyle/>
          <a:p>
            <a:pPr eaLnBrk="1" hangingPunct="1"/>
            <a:r>
              <a:rPr lang="en-US" altLang="en-US" dirty="0"/>
              <a:t>Cover both eyes with moist, cool cloths.</a:t>
            </a:r>
          </a:p>
          <a:p>
            <a:pPr eaLnBrk="1" hangingPunct="1"/>
            <a:r>
              <a:rPr lang="en-US" altLang="en-US" dirty="0"/>
              <a:t>Give pain medication if needed.</a:t>
            </a:r>
          </a:p>
          <a:p>
            <a:pPr eaLnBrk="1" hangingPunct="1"/>
            <a:r>
              <a:rPr lang="en-US" altLang="en-US" dirty="0"/>
              <a:t>Seek professional medical care.</a:t>
            </a:r>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85E8AC6-7DB5-46B1-8D49-224D51B35341}"/>
              </a:ext>
            </a:extLst>
          </p:cNvPr>
          <p:cNvSpPr>
            <a:spLocks noGrp="1"/>
          </p:cNvSpPr>
          <p:nvPr>
            <p:ph type="title"/>
          </p:nvPr>
        </p:nvSpPr>
        <p:spPr/>
        <p:txBody>
          <a:bodyPr/>
          <a:lstStyle/>
          <a:p>
            <a:pPr eaLnBrk="1" hangingPunct="1"/>
            <a:r>
              <a:rPr lang="en-US" altLang="en-US" dirty="0"/>
              <a:t>Object Stuck in Ear: What to Do </a:t>
            </a:r>
            <a:r>
              <a:rPr lang="en-US" altLang="en-US" sz="2000" dirty="0"/>
              <a:t>(1 of 2)</a:t>
            </a:r>
          </a:p>
        </p:txBody>
      </p:sp>
      <p:sp>
        <p:nvSpPr>
          <p:cNvPr id="91139" name="Content Placeholder 2">
            <a:extLst>
              <a:ext uri="{FF2B5EF4-FFF2-40B4-BE49-F238E27FC236}">
                <a16:creationId xmlns:a16="http://schemas.microsoft.com/office/drawing/2014/main" id="{599C0BF5-CF33-4078-941E-002B8641F0D1}"/>
              </a:ext>
            </a:extLst>
          </p:cNvPr>
          <p:cNvSpPr>
            <a:spLocks noGrp="1"/>
          </p:cNvSpPr>
          <p:nvPr>
            <p:ph idx="1"/>
          </p:nvPr>
        </p:nvSpPr>
        <p:spPr>
          <a:xfrm>
            <a:off x="914400" y="1295400"/>
            <a:ext cx="10287000" cy="4699000"/>
          </a:xfrm>
        </p:spPr>
        <p:txBody>
          <a:bodyPr/>
          <a:lstStyle/>
          <a:p>
            <a:pPr eaLnBrk="1" hangingPunct="1">
              <a:defRPr/>
            </a:pPr>
            <a:r>
              <a:rPr lang="en-US" altLang="en-US" b="1" dirty="0"/>
              <a:t>DO NOT </a:t>
            </a:r>
            <a:r>
              <a:rPr lang="en-US" altLang="en-US" dirty="0"/>
              <a:t>use tweezers or try to pry an object out.</a:t>
            </a:r>
          </a:p>
          <a:p>
            <a:pPr eaLnBrk="1" hangingPunct="1">
              <a:defRPr/>
            </a:pPr>
            <a:r>
              <a:rPr lang="en-US" altLang="en-US" dirty="0"/>
              <a:t>Seek professional medical care to remove the object.</a:t>
            </a:r>
          </a:p>
          <a:p>
            <a:pPr lvl="1" eaLnBrk="1" hangingPunct="1">
              <a:defRPr/>
            </a:pPr>
            <a:r>
              <a:rPr lang="en-US" altLang="en-US" dirty="0"/>
              <a:t>Except for disc batteries and live insects, few foreign bodies need to be removed immediately.</a:t>
            </a:r>
          </a:p>
        </p:txBody>
      </p:sp>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85E8AC6-7DB5-46B1-8D49-224D51B35341}"/>
              </a:ext>
            </a:extLst>
          </p:cNvPr>
          <p:cNvSpPr>
            <a:spLocks noGrp="1"/>
          </p:cNvSpPr>
          <p:nvPr>
            <p:ph type="title"/>
          </p:nvPr>
        </p:nvSpPr>
        <p:spPr/>
        <p:txBody>
          <a:bodyPr/>
          <a:lstStyle/>
          <a:p>
            <a:pPr eaLnBrk="1" hangingPunct="1"/>
            <a:r>
              <a:rPr lang="en-US" altLang="en-US" dirty="0"/>
              <a:t>Object Stuck in Ear: What to Do </a:t>
            </a:r>
            <a:r>
              <a:rPr lang="en-US" altLang="en-US" sz="2000" dirty="0"/>
              <a:t>(2 of 2)</a:t>
            </a:r>
          </a:p>
        </p:txBody>
      </p:sp>
      <p:sp>
        <p:nvSpPr>
          <p:cNvPr id="91139" name="Content Placeholder 2">
            <a:extLst>
              <a:ext uri="{FF2B5EF4-FFF2-40B4-BE49-F238E27FC236}">
                <a16:creationId xmlns:a16="http://schemas.microsoft.com/office/drawing/2014/main" id="{599C0BF5-CF33-4078-941E-002B8641F0D1}"/>
              </a:ext>
            </a:extLst>
          </p:cNvPr>
          <p:cNvSpPr>
            <a:spLocks noGrp="1"/>
          </p:cNvSpPr>
          <p:nvPr>
            <p:ph idx="1"/>
          </p:nvPr>
        </p:nvSpPr>
        <p:spPr>
          <a:xfrm>
            <a:off x="914400" y="1295400"/>
            <a:ext cx="10287000" cy="4699000"/>
          </a:xfrm>
        </p:spPr>
        <p:txBody>
          <a:bodyPr/>
          <a:lstStyle/>
          <a:p>
            <a:pPr eaLnBrk="1" hangingPunct="1">
              <a:defRPr/>
            </a:pPr>
            <a:r>
              <a:rPr lang="en-US" altLang="en-US" dirty="0">
                <a:ea typeface="MS PGothic" pitchFamily="34" charset="-128"/>
              </a:rPr>
              <a:t>For a live insect in the ear canal, shine a small light into the ear.</a:t>
            </a:r>
          </a:p>
          <a:p>
            <a:pPr lvl="1" eaLnBrk="1" hangingPunct="1">
              <a:defRPr/>
            </a:pPr>
            <a:r>
              <a:rPr lang="en-US" altLang="en-US" dirty="0">
                <a:ea typeface="MS PGothic" pitchFamily="34" charset="-128"/>
              </a:rPr>
              <a:t>The insect may crawl out toward the light. </a:t>
            </a:r>
          </a:p>
          <a:p>
            <a:pPr lvl="1" eaLnBrk="1" hangingPunct="1">
              <a:defRPr/>
            </a:pPr>
            <a:r>
              <a:rPr lang="en-US" altLang="en-US" dirty="0">
                <a:ea typeface="MS PGothic" pitchFamily="34" charset="-128"/>
              </a:rPr>
              <a:t>If the insect does not crawl out, pour warm water into the ear and then drain it.</a:t>
            </a:r>
          </a:p>
          <a:p>
            <a:pPr lvl="2" eaLnBrk="1" hangingPunct="1">
              <a:defRPr/>
            </a:pPr>
            <a:r>
              <a:rPr lang="en-US" altLang="en-US" dirty="0">
                <a:ea typeface="MS PGothic" pitchFamily="34" charset="-128"/>
              </a:rPr>
              <a:t>This may drown the insect; regardless of whether it is dead or alive, it should wash out. </a:t>
            </a:r>
          </a:p>
          <a:p>
            <a:pPr lvl="2" eaLnBrk="1" hangingPunct="1">
              <a:defRPr/>
            </a:pPr>
            <a:r>
              <a:rPr lang="en-US" altLang="en-US" dirty="0">
                <a:ea typeface="MS PGothic" pitchFamily="34" charset="-128"/>
              </a:rPr>
              <a:t>When draining the water, turn the head to the side. If the insect cannot be removed, seek professional medical care.</a:t>
            </a:r>
          </a:p>
          <a:p>
            <a:pPr eaLnBrk="1" hangingPunct="1">
              <a:defRPr/>
            </a:pPr>
            <a:endParaRPr lang="en-US" altLang="en-US" dirty="0"/>
          </a:p>
          <a:p>
            <a:pPr marL="457200" indent="-457200" eaLnBrk="1" hangingPunct="1">
              <a:buFont typeface="Calibri" panose="020F0502020204030204" pitchFamily="34" charset="0"/>
              <a:buAutoNum type="arabicPeriod"/>
              <a:defRPr/>
            </a:pPr>
            <a:endParaRPr lang="en-US" altLang="en-US" dirty="0"/>
          </a:p>
        </p:txBody>
      </p:sp>
    </p:spTree>
    <p:extLst>
      <p:ext uri="{BB962C8B-B14F-4D97-AF65-F5344CB8AC3E}">
        <p14:creationId xmlns:p14="http://schemas.microsoft.com/office/powerpoint/2010/main" val="940799202"/>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5612FCC0-BDD5-48E0-9A62-2225B17544DC}"/>
              </a:ext>
            </a:extLst>
          </p:cNvPr>
          <p:cNvSpPr>
            <a:spLocks noGrp="1"/>
          </p:cNvSpPr>
          <p:nvPr>
            <p:ph type="title"/>
          </p:nvPr>
        </p:nvSpPr>
        <p:spPr/>
        <p:txBody>
          <a:bodyPr/>
          <a:lstStyle/>
          <a:p>
            <a:pPr eaLnBrk="1" hangingPunct="1"/>
            <a:r>
              <a:rPr lang="en-US" altLang="en-US" dirty="0"/>
              <a:t>Head injury with Fluid Coming from Ear:</a:t>
            </a:r>
            <a:br>
              <a:rPr lang="en-US" altLang="en-US" dirty="0"/>
            </a:br>
            <a:r>
              <a:rPr lang="en-US" altLang="en-US" dirty="0"/>
              <a:t>What to Do</a:t>
            </a:r>
          </a:p>
        </p:txBody>
      </p:sp>
      <p:sp>
        <p:nvSpPr>
          <p:cNvPr id="91138" name="Content Placeholder 2">
            <a:extLst>
              <a:ext uri="{FF2B5EF4-FFF2-40B4-BE49-F238E27FC236}">
                <a16:creationId xmlns:a16="http://schemas.microsoft.com/office/drawing/2014/main" id="{18BC06AB-56D7-4CEB-9CDD-F05E87AAEB4C}"/>
              </a:ext>
            </a:extLst>
          </p:cNvPr>
          <p:cNvSpPr>
            <a:spLocks noGrp="1"/>
          </p:cNvSpPr>
          <p:nvPr>
            <p:ph idx="1"/>
          </p:nvPr>
        </p:nvSpPr>
        <p:spPr>
          <a:xfrm>
            <a:off x="914400" y="1524000"/>
            <a:ext cx="10287000" cy="4699000"/>
          </a:xfrm>
        </p:spPr>
        <p:txBody>
          <a:bodyPr/>
          <a:lstStyle/>
          <a:p>
            <a:pPr eaLnBrk="1" hangingPunct="1"/>
            <a:r>
              <a:rPr lang="en-US" altLang="en-US" dirty="0"/>
              <a:t>Head injuries with fluids coming from the ear (blood or clear fluid draining from the ear may indicate a skull fracture)</a:t>
            </a:r>
          </a:p>
          <a:p>
            <a:pPr lvl="1" eaLnBrk="1" hangingPunct="1"/>
            <a:r>
              <a:rPr lang="en-US" altLang="en-US" b="1" dirty="0"/>
              <a:t>DO NOT </a:t>
            </a:r>
            <a:r>
              <a:rPr lang="en-US" altLang="en-US" dirty="0"/>
              <a:t>attempt to stop flow of blood or clear fluid (known as cerebrospinal fluid [CSF]), with or without blood, coming from an ear. </a:t>
            </a:r>
          </a:p>
          <a:p>
            <a:pPr lvl="2" eaLnBrk="1" hangingPunct="1"/>
            <a:r>
              <a:rPr lang="en-US" altLang="en-US" dirty="0"/>
              <a:t>Doing so could increase pressure on the brain, causing permanent damage.</a:t>
            </a:r>
          </a:p>
          <a:p>
            <a:pPr lvl="1" eaLnBrk="1" hangingPunct="1"/>
            <a:r>
              <a:rPr lang="en-US" altLang="en-US" dirty="0">
                <a:ea typeface="ＭＳ Ｐゴシック" panose="020B0600070205080204" pitchFamily="34" charset="-128"/>
              </a:rPr>
              <a:t>Place a sterile gauze dressing over the ear and loosely bandage it in place to prevent bacteria getting into the brain.</a:t>
            </a:r>
          </a:p>
          <a:p>
            <a:pPr lvl="1" eaLnBrk="1" hangingPunct="1"/>
            <a:r>
              <a:rPr lang="en-US" altLang="en-US" dirty="0">
                <a:ea typeface="ＭＳ Ｐゴシック" panose="020B0600070205080204" pitchFamily="34" charset="-128"/>
              </a:rPr>
              <a:t>Stabilize the head and neck against movement.</a:t>
            </a:r>
          </a:p>
          <a:p>
            <a:pPr lvl="1" eaLnBrk="1" hangingPunct="1"/>
            <a:r>
              <a:rPr lang="en-US" altLang="en-US" dirty="0">
                <a:ea typeface="ＭＳ Ｐゴシック" panose="020B0600070205080204" pitchFamily="34" charset="-128"/>
              </a:rPr>
              <a:t>Call 9-1-1.</a:t>
            </a:r>
          </a:p>
          <a:p>
            <a:pPr lvl="1" eaLnBrk="1" hangingPunct="1"/>
            <a:endParaRPr lang="en-US" altLang="en-US" dirty="0"/>
          </a:p>
        </p:txBody>
      </p:sp>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410A-2441-4282-B064-9E68E42BE096}"/>
              </a:ext>
            </a:extLst>
          </p:cNvPr>
          <p:cNvSpPr>
            <a:spLocks noGrp="1"/>
          </p:cNvSpPr>
          <p:nvPr>
            <p:ph type="title"/>
          </p:nvPr>
        </p:nvSpPr>
        <p:spPr/>
        <p:txBody>
          <a:bodyPr/>
          <a:lstStyle/>
          <a:p>
            <a:r>
              <a:rPr lang="en-US" dirty="0"/>
              <a:t>Impaled (Embedded Objects)</a:t>
            </a:r>
          </a:p>
        </p:txBody>
      </p:sp>
      <p:sp>
        <p:nvSpPr>
          <p:cNvPr id="3" name="Content Placeholder 2">
            <a:extLst>
              <a:ext uri="{FF2B5EF4-FFF2-40B4-BE49-F238E27FC236}">
                <a16:creationId xmlns:a16="http://schemas.microsoft.com/office/drawing/2014/main" id="{00C24529-0821-45A0-AB29-CECB066C5336}"/>
              </a:ext>
            </a:extLst>
          </p:cNvPr>
          <p:cNvSpPr>
            <a:spLocks noGrp="1"/>
          </p:cNvSpPr>
          <p:nvPr>
            <p:ph idx="1"/>
          </p:nvPr>
        </p:nvSpPr>
        <p:spPr/>
        <p:txBody>
          <a:bodyPr/>
          <a:lstStyle/>
          <a:p>
            <a:r>
              <a:rPr lang="en-US" dirty="0"/>
              <a:t>Treatment for impaled or embedded objects will vary depending on how big the object is.</a:t>
            </a:r>
          </a:p>
        </p:txBody>
      </p:sp>
    </p:spTree>
    <p:extLst>
      <p:ext uri="{BB962C8B-B14F-4D97-AF65-F5344CB8AC3E}">
        <p14:creationId xmlns:p14="http://schemas.microsoft.com/office/powerpoint/2010/main" val="307908000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00CC-B43C-42FD-8D7A-9E0CA3A446E9}"/>
              </a:ext>
            </a:extLst>
          </p:cNvPr>
          <p:cNvSpPr>
            <a:spLocks noGrp="1"/>
          </p:cNvSpPr>
          <p:nvPr>
            <p:ph type="title"/>
          </p:nvPr>
        </p:nvSpPr>
        <p:spPr/>
        <p:txBody>
          <a:bodyPr/>
          <a:lstStyle/>
          <a:p>
            <a:r>
              <a:rPr lang="en-US" altLang="en-US" dirty="0"/>
              <a:t>Bleeding Control </a:t>
            </a:r>
            <a:r>
              <a:rPr lang="en-US" altLang="en-US" sz="2000" dirty="0"/>
              <a:t>(3 of 4)</a:t>
            </a:r>
            <a:endParaRPr lang="en-US" dirty="0"/>
          </a:p>
        </p:txBody>
      </p:sp>
      <p:sp>
        <p:nvSpPr>
          <p:cNvPr id="3" name="Content Placeholder 2">
            <a:extLst>
              <a:ext uri="{FF2B5EF4-FFF2-40B4-BE49-F238E27FC236}">
                <a16:creationId xmlns:a16="http://schemas.microsoft.com/office/drawing/2014/main" id="{69BF35E7-A516-41DB-82E2-B6B949D9D946}"/>
              </a:ext>
            </a:extLst>
          </p:cNvPr>
          <p:cNvSpPr>
            <a:spLocks noGrp="1"/>
          </p:cNvSpPr>
          <p:nvPr>
            <p:ph sz="half" idx="1"/>
          </p:nvPr>
        </p:nvSpPr>
        <p:spPr>
          <a:xfrm>
            <a:off x="914400" y="1461052"/>
            <a:ext cx="5181600" cy="4729436"/>
          </a:xfrm>
        </p:spPr>
        <p:txBody>
          <a:bodyPr/>
          <a:lstStyle/>
          <a:p>
            <a:r>
              <a:rPr lang="en-US" altLang="en-US" dirty="0"/>
              <a:t>If direct pressure fails to immediately stop bleeding from an arm or leg, apply a tourniquet (discussed later).</a:t>
            </a:r>
          </a:p>
          <a:p>
            <a:r>
              <a:rPr lang="en-US" altLang="en-US" dirty="0"/>
              <a:t>For other body areas where a tourniquet placement is impossible or when a tourniquet is ineffective or not available, insert a hemostatic gauze dressing directly into the wound (discussed later).</a:t>
            </a:r>
          </a:p>
        </p:txBody>
      </p:sp>
      <p:pic>
        <p:nvPicPr>
          <p:cNvPr id="6" name="Picture 5">
            <a:extLst>
              <a:ext uri="{FF2B5EF4-FFF2-40B4-BE49-F238E27FC236}">
                <a16:creationId xmlns:a16="http://schemas.microsoft.com/office/drawing/2014/main" id="{0046D72C-B054-4834-A22A-68D94DBBF358}"/>
              </a:ext>
            </a:extLst>
          </p:cNvPr>
          <p:cNvPicPr>
            <a:picLocks noChangeAspect="1"/>
          </p:cNvPicPr>
          <p:nvPr/>
        </p:nvPicPr>
        <p:blipFill>
          <a:blip r:embed="rId2"/>
          <a:stretch>
            <a:fillRect/>
          </a:stretch>
        </p:blipFill>
        <p:spPr>
          <a:xfrm>
            <a:off x="7391400" y="1497147"/>
            <a:ext cx="3729707" cy="3145536"/>
          </a:xfrm>
          <a:prstGeom prst="rect">
            <a:avLst/>
          </a:prstGeom>
        </p:spPr>
      </p:pic>
      <p:sp>
        <p:nvSpPr>
          <p:cNvPr id="7" name="TextBox 4">
            <a:extLst>
              <a:ext uri="{FF2B5EF4-FFF2-40B4-BE49-F238E27FC236}">
                <a16:creationId xmlns:a16="http://schemas.microsoft.com/office/drawing/2014/main" id="{956B2409-91BA-45DC-87B7-48E1584D3A4E}"/>
              </a:ext>
            </a:extLst>
          </p:cNvPr>
          <p:cNvSpPr txBox="1">
            <a:spLocks noChangeArrowheads="1"/>
          </p:cNvSpPr>
          <p:nvPr/>
        </p:nvSpPr>
        <p:spPr bwMode="auto">
          <a:xfrm>
            <a:off x="7391400" y="464268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5.</a:t>
            </a:r>
            <a:endParaRPr lang="en-US" altLang="en-US" sz="1800" dirty="0"/>
          </a:p>
        </p:txBody>
      </p:sp>
      <p:sp>
        <p:nvSpPr>
          <p:cNvPr id="8" name="TextBox 5">
            <a:extLst>
              <a:ext uri="{FF2B5EF4-FFF2-40B4-BE49-F238E27FC236}">
                <a16:creationId xmlns:a16="http://schemas.microsoft.com/office/drawing/2014/main" id="{DE8E9F92-BAE2-4CCD-9DB3-B1E3F6B28167}"/>
              </a:ext>
            </a:extLst>
          </p:cNvPr>
          <p:cNvSpPr txBox="1">
            <a:spLocks noChangeArrowheads="1"/>
          </p:cNvSpPr>
          <p:nvPr/>
        </p:nvSpPr>
        <p:spPr bwMode="auto">
          <a:xfrm>
            <a:off x="7391400" y="5237822"/>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97103124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93E55227-AEED-4CA4-A61D-ACF00C757E86}"/>
              </a:ext>
            </a:extLst>
          </p:cNvPr>
          <p:cNvSpPr>
            <a:spLocks noGrp="1"/>
          </p:cNvSpPr>
          <p:nvPr>
            <p:ph type="title"/>
          </p:nvPr>
        </p:nvSpPr>
        <p:spPr/>
        <p:txBody>
          <a:bodyPr/>
          <a:lstStyle/>
          <a:p>
            <a:pPr eaLnBrk="1" hangingPunct="1"/>
            <a:r>
              <a:rPr lang="en-US" altLang="en-US" dirty="0"/>
              <a:t>Sliver (Splinter): What to Do</a:t>
            </a:r>
            <a:endParaRPr lang="en-US" altLang="en-US" sz="2000" dirty="0"/>
          </a:p>
        </p:txBody>
      </p:sp>
      <p:sp>
        <p:nvSpPr>
          <p:cNvPr id="93186" name="Content Placeholder 2">
            <a:extLst>
              <a:ext uri="{FF2B5EF4-FFF2-40B4-BE49-F238E27FC236}">
                <a16:creationId xmlns:a16="http://schemas.microsoft.com/office/drawing/2014/main" id="{50C487F4-F3B2-404B-B0C3-550575F9C026}"/>
              </a:ext>
            </a:extLst>
          </p:cNvPr>
          <p:cNvSpPr>
            <a:spLocks noGrp="1"/>
          </p:cNvSpPr>
          <p:nvPr>
            <p:ph idx="1"/>
          </p:nvPr>
        </p:nvSpPr>
        <p:spPr>
          <a:xfrm>
            <a:off x="914400" y="1524000"/>
            <a:ext cx="10287000" cy="4699000"/>
          </a:xfrm>
        </p:spPr>
        <p:txBody>
          <a:bodyPr/>
          <a:lstStyle/>
          <a:p>
            <a:pPr eaLnBrk="1" hangingPunct="1"/>
            <a:r>
              <a:rPr lang="en-US" altLang="en-US" dirty="0"/>
              <a:t>Remove with tweezers (you may need to use a sterile needle to tease the sliver into a better position for removal).</a:t>
            </a:r>
          </a:p>
          <a:p>
            <a:pPr eaLnBrk="1" hangingPunct="1"/>
            <a:r>
              <a:rPr lang="en-US" altLang="en-US" dirty="0"/>
              <a:t>Wash the area with soap and water.</a:t>
            </a:r>
          </a:p>
          <a:p>
            <a:pPr eaLnBrk="1" hangingPunct="1"/>
            <a:r>
              <a:rPr lang="en-US" altLang="en-US" dirty="0"/>
              <a:t>Apply antibiotic ointment.</a:t>
            </a:r>
          </a:p>
          <a:p>
            <a:pPr eaLnBrk="1" hangingPunct="1"/>
            <a:r>
              <a:rPr lang="en-US" altLang="en-US" dirty="0"/>
              <a:t>Apply an adhesive bandage.</a:t>
            </a:r>
          </a:p>
        </p:txBody>
      </p:sp>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167B506-2034-4A66-96B4-4099376153BF}"/>
              </a:ext>
            </a:extLst>
          </p:cNvPr>
          <p:cNvSpPr>
            <a:spLocks noGrp="1"/>
          </p:cNvSpPr>
          <p:nvPr>
            <p:ph type="title"/>
          </p:nvPr>
        </p:nvSpPr>
        <p:spPr>
          <a:xfrm>
            <a:off x="0" y="120650"/>
            <a:ext cx="12192000" cy="1001713"/>
          </a:xfrm>
        </p:spPr>
        <p:txBody>
          <a:bodyPr/>
          <a:lstStyle/>
          <a:p>
            <a:r>
              <a:rPr lang="en-US" altLang="en-US" dirty="0"/>
              <a:t>Large Impaled Object: What to Do </a:t>
            </a:r>
            <a:r>
              <a:rPr lang="en-US" altLang="en-US" sz="2000" dirty="0"/>
              <a:t>(1 of 2)</a:t>
            </a:r>
          </a:p>
        </p:txBody>
      </p:sp>
      <p:sp>
        <p:nvSpPr>
          <p:cNvPr id="95234" name="Content Placeholder 2">
            <a:extLst>
              <a:ext uri="{FF2B5EF4-FFF2-40B4-BE49-F238E27FC236}">
                <a16:creationId xmlns:a16="http://schemas.microsoft.com/office/drawing/2014/main" id="{F58644CF-837C-4697-8A7B-3AEF45C4C10C}"/>
              </a:ext>
            </a:extLst>
          </p:cNvPr>
          <p:cNvSpPr>
            <a:spLocks noGrp="1"/>
          </p:cNvSpPr>
          <p:nvPr>
            <p:ph sz="half" idx="1"/>
          </p:nvPr>
        </p:nvSpPr>
        <p:spPr>
          <a:xfrm>
            <a:off x="914400" y="1461052"/>
            <a:ext cx="4855464" cy="4729436"/>
          </a:xfrm>
        </p:spPr>
        <p:txBody>
          <a:bodyPr/>
          <a:lstStyle/>
          <a:p>
            <a:r>
              <a:rPr lang="en-US" altLang="en-US" b="1" dirty="0"/>
              <a:t>DO NOT </a:t>
            </a:r>
            <a:r>
              <a:rPr lang="en-US" altLang="en-US" dirty="0"/>
              <a:t>remove or move the object.</a:t>
            </a:r>
          </a:p>
          <a:p>
            <a:r>
              <a:rPr lang="en-US" altLang="en-US" dirty="0"/>
              <a:t>Stabilize the object with bulky dressings or padding placed around the base of the object to keep it from moving.  </a:t>
            </a:r>
          </a:p>
          <a:p>
            <a:r>
              <a:rPr lang="en-US" altLang="en-US" dirty="0"/>
              <a:t>If bleeding, apply direct pressure around the base of the object.</a:t>
            </a:r>
          </a:p>
        </p:txBody>
      </p:sp>
      <p:pic>
        <p:nvPicPr>
          <p:cNvPr id="95235" name="Picture 3" descr="A photo shows a finger impaled with a small object.  &#10;">
            <a:extLst>
              <a:ext uri="{FF2B5EF4-FFF2-40B4-BE49-F238E27FC236}">
                <a16:creationId xmlns:a16="http://schemas.microsoft.com/office/drawing/2014/main" id="{4FBA4A33-A0AC-46F3-A993-7B6522255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905000"/>
            <a:ext cx="411956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6">
            <a:extLst>
              <a:ext uri="{FF2B5EF4-FFF2-40B4-BE49-F238E27FC236}">
                <a16:creationId xmlns:a16="http://schemas.microsoft.com/office/drawing/2014/main" id="{3FD06BD6-EB24-430F-B9C4-FAA89DC8016C}"/>
              </a:ext>
            </a:extLst>
          </p:cNvPr>
          <p:cNvSpPr txBox="1">
            <a:spLocks noChangeArrowheads="1"/>
          </p:cNvSpPr>
          <p:nvPr/>
        </p:nvSpPr>
        <p:spPr bwMode="auto">
          <a:xfrm>
            <a:off x="6915150" y="4525963"/>
            <a:ext cx="482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4-11</a:t>
            </a:r>
            <a:r>
              <a:rPr lang="en-US" altLang="en-US" sz="1800"/>
              <a:t> </a:t>
            </a:r>
            <a:r>
              <a:rPr lang="en-IN" altLang="en-US" sz="1800"/>
              <a:t>Impaled (embedded) object </a:t>
            </a:r>
            <a:endParaRPr lang="en-US" altLang="en-US" sz="1800"/>
          </a:p>
        </p:txBody>
      </p:sp>
      <p:sp>
        <p:nvSpPr>
          <p:cNvPr id="95237" name="TextBox 7">
            <a:extLst>
              <a:ext uri="{FF2B5EF4-FFF2-40B4-BE49-F238E27FC236}">
                <a16:creationId xmlns:a16="http://schemas.microsoft.com/office/drawing/2014/main" id="{2788ED67-9E19-4300-B1BA-B4B9DD2E8971}"/>
              </a:ext>
            </a:extLst>
          </p:cNvPr>
          <p:cNvSpPr txBox="1">
            <a:spLocks noChangeArrowheads="1"/>
          </p:cNvSpPr>
          <p:nvPr/>
        </p:nvSpPr>
        <p:spPr bwMode="auto">
          <a:xfrm>
            <a:off x="6931025" y="4859338"/>
            <a:ext cx="29035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167B506-2034-4A66-96B4-4099376153BF}"/>
              </a:ext>
            </a:extLst>
          </p:cNvPr>
          <p:cNvSpPr>
            <a:spLocks noGrp="1"/>
          </p:cNvSpPr>
          <p:nvPr>
            <p:ph type="title"/>
          </p:nvPr>
        </p:nvSpPr>
        <p:spPr/>
        <p:txBody>
          <a:bodyPr/>
          <a:lstStyle/>
          <a:p>
            <a:r>
              <a:rPr lang="en-US" altLang="en-US" dirty="0"/>
              <a:t>Large Impaled Object: What to Do </a:t>
            </a:r>
            <a:r>
              <a:rPr lang="en-US" altLang="en-US" sz="2000" dirty="0"/>
              <a:t>(2 of 2)</a:t>
            </a:r>
          </a:p>
        </p:txBody>
      </p:sp>
      <p:sp>
        <p:nvSpPr>
          <p:cNvPr id="95234" name="Content Placeholder 2">
            <a:extLst>
              <a:ext uri="{FF2B5EF4-FFF2-40B4-BE49-F238E27FC236}">
                <a16:creationId xmlns:a16="http://schemas.microsoft.com/office/drawing/2014/main" id="{F58644CF-837C-4697-8A7B-3AEF45C4C10C}"/>
              </a:ext>
            </a:extLst>
          </p:cNvPr>
          <p:cNvSpPr>
            <a:spLocks noGrp="1"/>
          </p:cNvSpPr>
          <p:nvPr>
            <p:ph idx="1"/>
          </p:nvPr>
        </p:nvSpPr>
        <p:spPr/>
        <p:txBody>
          <a:bodyPr/>
          <a:lstStyle/>
          <a:p>
            <a:r>
              <a:rPr lang="en-US" altLang="en-US" b="1" dirty="0"/>
              <a:t>DO NOT </a:t>
            </a:r>
            <a:r>
              <a:rPr lang="en-US" altLang="en-US" dirty="0"/>
              <a:t>apply pressure on the object or on the skin next to the sharp edges of the object.</a:t>
            </a:r>
          </a:p>
          <a:p>
            <a:r>
              <a:rPr lang="en-US" altLang="en-US" dirty="0"/>
              <a:t>If necessary, reduce the length or weight of the object by cutting or breaking it.  </a:t>
            </a:r>
          </a:p>
          <a:p>
            <a:r>
              <a:rPr lang="en-US" altLang="en-US" dirty="0"/>
              <a:t>Call 9-1-1.</a:t>
            </a:r>
          </a:p>
        </p:txBody>
      </p:sp>
    </p:spTree>
    <p:extLst>
      <p:ext uri="{BB962C8B-B14F-4D97-AF65-F5344CB8AC3E}">
        <p14:creationId xmlns:p14="http://schemas.microsoft.com/office/powerpoint/2010/main" val="1723799498"/>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9179B65F-A0F9-4D9D-81B8-4CADC04C51EB}"/>
              </a:ext>
            </a:extLst>
          </p:cNvPr>
          <p:cNvSpPr>
            <a:spLocks noGrp="1"/>
          </p:cNvSpPr>
          <p:nvPr>
            <p:ph type="title"/>
          </p:nvPr>
        </p:nvSpPr>
        <p:spPr>
          <a:xfrm>
            <a:off x="0" y="120650"/>
            <a:ext cx="12192000" cy="1001713"/>
          </a:xfrm>
        </p:spPr>
        <p:txBody>
          <a:bodyPr/>
          <a:lstStyle/>
          <a:p>
            <a:r>
              <a:rPr lang="en-US" altLang="en-US" dirty="0"/>
              <a:t>Amputations: What to Do </a:t>
            </a:r>
            <a:r>
              <a:rPr lang="en-US" altLang="en-US" sz="2000" dirty="0"/>
              <a:t>(1 of 2)</a:t>
            </a:r>
          </a:p>
        </p:txBody>
      </p:sp>
      <p:sp>
        <p:nvSpPr>
          <p:cNvPr id="101378" name="Content Placeholder 2">
            <a:extLst>
              <a:ext uri="{FF2B5EF4-FFF2-40B4-BE49-F238E27FC236}">
                <a16:creationId xmlns:a16="http://schemas.microsoft.com/office/drawing/2014/main" id="{E77AA6A3-6ADD-4933-B3CB-389208A28031}"/>
              </a:ext>
            </a:extLst>
          </p:cNvPr>
          <p:cNvSpPr>
            <a:spLocks noGrp="1"/>
          </p:cNvSpPr>
          <p:nvPr>
            <p:ph sz="half" idx="1"/>
          </p:nvPr>
        </p:nvSpPr>
        <p:spPr>
          <a:xfrm>
            <a:off x="914400" y="1461052"/>
            <a:ext cx="4855464" cy="4729436"/>
          </a:xfrm>
        </p:spPr>
        <p:txBody>
          <a:bodyPr/>
          <a:lstStyle/>
          <a:p>
            <a:r>
              <a:rPr lang="en-US" altLang="en-US" dirty="0"/>
              <a:t>Call 9-1-1.</a:t>
            </a:r>
          </a:p>
          <a:p>
            <a:r>
              <a:rPr lang="en-US" altLang="en-US" dirty="0"/>
              <a:t>Control the bleeding by using direct pressure.</a:t>
            </a:r>
          </a:p>
          <a:p>
            <a:r>
              <a:rPr lang="en-US" altLang="en-US" dirty="0"/>
              <a:t>If unsuccessful, apply a tourniquet or a hemostatic dressing, if available.</a:t>
            </a:r>
          </a:p>
        </p:txBody>
      </p:sp>
      <p:pic>
        <p:nvPicPr>
          <p:cNvPr id="101379" name="Picture 2" descr="A photo shows the palm and part of a hand, with the thumb amputated and blood all over.&#10;">
            <a:extLst>
              <a:ext uri="{FF2B5EF4-FFF2-40B4-BE49-F238E27FC236}">
                <a16:creationId xmlns:a16="http://schemas.microsoft.com/office/drawing/2014/main" id="{E6A77EEE-2873-44F3-9EAC-79A520CF0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8138"/>
            <a:ext cx="41767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6">
            <a:extLst>
              <a:ext uri="{FF2B5EF4-FFF2-40B4-BE49-F238E27FC236}">
                <a16:creationId xmlns:a16="http://schemas.microsoft.com/office/drawing/2014/main" id="{F58C0617-4232-4688-93A2-3D86D127BD4F}"/>
              </a:ext>
            </a:extLst>
          </p:cNvPr>
          <p:cNvSpPr txBox="1">
            <a:spLocks noChangeArrowheads="1"/>
          </p:cNvSpPr>
          <p:nvPr/>
        </p:nvSpPr>
        <p:spPr bwMode="auto">
          <a:xfrm>
            <a:off x="6218238" y="4754563"/>
            <a:ext cx="3687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4-12</a:t>
            </a:r>
            <a:r>
              <a:rPr lang="en-US" altLang="en-US" sz="1800"/>
              <a:t> </a:t>
            </a:r>
            <a:r>
              <a:rPr lang="en-IN" altLang="en-US" sz="1800"/>
              <a:t>Amputation </a:t>
            </a:r>
            <a:endParaRPr lang="en-US" altLang="en-US" sz="1800"/>
          </a:p>
        </p:txBody>
      </p:sp>
      <p:sp>
        <p:nvSpPr>
          <p:cNvPr id="101381" name="TextBox 7">
            <a:extLst>
              <a:ext uri="{FF2B5EF4-FFF2-40B4-BE49-F238E27FC236}">
                <a16:creationId xmlns:a16="http://schemas.microsoft.com/office/drawing/2014/main" id="{0AD04290-1995-4799-BD29-B408EAA06F1B}"/>
              </a:ext>
            </a:extLst>
          </p:cNvPr>
          <p:cNvSpPr txBox="1">
            <a:spLocks noChangeArrowheads="1"/>
          </p:cNvSpPr>
          <p:nvPr/>
        </p:nvSpPr>
        <p:spPr bwMode="auto">
          <a:xfrm>
            <a:off x="6235700" y="5087938"/>
            <a:ext cx="29035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E. M. Singletary, M.D. Used with permission. </a:t>
            </a:r>
            <a:endParaRPr lang="en-US" altLang="en-US" sz="1000"/>
          </a:p>
        </p:txBody>
      </p:sp>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5C938219-1B0C-4FEE-9725-F96B153DEA25}"/>
              </a:ext>
            </a:extLst>
          </p:cNvPr>
          <p:cNvSpPr>
            <a:spLocks noGrp="1"/>
          </p:cNvSpPr>
          <p:nvPr>
            <p:ph type="title"/>
          </p:nvPr>
        </p:nvSpPr>
        <p:spPr>
          <a:xfrm>
            <a:off x="0" y="120650"/>
            <a:ext cx="12192000" cy="1001713"/>
          </a:xfrm>
        </p:spPr>
        <p:txBody>
          <a:bodyPr/>
          <a:lstStyle/>
          <a:p>
            <a:r>
              <a:rPr lang="en-US" altLang="en-US" dirty="0"/>
              <a:t>Amputations: What to Do </a:t>
            </a:r>
            <a:r>
              <a:rPr lang="en-US" altLang="en-US" sz="2000" dirty="0"/>
              <a:t>(2 of 2)</a:t>
            </a:r>
          </a:p>
        </p:txBody>
      </p:sp>
      <p:sp>
        <p:nvSpPr>
          <p:cNvPr id="103426" name="Content Placeholder 2">
            <a:extLst>
              <a:ext uri="{FF2B5EF4-FFF2-40B4-BE49-F238E27FC236}">
                <a16:creationId xmlns:a16="http://schemas.microsoft.com/office/drawing/2014/main" id="{1DB8F39F-6905-459E-A385-28FDCC104500}"/>
              </a:ext>
            </a:extLst>
          </p:cNvPr>
          <p:cNvSpPr>
            <a:spLocks noGrp="1"/>
          </p:cNvSpPr>
          <p:nvPr>
            <p:ph idx="1"/>
          </p:nvPr>
        </p:nvSpPr>
        <p:spPr>
          <a:xfrm>
            <a:off x="925830" y="1490870"/>
            <a:ext cx="10287000" cy="4699047"/>
          </a:xfrm>
        </p:spPr>
        <p:txBody>
          <a:bodyPr/>
          <a:lstStyle/>
          <a:p>
            <a:r>
              <a:rPr lang="en-US" altLang="en-US" dirty="0"/>
              <a:t>Care for the amputated part:</a:t>
            </a:r>
          </a:p>
          <a:p>
            <a:pPr lvl="1"/>
            <a:r>
              <a:rPr lang="en-US" altLang="en-US" dirty="0"/>
              <a:t>Wrap the severed part in a sterile gauze or a clean cloth that has been wet with water or saline (make sure the excess water has been squeezed out).</a:t>
            </a:r>
          </a:p>
          <a:p>
            <a:pPr lvl="1"/>
            <a:r>
              <a:rPr lang="en-US" altLang="en-US" dirty="0"/>
              <a:t>Put the wrapped part in a waterproof container (eg, plastic bag, plastic wrap).</a:t>
            </a:r>
          </a:p>
          <a:p>
            <a:pPr lvl="1"/>
            <a:r>
              <a:rPr lang="en-US" altLang="en-US" dirty="0"/>
              <a:t>Keep the part cool by placing the wrapped part in a container of ice. DO NOT bury the part in ice or allow it to touch the ice. DO NOT submerge it in water.</a:t>
            </a:r>
          </a:p>
          <a:p>
            <a:r>
              <a:rPr lang="en-US" altLang="en-US" dirty="0"/>
              <a:t>If the amputated part was not found, ask others to search for it and, if located, to take it to the medical facility where the injured person is going.</a:t>
            </a:r>
          </a:p>
        </p:txBody>
      </p:sp>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4154EA4E-A90B-4777-9614-3D5D39D90666}"/>
              </a:ext>
            </a:extLst>
          </p:cNvPr>
          <p:cNvSpPr>
            <a:spLocks noGrp="1"/>
          </p:cNvSpPr>
          <p:nvPr>
            <p:ph type="title"/>
          </p:nvPr>
        </p:nvSpPr>
        <p:spPr>
          <a:xfrm>
            <a:off x="0" y="120650"/>
            <a:ext cx="12192000" cy="1001713"/>
          </a:xfrm>
        </p:spPr>
        <p:txBody>
          <a:bodyPr/>
          <a:lstStyle/>
          <a:p>
            <a:r>
              <a:rPr lang="en-US" altLang="en-US"/>
              <a:t>Avulsions: What to Do</a:t>
            </a:r>
          </a:p>
        </p:txBody>
      </p:sp>
      <p:sp>
        <p:nvSpPr>
          <p:cNvPr id="105474" name="Content Placeholder 2">
            <a:extLst>
              <a:ext uri="{FF2B5EF4-FFF2-40B4-BE49-F238E27FC236}">
                <a16:creationId xmlns:a16="http://schemas.microsoft.com/office/drawing/2014/main" id="{C7A1154A-1385-4272-B713-5FDEFF41B1C4}"/>
              </a:ext>
            </a:extLst>
          </p:cNvPr>
          <p:cNvSpPr>
            <a:spLocks noGrp="1"/>
          </p:cNvSpPr>
          <p:nvPr>
            <p:ph sz="half" idx="1"/>
          </p:nvPr>
        </p:nvSpPr>
        <p:spPr>
          <a:xfrm>
            <a:off x="914400" y="1461052"/>
            <a:ext cx="4855464" cy="4729436"/>
          </a:xfrm>
        </p:spPr>
        <p:txBody>
          <a:bodyPr/>
          <a:lstStyle/>
          <a:p>
            <a:r>
              <a:rPr lang="en-US" altLang="en-US"/>
              <a:t>Gently move the skin back to its normal position.</a:t>
            </a:r>
          </a:p>
          <a:p>
            <a:r>
              <a:rPr lang="en-US" altLang="en-US"/>
              <a:t>Cover with a sterile or clean dressing.</a:t>
            </a:r>
          </a:p>
          <a:p>
            <a:r>
              <a:rPr lang="en-US" altLang="en-US"/>
              <a:t>Control bleeding.</a:t>
            </a:r>
          </a:p>
        </p:txBody>
      </p:sp>
      <p:pic>
        <p:nvPicPr>
          <p:cNvPr id="105475" name="Picture 3" descr="A photo shows a ear with a flap of skin torn and hanging loose, with blood around the spot.&#10;">
            <a:extLst>
              <a:ext uri="{FF2B5EF4-FFF2-40B4-BE49-F238E27FC236}">
                <a16:creationId xmlns:a16="http://schemas.microsoft.com/office/drawing/2014/main" id="{E6B0FD51-7562-45C6-8941-EBBC021E11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1600200"/>
            <a:ext cx="39497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6">
            <a:extLst>
              <a:ext uri="{FF2B5EF4-FFF2-40B4-BE49-F238E27FC236}">
                <a16:creationId xmlns:a16="http://schemas.microsoft.com/office/drawing/2014/main" id="{91F8ACAB-3EEA-4F3D-A9FE-02289E8F19E6}"/>
              </a:ext>
            </a:extLst>
          </p:cNvPr>
          <p:cNvSpPr txBox="1">
            <a:spLocks noChangeArrowheads="1"/>
          </p:cNvSpPr>
          <p:nvPr/>
        </p:nvSpPr>
        <p:spPr bwMode="auto">
          <a:xfrm>
            <a:off x="6523038" y="5181600"/>
            <a:ext cx="3687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4-13</a:t>
            </a:r>
            <a:r>
              <a:rPr lang="en-US" altLang="en-US" sz="1800"/>
              <a:t> </a:t>
            </a:r>
            <a:r>
              <a:rPr lang="en-IN" altLang="en-US" sz="1800"/>
              <a:t>Avulsion </a:t>
            </a:r>
            <a:endParaRPr lang="en-US" altLang="en-US" sz="1800"/>
          </a:p>
        </p:txBody>
      </p:sp>
      <p:sp>
        <p:nvSpPr>
          <p:cNvPr id="105477" name="TextBox 7">
            <a:extLst>
              <a:ext uri="{FF2B5EF4-FFF2-40B4-BE49-F238E27FC236}">
                <a16:creationId xmlns:a16="http://schemas.microsoft.com/office/drawing/2014/main" id="{2E083FA9-EDC6-4478-921D-43DC3ABEC2F9}"/>
              </a:ext>
            </a:extLst>
          </p:cNvPr>
          <p:cNvSpPr txBox="1">
            <a:spLocks noChangeArrowheads="1"/>
          </p:cNvSpPr>
          <p:nvPr/>
        </p:nvSpPr>
        <p:spPr bwMode="auto">
          <a:xfrm>
            <a:off x="6523038" y="5486400"/>
            <a:ext cx="2903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5690-B7A5-4E7E-B0F9-AF4052B86D36}"/>
              </a:ext>
            </a:extLst>
          </p:cNvPr>
          <p:cNvSpPr>
            <a:spLocks noGrp="1"/>
          </p:cNvSpPr>
          <p:nvPr>
            <p:ph type="title"/>
          </p:nvPr>
        </p:nvSpPr>
        <p:spPr/>
        <p:txBody>
          <a:bodyPr/>
          <a:lstStyle/>
          <a:p>
            <a:r>
              <a:rPr lang="en-US" dirty="0"/>
              <a:t>Head Injuries</a:t>
            </a:r>
          </a:p>
        </p:txBody>
      </p:sp>
      <p:sp>
        <p:nvSpPr>
          <p:cNvPr id="3" name="Content Placeholder 2">
            <a:extLst>
              <a:ext uri="{FF2B5EF4-FFF2-40B4-BE49-F238E27FC236}">
                <a16:creationId xmlns:a16="http://schemas.microsoft.com/office/drawing/2014/main" id="{5EA1819B-D7F7-4548-ADC7-FF89D3C40219}"/>
              </a:ext>
            </a:extLst>
          </p:cNvPr>
          <p:cNvSpPr>
            <a:spLocks noGrp="1"/>
          </p:cNvSpPr>
          <p:nvPr>
            <p:ph idx="1"/>
          </p:nvPr>
        </p:nvSpPr>
        <p:spPr/>
        <p:txBody>
          <a:bodyPr/>
          <a:lstStyle/>
          <a:p>
            <a:r>
              <a:rPr lang="en-US" dirty="0"/>
              <a:t>Suspect a spinal cord injury in a person with a head injury.</a:t>
            </a:r>
          </a:p>
          <a:p>
            <a:r>
              <a:rPr lang="en-US" dirty="0"/>
              <a:t>Head injuries can vary in severity from a small cut or bruise to serious brain injury.</a:t>
            </a:r>
          </a:p>
          <a:p>
            <a:pPr lvl="1"/>
            <a:r>
              <a:rPr lang="en-US" dirty="0"/>
              <a:t>Includes any damage to the scalp, skull, or brain.</a:t>
            </a:r>
          </a:p>
          <a:p>
            <a:endParaRPr lang="en-US" dirty="0"/>
          </a:p>
        </p:txBody>
      </p:sp>
    </p:spTree>
    <p:extLst>
      <p:ext uri="{BB962C8B-B14F-4D97-AF65-F5344CB8AC3E}">
        <p14:creationId xmlns:p14="http://schemas.microsoft.com/office/powerpoint/2010/main" val="1420032829"/>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8F3819AE-4750-4908-9B23-9C8A6251A791}"/>
              </a:ext>
            </a:extLst>
          </p:cNvPr>
          <p:cNvSpPr>
            <a:spLocks noGrp="1"/>
          </p:cNvSpPr>
          <p:nvPr>
            <p:ph type="title"/>
          </p:nvPr>
        </p:nvSpPr>
        <p:spPr/>
        <p:txBody>
          <a:bodyPr/>
          <a:lstStyle/>
          <a:p>
            <a:pPr eaLnBrk="1" hangingPunct="1"/>
            <a:r>
              <a:rPr lang="en-US" altLang="en-US" dirty="0"/>
              <a:t>Scalp Wound: What to Do </a:t>
            </a:r>
            <a:r>
              <a:rPr lang="en-US" altLang="en-US" sz="2000" dirty="0"/>
              <a:t>(1 of 2)</a:t>
            </a:r>
          </a:p>
        </p:txBody>
      </p:sp>
      <p:sp>
        <p:nvSpPr>
          <p:cNvPr id="109570" name="Content Placeholder 2">
            <a:extLst>
              <a:ext uri="{FF2B5EF4-FFF2-40B4-BE49-F238E27FC236}">
                <a16:creationId xmlns:a16="http://schemas.microsoft.com/office/drawing/2014/main" id="{35EF223F-9783-4227-93B8-63057E0CC53B}"/>
              </a:ext>
            </a:extLst>
          </p:cNvPr>
          <p:cNvSpPr>
            <a:spLocks noGrp="1"/>
          </p:cNvSpPr>
          <p:nvPr>
            <p:ph idx="1"/>
          </p:nvPr>
        </p:nvSpPr>
        <p:spPr>
          <a:xfrm>
            <a:off x="925513" y="1524000"/>
            <a:ext cx="10287000" cy="4699000"/>
          </a:xfrm>
        </p:spPr>
        <p:txBody>
          <a:bodyPr/>
          <a:lstStyle/>
          <a:p>
            <a:pPr eaLnBrk="1" hangingPunct="1"/>
            <a:r>
              <a:rPr lang="en-US" altLang="en-US" dirty="0"/>
              <a:t>Control bleeding by pressing on wound.</a:t>
            </a:r>
          </a:p>
          <a:p>
            <a:pPr lvl="1" eaLnBrk="1" hangingPunct="1"/>
            <a:r>
              <a:rPr lang="en-US" altLang="en-US" dirty="0"/>
              <a:t>Replace any skin flap to its original position and apply pressure.</a:t>
            </a:r>
          </a:p>
          <a:p>
            <a:pPr lvl="1" eaLnBrk="1" hangingPunct="1"/>
            <a:r>
              <a:rPr lang="en-US" altLang="en-US" dirty="0"/>
              <a:t>Another option is applying an ice pack or instant cold pack to control bleeding.</a:t>
            </a:r>
          </a:p>
          <a:p>
            <a:pPr eaLnBrk="1" hangingPunct="1"/>
            <a:r>
              <a:rPr lang="en-US" altLang="en-US" dirty="0"/>
              <a:t>Press on the edges of the wound to help control bleeding.</a:t>
            </a:r>
          </a:p>
          <a:p>
            <a:pPr lvl="1" eaLnBrk="1" hangingPunct="1"/>
            <a:r>
              <a:rPr lang="en-US" altLang="en-US" dirty="0"/>
              <a:t>If you suspect a skull fracture, </a:t>
            </a:r>
            <a:r>
              <a:rPr lang="en-US" altLang="en-US" b="1" dirty="0"/>
              <a:t>DO NOT </a:t>
            </a:r>
            <a:r>
              <a:rPr lang="en-US" altLang="en-US" dirty="0"/>
              <a:t>apply excessive pressure.</a:t>
            </a:r>
          </a:p>
          <a:p>
            <a:pPr lvl="1" eaLnBrk="1" hangingPunct="1"/>
            <a:r>
              <a:rPr lang="en-US" altLang="en-US" dirty="0"/>
              <a:t>This may push bone pieces into the brain.</a:t>
            </a:r>
          </a:p>
          <a:p>
            <a:pPr eaLnBrk="1" hangingPunct="1"/>
            <a:r>
              <a:rPr lang="en-US" altLang="en-US" dirty="0"/>
              <a:t>Apply a dry, sterile or clean dressing.</a:t>
            </a:r>
          </a:p>
          <a:p>
            <a:pPr eaLnBrk="1" hangingPunct="1"/>
            <a:r>
              <a:rPr lang="en-US" altLang="en-US" dirty="0"/>
              <a:t>Keep the head and shoulders raised if no spinal injury is suspected.</a:t>
            </a:r>
          </a:p>
        </p:txBody>
      </p:sp>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6347D1D0-E93B-4DF3-8224-9348DFF51A07}"/>
              </a:ext>
            </a:extLst>
          </p:cNvPr>
          <p:cNvSpPr>
            <a:spLocks noGrp="1"/>
          </p:cNvSpPr>
          <p:nvPr>
            <p:ph type="title"/>
          </p:nvPr>
        </p:nvSpPr>
        <p:spPr/>
        <p:txBody>
          <a:bodyPr/>
          <a:lstStyle/>
          <a:p>
            <a:pPr eaLnBrk="1" hangingPunct="1"/>
            <a:r>
              <a:rPr lang="en-US" altLang="en-US" dirty="0"/>
              <a:t>Scalp Wound: What to Do </a:t>
            </a:r>
            <a:r>
              <a:rPr lang="en-US" altLang="en-US" sz="2000" dirty="0"/>
              <a:t>(2 of 2)</a:t>
            </a:r>
            <a:endParaRPr lang="en-US" altLang="en-US" dirty="0"/>
          </a:p>
        </p:txBody>
      </p:sp>
      <p:sp>
        <p:nvSpPr>
          <p:cNvPr id="111618" name="Content Placeholder 2">
            <a:extLst>
              <a:ext uri="{FF2B5EF4-FFF2-40B4-BE49-F238E27FC236}">
                <a16:creationId xmlns:a16="http://schemas.microsoft.com/office/drawing/2014/main" id="{673B8CE0-50F7-479F-AF37-547C7628A417}"/>
              </a:ext>
            </a:extLst>
          </p:cNvPr>
          <p:cNvSpPr>
            <a:spLocks noGrp="1"/>
          </p:cNvSpPr>
          <p:nvPr>
            <p:ph idx="1"/>
          </p:nvPr>
        </p:nvSpPr>
        <p:spPr>
          <a:xfrm>
            <a:off x="925513" y="1524000"/>
            <a:ext cx="10287000" cy="4699000"/>
          </a:xfrm>
        </p:spPr>
        <p:txBody>
          <a:bodyPr/>
          <a:lstStyle/>
          <a:p>
            <a:pPr eaLnBrk="1" hangingPunct="1"/>
            <a:r>
              <a:rPr lang="en-US" altLang="en-US" dirty="0">
                <a:ea typeface="ＭＳ Ｐゴシック" panose="020B0600070205080204" pitchFamily="34" charset="-128"/>
              </a:rPr>
              <a:t>If bleeding continues, </a:t>
            </a:r>
            <a:r>
              <a:rPr lang="en-US" altLang="en-US" b="1" dirty="0">
                <a:ea typeface="ＭＳ Ｐゴシック" panose="020B0600070205080204" pitchFamily="34" charset="-128"/>
              </a:rPr>
              <a:t>DO NOT </a:t>
            </a:r>
            <a:r>
              <a:rPr lang="en-US" altLang="en-US" dirty="0">
                <a:ea typeface="ＭＳ Ｐゴシック" panose="020B0600070205080204" pitchFamily="34" charset="-128"/>
              </a:rPr>
              <a:t>remove the first blood-soaked dressing; instead, add another dressing over it.</a:t>
            </a:r>
          </a:p>
          <a:p>
            <a:pPr eaLnBrk="1" hangingPunct="1"/>
            <a:r>
              <a:rPr lang="en-US" altLang="en-US" dirty="0">
                <a:ea typeface="ＭＳ Ｐゴシック" panose="020B0600070205080204" pitchFamily="34" charset="-128"/>
              </a:rPr>
              <a:t>Call 9-1-1 if:</a:t>
            </a:r>
          </a:p>
          <a:p>
            <a:pPr lvl="1" eaLnBrk="1" hangingPunct="1"/>
            <a:r>
              <a:rPr lang="en-US" altLang="en-US" dirty="0">
                <a:ea typeface="ＭＳ Ｐゴシック" panose="020B0600070205080204" pitchFamily="34" charset="-128"/>
              </a:rPr>
              <a:t>The wound is extensive.</a:t>
            </a:r>
          </a:p>
          <a:p>
            <a:pPr lvl="1" eaLnBrk="1" hangingPunct="1"/>
            <a:r>
              <a:rPr lang="en-US" altLang="en-US" dirty="0">
                <a:ea typeface="ＭＳ Ｐゴシック" panose="020B0600070205080204" pitchFamily="34" charset="-128"/>
              </a:rPr>
              <a:t>There is significant facial damage.</a:t>
            </a:r>
          </a:p>
          <a:p>
            <a:pPr lvl="1" eaLnBrk="1" hangingPunct="1"/>
            <a:r>
              <a:rPr lang="en-US" altLang="en-US" dirty="0">
                <a:ea typeface="ＭＳ Ｐゴシック" panose="020B0600070205080204" pitchFamily="34" charset="-128"/>
              </a:rPr>
              <a:t>Signs of concussion occur (eg, nausea and vomiting, headache, drowsiness).</a:t>
            </a:r>
          </a:p>
        </p:txBody>
      </p:sp>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0C3F-BB3C-4BED-8FC3-C73AD8377981}"/>
              </a:ext>
            </a:extLst>
          </p:cNvPr>
          <p:cNvSpPr>
            <a:spLocks noGrp="1"/>
          </p:cNvSpPr>
          <p:nvPr>
            <p:ph type="title"/>
          </p:nvPr>
        </p:nvSpPr>
        <p:spPr/>
        <p:txBody>
          <a:bodyPr/>
          <a:lstStyle/>
          <a:p>
            <a:r>
              <a:rPr lang="en-US" dirty="0"/>
              <a:t>Skull Fracture: What to Look For</a:t>
            </a:r>
          </a:p>
        </p:txBody>
      </p:sp>
      <p:sp>
        <p:nvSpPr>
          <p:cNvPr id="4" name="Content Placeholder 3">
            <a:extLst>
              <a:ext uri="{FF2B5EF4-FFF2-40B4-BE49-F238E27FC236}">
                <a16:creationId xmlns:a16="http://schemas.microsoft.com/office/drawing/2014/main" id="{FEBFABA3-D416-4853-A7B3-1C90D7D2D02A}"/>
              </a:ext>
            </a:extLst>
          </p:cNvPr>
          <p:cNvSpPr>
            <a:spLocks noGrp="1"/>
          </p:cNvSpPr>
          <p:nvPr>
            <p:ph sz="half" idx="1"/>
          </p:nvPr>
        </p:nvSpPr>
        <p:spPr/>
        <p:txBody>
          <a:bodyPr/>
          <a:lstStyle/>
          <a:p>
            <a:r>
              <a:rPr lang="en-US" dirty="0"/>
              <a:t>Pain </a:t>
            </a:r>
          </a:p>
          <a:p>
            <a:r>
              <a:rPr lang="en-US" dirty="0"/>
              <a:t>Skull deformity </a:t>
            </a:r>
          </a:p>
          <a:p>
            <a:r>
              <a:rPr lang="en-US" dirty="0"/>
              <a:t>Bleeding from an ear or the nose </a:t>
            </a:r>
          </a:p>
          <a:p>
            <a:r>
              <a:rPr lang="en-US" dirty="0"/>
              <a:t>Leakage of clear, watery fluid from an ear or the nose </a:t>
            </a:r>
          </a:p>
          <a:p>
            <a:endParaRPr lang="en-US" dirty="0"/>
          </a:p>
        </p:txBody>
      </p:sp>
      <p:sp>
        <p:nvSpPr>
          <p:cNvPr id="5" name="Content Placeholder 4">
            <a:extLst>
              <a:ext uri="{FF2B5EF4-FFF2-40B4-BE49-F238E27FC236}">
                <a16:creationId xmlns:a16="http://schemas.microsoft.com/office/drawing/2014/main" id="{081AFCB1-B1E2-4282-B451-10AAEA891019}"/>
              </a:ext>
            </a:extLst>
          </p:cNvPr>
          <p:cNvSpPr>
            <a:spLocks noGrp="1"/>
          </p:cNvSpPr>
          <p:nvPr>
            <p:ph sz="half" idx="2"/>
          </p:nvPr>
        </p:nvSpPr>
        <p:spPr/>
        <p:txBody>
          <a:bodyPr/>
          <a:lstStyle/>
          <a:p>
            <a:r>
              <a:rPr lang="en-US" dirty="0"/>
              <a:t>Discoloration around the eyes or behind the ears that appears several hours after the injury</a:t>
            </a:r>
          </a:p>
          <a:p>
            <a:r>
              <a:rPr lang="en-US" dirty="0"/>
              <a:t>Unequal-sized pupils of the eye </a:t>
            </a:r>
          </a:p>
          <a:p>
            <a:r>
              <a:rPr lang="en-US" dirty="0"/>
              <a:t>Heavy scalp bleeding (skull and/or brain tissue may be exposed) </a:t>
            </a:r>
          </a:p>
          <a:p>
            <a:r>
              <a:rPr lang="en-US" dirty="0"/>
              <a:t>Penetrating or impaled object </a:t>
            </a:r>
          </a:p>
          <a:p>
            <a:endParaRPr lang="en-US" dirty="0"/>
          </a:p>
        </p:txBody>
      </p:sp>
    </p:spTree>
    <p:extLst>
      <p:ext uri="{BB962C8B-B14F-4D97-AF65-F5344CB8AC3E}">
        <p14:creationId xmlns:p14="http://schemas.microsoft.com/office/powerpoint/2010/main" val="287453628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a:extLst>
              <a:ext uri="{FF2B5EF4-FFF2-40B4-BE49-F238E27FC236}">
                <a16:creationId xmlns:a16="http://schemas.microsoft.com/office/drawing/2014/main" id="{2D3F148E-15ED-4275-BC73-E19C9598B2AE}"/>
              </a:ext>
            </a:extLst>
          </p:cNvPr>
          <p:cNvSpPr>
            <a:spLocks noGrp="1"/>
          </p:cNvSpPr>
          <p:nvPr>
            <p:ph type="title"/>
          </p:nvPr>
        </p:nvSpPr>
        <p:spPr>
          <a:xfrm>
            <a:off x="0" y="120650"/>
            <a:ext cx="12192000" cy="1001713"/>
          </a:xfrm>
        </p:spPr>
        <p:txBody>
          <a:bodyPr/>
          <a:lstStyle/>
          <a:p>
            <a:r>
              <a:rPr lang="en-US" altLang="en-US" dirty="0"/>
              <a:t>Bleeding Control </a:t>
            </a:r>
            <a:r>
              <a:rPr lang="en-US" altLang="en-US" sz="2000" dirty="0"/>
              <a:t>(4 of 4)</a:t>
            </a:r>
          </a:p>
        </p:txBody>
      </p:sp>
      <p:sp>
        <p:nvSpPr>
          <p:cNvPr id="4100" name="Content Placeholder 4">
            <a:extLst>
              <a:ext uri="{FF2B5EF4-FFF2-40B4-BE49-F238E27FC236}">
                <a16:creationId xmlns:a16="http://schemas.microsoft.com/office/drawing/2014/main" id="{E20F588E-8767-4E77-9D8E-3485EBF3D051}"/>
              </a:ext>
            </a:extLst>
          </p:cNvPr>
          <p:cNvSpPr>
            <a:spLocks noGrp="1"/>
          </p:cNvSpPr>
          <p:nvPr>
            <p:ph sz="half" idx="1"/>
          </p:nvPr>
        </p:nvSpPr>
        <p:spPr>
          <a:xfrm>
            <a:off x="914400" y="1460500"/>
            <a:ext cx="5029200" cy="4730750"/>
          </a:xfrm>
        </p:spPr>
        <p:txBody>
          <a:bodyPr rtlCol="0">
            <a:noAutofit/>
          </a:bodyPr>
          <a:lstStyle/>
          <a:p>
            <a:r>
              <a:rPr lang="en-US" dirty="0"/>
              <a:t>After the bleeding stops: </a:t>
            </a:r>
          </a:p>
          <a:p>
            <a:pPr lvl="1"/>
            <a:r>
              <a:rPr lang="en-US" dirty="0"/>
              <a:t>Care for the wound.</a:t>
            </a:r>
          </a:p>
          <a:p>
            <a:pPr lvl="1"/>
            <a:r>
              <a:rPr lang="en-US" dirty="0"/>
              <a:t>Properly dispose of the gloves and any blood-contaminated clothing.</a:t>
            </a:r>
          </a:p>
          <a:p>
            <a:pPr lvl="1"/>
            <a:r>
              <a:rPr lang="en-US" dirty="0"/>
              <a:t>Wash your hands.</a:t>
            </a:r>
          </a:p>
          <a:p>
            <a:pPr lvl="1"/>
            <a:r>
              <a:rPr lang="en-US" dirty="0"/>
              <a:t>If needed, seek professional medical care for cleaning, sutures, or a tetanus immunization. For massive, life-threatening bleeding call EMS.</a:t>
            </a:r>
          </a:p>
        </p:txBody>
      </p:sp>
      <p:pic>
        <p:nvPicPr>
          <p:cNvPr id="10243" name="Picture 1" descr="A photo shows the hand of a person disposing of an item of clothing in a plastic bag.&#10;">
            <a:extLst>
              <a:ext uri="{FF2B5EF4-FFF2-40B4-BE49-F238E27FC236}">
                <a16:creationId xmlns:a16="http://schemas.microsoft.com/office/drawing/2014/main" id="{BCC5284C-F705-468F-8EA9-F4A7D48C3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460500"/>
            <a:ext cx="405447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a:extLst>
              <a:ext uri="{FF2B5EF4-FFF2-40B4-BE49-F238E27FC236}">
                <a16:creationId xmlns:a16="http://schemas.microsoft.com/office/drawing/2014/main" id="{B4BF753D-F3DF-4D8E-8DEA-121CA4074728}"/>
              </a:ext>
            </a:extLst>
          </p:cNvPr>
          <p:cNvSpPr txBox="1">
            <a:spLocks noChangeArrowheads="1"/>
          </p:cNvSpPr>
          <p:nvPr/>
        </p:nvSpPr>
        <p:spPr bwMode="auto">
          <a:xfrm>
            <a:off x="7010400" y="49530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6.</a:t>
            </a:r>
            <a:endParaRPr lang="en-US" altLang="en-US" sz="1800" dirty="0"/>
          </a:p>
        </p:txBody>
      </p:sp>
      <p:sp>
        <p:nvSpPr>
          <p:cNvPr id="10245" name="TextBox 5">
            <a:extLst>
              <a:ext uri="{FF2B5EF4-FFF2-40B4-BE49-F238E27FC236}">
                <a16:creationId xmlns:a16="http://schemas.microsoft.com/office/drawing/2014/main" id="{E1F0545F-DC8F-41F1-B546-484EFAAC79F7}"/>
              </a:ext>
            </a:extLst>
          </p:cNvPr>
          <p:cNvSpPr txBox="1">
            <a:spLocks noChangeArrowheads="1"/>
          </p:cNvSpPr>
          <p:nvPr/>
        </p:nvSpPr>
        <p:spPr bwMode="auto">
          <a:xfrm>
            <a:off x="7033260" y="5599331"/>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04091FAC-9622-42BF-9B4B-B6062A2D1EE3}"/>
              </a:ext>
            </a:extLst>
          </p:cNvPr>
          <p:cNvSpPr>
            <a:spLocks noGrp="1"/>
          </p:cNvSpPr>
          <p:nvPr>
            <p:ph type="title"/>
          </p:nvPr>
        </p:nvSpPr>
        <p:spPr/>
        <p:txBody>
          <a:bodyPr/>
          <a:lstStyle/>
          <a:p>
            <a:pPr eaLnBrk="1" hangingPunct="1"/>
            <a:r>
              <a:rPr lang="en-US" altLang="en-US" dirty="0"/>
              <a:t>Skull Fracture: What to Do </a:t>
            </a:r>
            <a:r>
              <a:rPr lang="en-US" altLang="en-US" sz="2000" dirty="0"/>
              <a:t>(1 of 2)</a:t>
            </a:r>
            <a:endParaRPr lang="en-US" altLang="en-US" dirty="0"/>
          </a:p>
        </p:txBody>
      </p:sp>
      <p:sp>
        <p:nvSpPr>
          <p:cNvPr id="113666" name="Content Placeholder 2">
            <a:extLst>
              <a:ext uri="{FF2B5EF4-FFF2-40B4-BE49-F238E27FC236}">
                <a16:creationId xmlns:a16="http://schemas.microsoft.com/office/drawing/2014/main" id="{8DC48A10-6299-4A31-97A1-ED185D5E0A23}"/>
              </a:ext>
            </a:extLst>
          </p:cNvPr>
          <p:cNvSpPr>
            <a:spLocks noGrp="1"/>
          </p:cNvSpPr>
          <p:nvPr>
            <p:ph sz="half" idx="1"/>
          </p:nvPr>
        </p:nvSpPr>
        <p:spPr>
          <a:xfrm>
            <a:off x="914400" y="1524000"/>
            <a:ext cx="7924800" cy="4525963"/>
          </a:xfrm>
        </p:spPr>
        <p:txBody>
          <a:bodyPr/>
          <a:lstStyle/>
          <a:p>
            <a:pPr eaLnBrk="1" hangingPunct="1"/>
            <a:r>
              <a:rPr lang="en-US" altLang="en-US" sz="2600" dirty="0"/>
              <a:t>Apply a sterile or clean dressing over the wound and hold it in place with gentle pressure. </a:t>
            </a:r>
          </a:p>
          <a:p>
            <a:pPr eaLnBrk="1" hangingPunct="1"/>
            <a:r>
              <a:rPr lang="en-US" altLang="en-US" sz="2600" dirty="0"/>
              <a:t>Control bleeding by pressing on the edges of the wound and gently on the center of it to avoid pressing bone pieces into the brain. A doughnut-shaped pad is useful in applying pressure around the edges of a suspected skull fracture.</a:t>
            </a:r>
          </a:p>
          <a:p>
            <a:pPr eaLnBrk="1" hangingPunct="1"/>
            <a:r>
              <a:rPr lang="en-US" altLang="en-US" sz="2600" dirty="0"/>
              <a:t>Call 9-1-1.</a:t>
            </a:r>
          </a:p>
        </p:txBody>
      </p:sp>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F7027064-EF6E-4221-A2C7-2A8DCF367F53}"/>
              </a:ext>
            </a:extLst>
          </p:cNvPr>
          <p:cNvSpPr>
            <a:spLocks noGrp="1"/>
          </p:cNvSpPr>
          <p:nvPr>
            <p:ph type="title"/>
          </p:nvPr>
        </p:nvSpPr>
        <p:spPr/>
        <p:txBody>
          <a:bodyPr/>
          <a:lstStyle/>
          <a:p>
            <a:pPr eaLnBrk="1" hangingPunct="1"/>
            <a:r>
              <a:rPr lang="en-US" altLang="en-US" dirty="0"/>
              <a:t>Skull Fracture: What to Do </a:t>
            </a:r>
            <a:r>
              <a:rPr lang="en-US" altLang="en-US" sz="2000" dirty="0"/>
              <a:t>(2 of 2)</a:t>
            </a:r>
            <a:endParaRPr lang="en-US" altLang="en-US" dirty="0"/>
          </a:p>
        </p:txBody>
      </p:sp>
      <p:sp>
        <p:nvSpPr>
          <p:cNvPr id="115714" name="Content Placeholder 2">
            <a:extLst>
              <a:ext uri="{FF2B5EF4-FFF2-40B4-BE49-F238E27FC236}">
                <a16:creationId xmlns:a16="http://schemas.microsoft.com/office/drawing/2014/main" id="{9F922E54-B0D5-4702-8DD5-542CBB2FCAA5}"/>
              </a:ext>
            </a:extLst>
          </p:cNvPr>
          <p:cNvSpPr>
            <a:spLocks noGrp="1"/>
          </p:cNvSpPr>
          <p:nvPr>
            <p:ph sz="half" idx="1"/>
          </p:nvPr>
        </p:nvSpPr>
        <p:spPr>
          <a:xfrm>
            <a:off x="914400" y="1524000"/>
            <a:ext cx="7924800" cy="4525963"/>
          </a:xfrm>
        </p:spPr>
        <p:txBody>
          <a:bodyPr/>
          <a:lstStyle/>
          <a:p>
            <a:pPr eaLnBrk="1" hangingPunct="1"/>
            <a:r>
              <a:rPr lang="en-US" altLang="en-US" sz="2600" dirty="0">
                <a:ea typeface="ＭＳ Ｐゴシック" panose="020B0600070205080204" pitchFamily="34" charset="-128"/>
              </a:rPr>
              <a:t>Cautions:</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move the head, neck, or spine.</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clean the wound.</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remove an embedded object.</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stop blood or clear fluid that is draining from an ear or the nose.</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press on the fractured area.</a:t>
            </a:r>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FC3AAFF-0F50-4DA9-AA14-56A775B59283}"/>
              </a:ext>
            </a:extLst>
          </p:cNvPr>
          <p:cNvSpPr>
            <a:spLocks noGrp="1"/>
          </p:cNvSpPr>
          <p:nvPr>
            <p:ph type="title"/>
          </p:nvPr>
        </p:nvSpPr>
        <p:spPr/>
        <p:txBody>
          <a:bodyPr/>
          <a:lstStyle/>
          <a:p>
            <a:pPr eaLnBrk="1" hangingPunct="1"/>
            <a:r>
              <a:rPr lang="en-US" altLang="en-US" dirty="0"/>
              <a:t>Brain Injury (Concussion): What to Look For</a:t>
            </a:r>
          </a:p>
        </p:txBody>
      </p:sp>
      <p:sp>
        <p:nvSpPr>
          <p:cNvPr id="3" name="Content Placeholder 2">
            <a:extLst>
              <a:ext uri="{FF2B5EF4-FFF2-40B4-BE49-F238E27FC236}">
                <a16:creationId xmlns:a16="http://schemas.microsoft.com/office/drawing/2014/main" id="{CFB879B6-E559-46FF-A0C4-E31E4CB9904D}"/>
              </a:ext>
            </a:extLst>
          </p:cNvPr>
          <p:cNvSpPr>
            <a:spLocks noGrp="1"/>
          </p:cNvSpPr>
          <p:nvPr>
            <p:ph idx="1"/>
          </p:nvPr>
        </p:nvSpPr>
        <p:spPr/>
        <p:txBody>
          <a:bodyPr/>
          <a:lstStyle/>
          <a:p>
            <a:r>
              <a:rPr lang="en-US" dirty="0"/>
              <a:t>A concussion is considered a mild traumatic brain injury and is caused by a bump, blow, or jolt to the head that can change the way the brain normally works.</a:t>
            </a:r>
          </a:p>
          <a:p>
            <a:r>
              <a:rPr lang="en-US" dirty="0"/>
              <a:t>Recognition of a concussion is difficult.</a:t>
            </a:r>
          </a:p>
          <a:p>
            <a:r>
              <a:rPr lang="en-US" dirty="0"/>
              <a:t>Signs of concussion or mild traumatic brain injury, which may worsen over minutes or hours include:</a:t>
            </a:r>
          </a:p>
          <a:p>
            <a:pPr lvl="1"/>
            <a:r>
              <a:rPr lang="en-US" dirty="0"/>
              <a:t>Thinking/remembering symptoms</a:t>
            </a:r>
          </a:p>
          <a:p>
            <a:pPr lvl="1"/>
            <a:r>
              <a:rPr lang="en-US" dirty="0"/>
              <a:t>Physical symptoms</a:t>
            </a:r>
          </a:p>
          <a:p>
            <a:pPr lvl="1"/>
            <a:r>
              <a:rPr lang="en-US" dirty="0"/>
              <a:t>Emotional/mood symptoms</a:t>
            </a:r>
          </a:p>
          <a:p>
            <a:pPr lvl="1"/>
            <a:r>
              <a:rPr lang="en-US" dirty="0"/>
              <a:t>Sleep disturbance symptoms</a:t>
            </a:r>
          </a:p>
          <a:p>
            <a:endParaRPr lang="en-US" dirty="0"/>
          </a:p>
        </p:txBody>
      </p:sp>
    </p:spTree>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FC3AAFF-0F50-4DA9-AA14-56A775B59283}"/>
              </a:ext>
            </a:extLst>
          </p:cNvPr>
          <p:cNvSpPr>
            <a:spLocks noGrp="1"/>
          </p:cNvSpPr>
          <p:nvPr>
            <p:ph type="title"/>
          </p:nvPr>
        </p:nvSpPr>
        <p:spPr/>
        <p:txBody>
          <a:bodyPr/>
          <a:lstStyle/>
          <a:p>
            <a:pPr eaLnBrk="1" hangingPunct="1"/>
            <a:r>
              <a:rPr lang="en-US" altLang="en-US" dirty="0"/>
              <a:t>Brain Injury (Concussion): What to Do </a:t>
            </a:r>
            <a:r>
              <a:rPr lang="en-US" altLang="en-US" sz="2000" dirty="0"/>
              <a:t>(1 of 3)</a:t>
            </a:r>
            <a:endParaRPr lang="en-US" altLang="en-US" dirty="0"/>
          </a:p>
        </p:txBody>
      </p:sp>
      <p:sp>
        <p:nvSpPr>
          <p:cNvPr id="117762" name="Content Placeholder 2">
            <a:extLst>
              <a:ext uri="{FF2B5EF4-FFF2-40B4-BE49-F238E27FC236}">
                <a16:creationId xmlns:a16="http://schemas.microsoft.com/office/drawing/2014/main" id="{CF40E1F5-E93A-4E72-BCF4-5F5491C55ADA}"/>
              </a:ext>
            </a:extLst>
          </p:cNvPr>
          <p:cNvSpPr>
            <a:spLocks noGrp="1"/>
          </p:cNvSpPr>
          <p:nvPr>
            <p:ph idx="1"/>
          </p:nvPr>
        </p:nvSpPr>
        <p:spPr>
          <a:xfrm>
            <a:off x="914400" y="1524000"/>
            <a:ext cx="10287000" cy="4699000"/>
          </a:xfrm>
        </p:spPr>
        <p:txBody>
          <a:bodyPr/>
          <a:lstStyle/>
          <a:p>
            <a:pPr eaLnBrk="1" hangingPunct="1"/>
            <a:r>
              <a:rPr lang="en-US" altLang="en-US" dirty="0"/>
              <a:t>If unresponsive, check for breathing.</a:t>
            </a:r>
          </a:p>
          <a:p>
            <a:pPr eaLnBrk="1" hangingPunct="1"/>
            <a:r>
              <a:rPr lang="en-US" altLang="en-US" dirty="0"/>
              <a:t>If breathing is absent, call 9-1-1 and give cardiopulmonary resuscitation (CPR). </a:t>
            </a:r>
          </a:p>
          <a:p>
            <a:pPr eaLnBrk="1" hangingPunct="1"/>
            <a:r>
              <a:rPr lang="en-US" altLang="en-US" dirty="0"/>
              <a:t>If a neck injury is suspected, or if the person is unresponsive:</a:t>
            </a:r>
          </a:p>
          <a:p>
            <a:pPr lvl="1" eaLnBrk="1" hangingPunct="1"/>
            <a:r>
              <a:rPr lang="en-US" altLang="en-US" b="1" dirty="0"/>
              <a:t>DO NOT </a:t>
            </a:r>
            <a:r>
              <a:rPr lang="en-US" altLang="en-US" dirty="0"/>
              <a:t>move the head, neck, or spine.</a:t>
            </a:r>
          </a:p>
          <a:p>
            <a:pPr lvl="1" eaLnBrk="1" hangingPunct="1"/>
            <a:r>
              <a:rPr lang="en-US" altLang="en-US" dirty="0"/>
              <a:t>Tell the person to remain as still as possible.</a:t>
            </a:r>
          </a:p>
          <a:p>
            <a:pPr lvl="1" eaLnBrk="1" hangingPunct="1"/>
            <a:r>
              <a:rPr lang="en-US" altLang="en-US" dirty="0"/>
              <a:t>Call 9-1-1.</a:t>
            </a:r>
          </a:p>
        </p:txBody>
      </p:sp>
    </p:spTree>
    <p:extLst>
      <p:ext uri="{BB962C8B-B14F-4D97-AF65-F5344CB8AC3E}">
        <p14:creationId xmlns:p14="http://schemas.microsoft.com/office/powerpoint/2010/main" val="149939536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8F367-DA21-43B5-AF5F-FE4DCDE749C4}"/>
              </a:ext>
            </a:extLst>
          </p:cNvPr>
          <p:cNvSpPr>
            <a:spLocks noGrp="1"/>
          </p:cNvSpPr>
          <p:nvPr>
            <p:ph type="title"/>
          </p:nvPr>
        </p:nvSpPr>
        <p:spPr/>
        <p:txBody>
          <a:bodyPr/>
          <a:lstStyle/>
          <a:p>
            <a:r>
              <a:rPr lang="en-US" altLang="en-US" dirty="0"/>
              <a:t>Brain Injury (Concussion): What to Do </a:t>
            </a:r>
            <a:r>
              <a:rPr lang="en-US" altLang="en-US" sz="2000" dirty="0"/>
              <a:t>(2 of 3)</a:t>
            </a:r>
            <a:endParaRPr lang="en-US" dirty="0"/>
          </a:p>
        </p:txBody>
      </p:sp>
      <p:sp>
        <p:nvSpPr>
          <p:cNvPr id="3" name="Content Placeholder 2">
            <a:extLst>
              <a:ext uri="{FF2B5EF4-FFF2-40B4-BE49-F238E27FC236}">
                <a16:creationId xmlns:a16="http://schemas.microsoft.com/office/drawing/2014/main" id="{CD8CC2E6-642F-40B3-A735-99FBAB407674}"/>
              </a:ext>
            </a:extLst>
          </p:cNvPr>
          <p:cNvSpPr>
            <a:spLocks noGrp="1"/>
          </p:cNvSpPr>
          <p:nvPr>
            <p:ph sz="half" idx="1"/>
          </p:nvPr>
        </p:nvSpPr>
        <p:spPr/>
        <p:txBody>
          <a:bodyPr/>
          <a:lstStyle/>
          <a:p>
            <a:r>
              <a:rPr lang="en-US" dirty="0"/>
              <a:t>Seek professional medical care as soon as possible if the person:</a:t>
            </a:r>
          </a:p>
          <a:p>
            <a:pPr lvl="1"/>
            <a:r>
              <a:rPr lang="en-US" dirty="0"/>
              <a:t>Looks very drowsy or cannot be awakened</a:t>
            </a:r>
          </a:p>
          <a:p>
            <a:pPr lvl="1"/>
            <a:r>
              <a:rPr lang="en-US" dirty="0"/>
              <a:t>Has one pupil (the black part in the middle of the eye) that is larger than the other</a:t>
            </a:r>
          </a:p>
          <a:p>
            <a:pPr lvl="1"/>
            <a:r>
              <a:rPr lang="en-US" dirty="0"/>
              <a:t>Has a seizure</a:t>
            </a:r>
          </a:p>
          <a:p>
            <a:pPr lvl="1"/>
            <a:r>
              <a:rPr lang="en-US" dirty="0"/>
              <a:t>Cannot recognize people or places</a:t>
            </a:r>
          </a:p>
        </p:txBody>
      </p:sp>
      <p:sp>
        <p:nvSpPr>
          <p:cNvPr id="4" name="Content Placeholder 3">
            <a:extLst>
              <a:ext uri="{FF2B5EF4-FFF2-40B4-BE49-F238E27FC236}">
                <a16:creationId xmlns:a16="http://schemas.microsoft.com/office/drawing/2014/main" id="{12F8FD21-12B4-4011-87A4-59E62F3A5DF3}"/>
              </a:ext>
            </a:extLst>
          </p:cNvPr>
          <p:cNvSpPr>
            <a:spLocks noGrp="1"/>
          </p:cNvSpPr>
          <p:nvPr>
            <p:ph sz="half" idx="2"/>
          </p:nvPr>
        </p:nvSpPr>
        <p:spPr/>
        <p:txBody>
          <a:bodyPr/>
          <a:lstStyle/>
          <a:p>
            <a:pPr lvl="1"/>
            <a:endParaRPr lang="en-US" dirty="0"/>
          </a:p>
          <a:p>
            <a:pPr lvl="1"/>
            <a:r>
              <a:rPr lang="en-US" dirty="0"/>
              <a:t>Becomes more and more confused, restless, or agitated</a:t>
            </a:r>
          </a:p>
          <a:p>
            <a:pPr lvl="1"/>
            <a:r>
              <a:rPr lang="en-US" dirty="0"/>
              <a:t>Exhibits unusual behavior</a:t>
            </a:r>
          </a:p>
          <a:p>
            <a:pPr lvl="1"/>
            <a:r>
              <a:rPr lang="en-US" dirty="0"/>
              <a:t>Becomes unresponsive</a:t>
            </a:r>
          </a:p>
          <a:p>
            <a:pPr lvl="1"/>
            <a:r>
              <a:rPr lang="en-US" dirty="0"/>
              <a:t>Has a headache that gets worse and/or does not go away</a:t>
            </a:r>
          </a:p>
          <a:p>
            <a:pPr lvl="1"/>
            <a:r>
              <a:rPr lang="en-US" dirty="0"/>
              <a:t>Has repeated vomiting or nausea</a:t>
            </a:r>
          </a:p>
          <a:p>
            <a:pPr lvl="1"/>
            <a:r>
              <a:rPr lang="en-US" dirty="0"/>
              <a:t>Has slurred speech</a:t>
            </a:r>
          </a:p>
        </p:txBody>
      </p:sp>
    </p:spTree>
    <p:extLst>
      <p:ext uri="{BB962C8B-B14F-4D97-AF65-F5344CB8AC3E}">
        <p14:creationId xmlns:p14="http://schemas.microsoft.com/office/powerpoint/2010/main" val="36315918"/>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C366188A-8AC4-4853-914A-5EB31D3DACCB}"/>
              </a:ext>
            </a:extLst>
          </p:cNvPr>
          <p:cNvSpPr>
            <a:spLocks noGrp="1"/>
          </p:cNvSpPr>
          <p:nvPr>
            <p:ph type="title"/>
          </p:nvPr>
        </p:nvSpPr>
        <p:spPr>
          <a:xfrm>
            <a:off x="0" y="120650"/>
            <a:ext cx="12192000" cy="1001713"/>
          </a:xfrm>
        </p:spPr>
        <p:txBody>
          <a:bodyPr/>
          <a:lstStyle/>
          <a:p>
            <a:r>
              <a:rPr lang="en-US" altLang="en-US" dirty="0"/>
              <a:t>Brain Injury (Concussion): What to Do </a:t>
            </a:r>
            <a:r>
              <a:rPr lang="en-US" altLang="en-US" sz="2000" dirty="0"/>
              <a:t>(3 of 3)</a:t>
            </a:r>
          </a:p>
        </p:txBody>
      </p:sp>
      <p:sp>
        <p:nvSpPr>
          <p:cNvPr id="121858" name="Content Placeholder 2">
            <a:extLst>
              <a:ext uri="{FF2B5EF4-FFF2-40B4-BE49-F238E27FC236}">
                <a16:creationId xmlns:a16="http://schemas.microsoft.com/office/drawing/2014/main" id="{4FAF9DB6-99EC-48A7-B2CC-A42784962BE3}"/>
              </a:ext>
            </a:extLst>
          </p:cNvPr>
          <p:cNvSpPr>
            <a:spLocks noGrp="1"/>
          </p:cNvSpPr>
          <p:nvPr>
            <p:ph idx="1"/>
          </p:nvPr>
        </p:nvSpPr>
        <p:spPr>
          <a:xfrm>
            <a:off x="925513" y="1371600"/>
            <a:ext cx="10287000" cy="4699000"/>
          </a:xfrm>
        </p:spPr>
        <p:txBody>
          <a:bodyPr/>
          <a:lstStyle/>
          <a:p>
            <a:r>
              <a:rPr lang="en-US" altLang="en-US" dirty="0"/>
              <a:t>Following the injury, the person should:</a:t>
            </a:r>
          </a:p>
          <a:p>
            <a:pPr lvl="1"/>
            <a:r>
              <a:rPr lang="en-US" altLang="en-US" dirty="0"/>
              <a:t>Get plenty of sleep at night and rest during the day.</a:t>
            </a:r>
          </a:p>
          <a:p>
            <a:pPr lvl="1"/>
            <a:r>
              <a:rPr lang="en-US" altLang="en-US" dirty="0"/>
              <a:t>Avoid visual and sensory stimuli (eg, video games and loud music).</a:t>
            </a:r>
          </a:p>
          <a:p>
            <a:pPr lvl="1"/>
            <a:r>
              <a:rPr lang="en-US" altLang="en-US" dirty="0"/>
              <a:t>Ease into normal activities slowly, not all at once.</a:t>
            </a:r>
          </a:p>
          <a:p>
            <a:pPr lvl="1"/>
            <a:r>
              <a:rPr lang="en-US" altLang="en-US" dirty="0"/>
              <a:t>Avoid strenuous physical activities that increase the heart rate or require a lot of concentration.</a:t>
            </a:r>
          </a:p>
          <a:p>
            <a:pPr lvl="1"/>
            <a:r>
              <a:rPr lang="en-US" altLang="en-US" dirty="0"/>
              <a:t>Avoid driving, cycling, operating machinery, or playing sports until assessed by a health care provider.</a:t>
            </a:r>
          </a:p>
          <a:p>
            <a:pPr lvl="1"/>
            <a:r>
              <a:rPr lang="en-US" altLang="en-US" dirty="0"/>
              <a:t>Avoid anything that could cause another blow to the head or body.</a:t>
            </a:r>
          </a:p>
          <a:p>
            <a:pPr lvl="1"/>
            <a:r>
              <a:rPr lang="en-US" altLang="en-US" dirty="0"/>
              <a:t>Use acetaminophen for </a:t>
            </a:r>
            <a:r>
              <a:rPr lang="en-US" altLang="en-US" dirty="0" err="1"/>
              <a:t>postconcussion</a:t>
            </a:r>
            <a:r>
              <a:rPr lang="en-US" altLang="en-US" dirty="0"/>
              <a:t> headaches.</a:t>
            </a:r>
          </a:p>
          <a:p>
            <a:pPr lvl="2"/>
            <a:r>
              <a:rPr lang="en-US" altLang="en-US" b="1" dirty="0"/>
              <a:t>DO NOT </a:t>
            </a:r>
            <a:r>
              <a:rPr lang="en-US" altLang="en-US" dirty="0"/>
              <a:t>use aspirin or anti-inflammatory medications</a:t>
            </a:r>
          </a:p>
        </p:txBody>
      </p:sp>
    </p:spTree>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ADC8909-70F4-4052-B0A7-9B28752373E3}"/>
              </a:ext>
            </a:extLst>
          </p:cNvPr>
          <p:cNvSpPr>
            <a:spLocks noGrp="1"/>
          </p:cNvSpPr>
          <p:nvPr>
            <p:ph type="title"/>
          </p:nvPr>
        </p:nvSpPr>
        <p:spPr>
          <a:xfrm>
            <a:off x="0" y="120650"/>
            <a:ext cx="12192000" cy="1001713"/>
          </a:xfrm>
        </p:spPr>
        <p:txBody>
          <a:bodyPr/>
          <a:lstStyle/>
          <a:p>
            <a:r>
              <a:rPr lang="en-US" altLang="en-US" dirty="0"/>
              <a:t>Spinal Injuries: What to Look For</a:t>
            </a:r>
            <a:endParaRPr lang="en-US" altLang="en-US" sz="2000" dirty="0"/>
          </a:p>
        </p:txBody>
      </p:sp>
      <p:sp>
        <p:nvSpPr>
          <p:cNvPr id="129026" name="Content Placeholder 2">
            <a:extLst>
              <a:ext uri="{FF2B5EF4-FFF2-40B4-BE49-F238E27FC236}">
                <a16:creationId xmlns:a16="http://schemas.microsoft.com/office/drawing/2014/main" id="{98962A37-F1D3-4EA7-A750-6E25F3B47304}"/>
              </a:ext>
            </a:extLst>
          </p:cNvPr>
          <p:cNvSpPr>
            <a:spLocks noGrp="1"/>
          </p:cNvSpPr>
          <p:nvPr>
            <p:ph idx="1"/>
          </p:nvPr>
        </p:nvSpPr>
        <p:spPr>
          <a:xfrm>
            <a:off x="925830" y="1490870"/>
            <a:ext cx="10287000" cy="4699047"/>
          </a:xfrm>
        </p:spPr>
        <p:txBody>
          <a:bodyPr/>
          <a:lstStyle/>
          <a:p>
            <a:r>
              <a:rPr lang="en-US" altLang="en-US" dirty="0"/>
              <a:t>Suspect a spinal injury if a person:</a:t>
            </a:r>
          </a:p>
          <a:p>
            <a:pPr lvl="1"/>
            <a:r>
              <a:rPr lang="en-US" altLang="en-US" dirty="0"/>
              <a:t>Was in a motor vehicle crash involving ejection, a rollover, high speeds, or pedestrians</a:t>
            </a:r>
          </a:p>
          <a:p>
            <a:pPr lvl="1"/>
            <a:r>
              <a:rPr lang="en-US" altLang="en-US" dirty="0"/>
              <a:t>Was involved in other types of motorized vehicle crashes (eg, motorcycle, scooter, all-terrain vehicle, snowmobile) </a:t>
            </a:r>
          </a:p>
          <a:p>
            <a:pPr lvl="1"/>
            <a:r>
              <a:rPr lang="en-US" altLang="en-US" dirty="0"/>
              <a:t>Was involved in a bicycle or skateboard crash</a:t>
            </a:r>
          </a:p>
          <a:p>
            <a:pPr lvl="1"/>
            <a:r>
              <a:rPr lang="en-US" altLang="en-US" dirty="0"/>
              <a:t>Fell greater than their standing height, especially if older</a:t>
            </a:r>
          </a:p>
          <a:p>
            <a:pPr lvl="1"/>
            <a:r>
              <a:rPr lang="en-US" altLang="en-US" dirty="0"/>
              <a:t>Dove into shallow water</a:t>
            </a:r>
          </a:p>
          <a:p>
            <a:pPr lvl="1"/>
            <a:r>
              <a:rPr lang="en-US" altLang="en-US" dirty="0"/>
              <a:t>Received a hit or blow to the head</a:t>
            </a:r>
          </a:p>
          <a:p>
            <a:pPr lvl="1"/>
            <a:endParaRPr lang="en-US" altLang="en-US" dirty="0"/>
          </a:p>
        </p:txBody>
      </p:sp>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ADC8909-70F4-4052-B0A7-9B28752373E3}"/>
              </a:ext>
            </a:extLst>
          </p:cNvPr>
          <p:cNvSpPr>
            <a:spLocks noGrp="1"/>
          </p:cNvSpPr>
          <p:nvPr>
            <p:ph type="title"/>
          </p:nvPr>
        </p:nvSpPr>
        <p:spPr>
          <a:xfrm>
            <a:off x="0" y="120650"/>
            <a:ext cx="12192000" cy="1001713"/>
          </a:xfrm>
        </p:spPr>
        <p:txBody>
          <a:bodyPr/>
          <a:lstStyle/>
          <a:p>
            <a:r>
              <a:rPr lang="en-US" altLang="en-US" dirty="0"/>
              <a:t>Spinal Injuries: What to Do </a:t>
            </a:r>
            <a:r>
              <a:rPr lang="en-US" altLang="en-US" sz="2000" dirty="0"/>
              <a:t>(1 of 3)</a:t>
            </a:r>
          </a:p>
        </p:txBody>
      </p:sp>
      <p:sp>
        <p:nvSpPr>
          <p:cNvPr id="129026" name="Content Placeholder 2">
            <a:extLst>
              <a:ext uri="{FF2B5EF4-FFF2-40B4-BE49-F238E27FC236}">
                <a16:creationId xmlns:a16="http://schemas.microsoft.com/office/drawing/2014/main" id="{98962A37-F1D3-4EA7-A750-6E25F3B47304}"/>
              </a:ext>
            </a:extLst>
          </p:cNvPr>
          <p:cNvSpPr>
            <a:spLocks noGrp="1"/>
          </p:cNvSpPr>
          <p:nvPr>
            <p:ph idx="1"/>
          </p:nvPr>
        </p:nvSpPr>
        <p:spPr>
          <a:xfrm>
            <a:off x="925830" y="1490870"/>
            <a:ext cx="10287000" cy="4699047"/>
          </a:xfrm>
        </p:spPr>
        <p:txBody>
          <a:bodyPr/>
          <a:lstStyle/>
          <a:p>
            <a:r>
              <a:rPr lang="en-US" altLang="en-US" dirty="0"/>
              <a:t>Test for sensation and movement in all four extremities:</a:t>
            </a:r>
          </a:p>
          <a:p>
            <a:pPr lvl="1"/>
            <a:r>
              <a:rPr lang="en-US" altLang="en-US" dirty="0"/>
              <a:t>Pinch several fingers/toes while the person has their eyes closed, and ask, “Can you feel this?” and “Which finger/toe am I touching?”</a:t>
            </a:r>
          </a:p>
          <a:p>
            <a:pPr lvl="1"/>
            <a:r>
              <a:rPr lang="en-US" altLang="en-US" dirty="0"/>
              <a:t>Ask, “Can you wiggle your fingers/toes?”</a:t>
            </a:r>
          </a:p>
          <a:p>
            <a:pPr lvl="1"/>
            <a:r>
              <a:rPr lang="en-US" altLang="en-US" dirty="0"/>
              <a:t>Have the person squeeze your hand/push and pull a foot against your hand.</a:t>
            </a:r>
          </a:p>
        </p:txBody>
      </p:sp>
    </p:spTree>
    <p:extLst>
      <p:ext uri="{BB962C8B-B14F-4D97-AF65-F5344CB8AC3E}">
        <p14:creationId xmlns:p14="http://schemas.microsoft.com/office/powerpoint/2010/main" val="270720070"/>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AEB6-DEE9-429E-A946-B11CCD5EA24C}"/>
              </a:ext>
            </a:extLst>
          </p:cNvPr>
          <p:cNvSpPr>
            <a:spLocks noGrp="1"/>
          </p:cNvSpPr>
          <p:nvPr>
            <p:ph type="title"/>
          </p:nvPr>
        </p:nvSpPr>
        <p:spPr/>
        <p:txBody>
          <a:bodyPr/>
          <a:lstStyle/>
          <a:p>
            <a:r>
              <a:rPr lang="en-US" altLang="en-US" dirty="0"/>
              <a:t>Spinal Injuries: What to Do </a:t>
            </a:r>
            <a:r>
              <a:rPr lang="en-US" altLang="en-US" sz="2000" dirty="0"/>
              <a:t>(2 of 3)</a:t>
            </a:r>
            <a:endParaRPr lang="en-US" dirty="0"/>
          </a:p>
        </p:txBody>
      </p:sp>
      <p:sp>
        <p:nvSpPr>
          <p:cNvPr id="3" name="Content Placeholder 2">
            <a:extLst>
              <a:ext uri="{FF2B5EF4-FFF2-40B4-BE49-F238E27FC236}">
                <a16:creationId xmlns:a16="http://schemas.microsoft.com/office/drawing/2014/main" id="{67CE8480-2CBB-4B47-9124-B6C3E42A73E4}"/>
              </a:ext>
            </a:extLst>
          </p:cNvPr>
          <p:cNvSpPr>
            <a:spLocks noGrp="1"/>
          </p:cNvSpPr>
          <p:nvPr>
            <p:ph sz="half" idx="1"/>
          </p:nvPr>
        </p:nvSpPr>
        <p:spPr/>
        <p:txBody>
          <a:bodyPr/>
          <a:lstStyle/>
          <a:p>
            <a:r>
              <a:rPr lang="en-US" dirty="0"/>
              <a:t>Call 9-1-1.</a:t>
            </a:r>
          </a:p>
          <a:p>
            <a:r>
              <a:rPr lang="en-US" dirty="0"/>
              <a:t>Wait for trained rescuers with proper equipment to move the person.</a:t>
            </a:r>
          </a:p>
          <a:p>
            <a:r>
              <a:rPr lang="en-US" b="1" dirty="0"/>
              <a:t>DO NOT </a:t>
            </a:r>
            <a:r>
              <a:rPr lang="en-US" dirty="0"/>
              <a:t>attempt to move the person.</a:t>
            </a:r>
          </a:p>
          <a:p>
            <a:r>
              <a:rPr lang="en-US" dirty="0"/>
              <a:t>Leave the person in the position in which found.</a:t>
            </a:r>
          </a:p>
          <a:p>
            <a:r>
              <a:rPr lang="en-US" dirty="0"/>
              <a:t>Tell the person to remain as still as possible.</a:t>
            </a:r>
          </a:p>
        </p:txBody>
      </p:sp>
      <p:sp>
        <p:nvSpPr>
          <p:cNvPr id="4" name="Content Placeholder 3">
            <a:extLst>
              <a:ext uri="{FF2B5EF4-FFF2-40B4-BE49-F238E27FC236}">
                <a16:creationId xmlns:a16="http://schemas.microsoft.com/office/drawing/2014/main" id="{DFFFB17A-41BB-4D79-8B0F-5A870235C9D9}"/>
              </a:ext>
            </a:extLst>
          </p:cNvPr>
          <p:cNvSpPr>
            <a:spLocks noGrp="1"/>
          </p:cNvSpPr>
          <p:nvPr>
            <p:ph sz="half" idx="2"/>
          </p:nvPr>
        </p:nvSpPr>
        <p:spPr/>
        <p:txBody>
          <a:bodyPr/>
          <a:lstStyle/>
          <a:p>
            <a:r>
              <a:rPr lang="en-US" dirty="0"/>
              <a:t>Consider moving a person only for the following:</a:t>
            </a:r>
          </a:p>
          <a:p>
            <a:pPr lvl="1"/>
            <a:r>
              <a:rPr lang="en-US" dirty="0"/>
              <a:t>To provide CPR</a:t>
            </a:r>
          </a:p>
          <a:p>
            <a:pPr lvl="1"/>
            <a:r>
              <a:rPr lang="en-US" dirty="0"/>
              <a:t>To open a blocked airway</a:t>
            </a:r>
          </a:p>
          <a:p>
            <a:pPr lvl="1"/>
            <a:r>
              <a:rPr lang="en-US" dirty="0"/>
              <a:t>To control life-threatening bleeding</a:t>
            </a:r>
          </a:p>
          <a:p>
            <a:pPr lvl="1"/>
            <a:r>
              <a:rPr lang="en-US" dirty="0"/>
              <a:t>To reach a safe location</a:t>
            </a:r>
          </a:p>
          <a:p>
            <a:endParaRPr lang="en-US" dirty="0"/>
          </a:p>
        </p:txBody>
      </p:sp>
    </p:spTree>
    <p:extLst>
      <p:ext uri="{BB962C8B-B14F-4D97-AF65-F5344CB8AC3E}">
        <p14:creationId xmlns:p14="http://schemas.microsoft.com/office/powerpoint/2010/main" val="131940978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6A08DA8D-B3A5-47A0-816F-01C77AD847AC}"/>
              </a:ext>
            </a:extLst>
          </p:cNvPr>
          <p:cNvSpPr>
            <a:spLocks noGrp="1"/>
          </p:cNvSpPr>
          <p:nvPr>
            <p:ph type="title"/>
          </p:nvPr>
        </p:nvSpPr>
        <p:spPr>
          <a:xfrm>
            <a:off x="0" y="120650"/>
            <a:ext cx="12192000" cy="1001713"/>
          </a:xfrm>
        </p:spPr>
        <p:txBody>
          <a:bodyPr/>
          <a:lstStyle/>
          <a:p>
            <a:r>
              <a:rPr lang="en-US" altLang="en-US" dirty="0"/>
              <a:t>Spinal Injuries: What to Do </a:t>
            </a:r>
            <a:r>
              <a:rPr lang="en-US" altLang="en-US" sz="2000" dirty="0"/>
              <a:t>(3 of 3)</a:t>
            </a:r>
          </a:p>
        </p:txBody>
      </p:sp>
      <p:sp>
        <p:nvSpPr>
          <p:cNvPr id="137219" name="Content Placeholder 2">
            <a:extLst>
              <a:ext uri="{FF2B5EF4-FFF2-40B4-BE49-F238E27FC236}">
                <a16:creationId xmlns:a16="http://schemas.microsoft.com/office/drawing/2014/main" id="{17D2DB69-0C86-435F-8F04-4AF3389D9636}"/>
              </a:ext>
            </a:extLst>
          </p:cNvPr>
          <p:cNvSpPr>
            <a:spLocks noGrp="1"/>
          </p:cNvSpPr>
          <p:nvPr>
            <p:ph idx="1"/>
          </p:nvPr>
        </p:nvSpPr>
        <p:spPr>
          <a:xfrm>
            <a:off x="925513" y="1490663"/>
            <a:ext cx="4789488" cy="4699000"/>
          </a:xfrm>
        </p:spPr>
        <p:txBody>
          <a:bodyPr/>
          <a:lstStyle/>
          <a:p>
            <a:pPr lvl="1"/>
            <a:r>
              <a:rPr lang="en-US" altLang="en-US" b="1" dirty="0"/>
              <a:t>DO NOT </a:t>
            </a:r>
            <a:r>
              <a:rPr lang="en-US" altLang="en-US" dirty="0"/>
              <a:t>apply a cervical (neck) collar.</a:t>
            </a:r>
          </a:p>
          <a:p>
            <a:pPr lvl="1"/>
            <a:r>
              <a:rPr lang="en-US" altLang="en-US" dirty="0"/>
              <a:t>Cover with a blanket or coat to prevent heat loss.</a:t>
            </a:r>
          </a:p>
          <a:p>
            <a:pPr lvl="1"/>
            <a:endParaRPr lang="en-US" altLang="en-US" dirty="0"/>
          </a:p>
        </p:txBody>
      </p:sp>
      <p:pic>
        <p:nvPicPr>
          <p:cNvPr id="131075" name="Picture 1" descr="A photo shows a man and a woman bending over a person lying down on the side of a road with a cervical collar attached. The photo has a 'Do not do' sign superimposed on it.&#10;">
            <a:extLst>
              <a:ext uri="{FF2B5EF4-FFF2-40B4-BE49-F238E27FC236}">
                <a16:creationId xmlns:a16="http://schemas.microsoft.com/office/drawing/2014/main" id="{E6ED5D39-F52F-428D-B6E9-60DF574293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42799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6">
            <a:extLst>
              <a:ext uri="{FF2B5EF4-FFF2-40B4-BE49-F238E27FC236}">
                <a16:creationId xmlns:a16="http://schemas.microsoft.com/office/drawing/2014/main" id="{FDEEF89C-B45F-4739-8146-2F6D33A78ED9}"/>
              </a:ext>
            </a:extLst>
          </p:cNvPr>
          <p:cNvSpPr txBox="1">
            <a:spLocks noChangeArrowheads="1"/>
          </p:cNvSpPr>
          <p:nvPr/>
        </p:nvSpPr>
        <p:spPr bwMode="auto">
          <a:xfrm>
            <a:off x="6400800" y="4535488"/>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4-14</a:t>
            </a:r>
            <a:r>
              <a:rPr lang="en-US" altLang="en-US" sz="1800"/>
              <a:t> </a:t>
            </a:r>
            <a:r>
              <a:rPr lang="en-IN" altLang="en-US" sz="1800"/>
              <a:t>Do not place a cervical collar on a person with a suspected spinal injury. </a:t>
            </a:r>
            <a:endParaRPr lang="en-US" altLang="en-US" sz="1800"/>
          </a:p>
        </p:txBody>
      </p:sp>
      <p:sp>
        <p:nvSpPr>
          <p:cNvPr id="131077" name="TextBox 7">
            <a:extLst>
              <a:ext uri="{FF2B5EF4-FFF2-40B4-BE49-F238E27FC236}">
                <a16:creationId xmlns:a16="http://schemas.microsoft.com/office/drawing/2014/main" id="{33A10E94-25E8-415B-8A53-FA8FC6563E8A}"/>
              </a:ext>
            </a:extLst>
          </p:cNvPr>
          <p:cNvSpPr txBox="1">
            <a:spLocks noChangeArrowheads="1"/>
          </p:cNvSpPr>
          <p:nvPr/>
        </p:nvSpPr>
        <p:spPr bwMode="auto">
          <a:xfrm>
            <a:off x="6400800" y="5105400"/>
            <a:ext cx="2903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BSIP SA/Alamy Stock Photo </a:t>
            </a:r>
            <a:endParaRPr lang="en-US" altLang="en-US" sz="1000"/>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E3011F85-B14D-40D2-A5FC-4F013B128FD0}"/>
              </a:ext>
            </a:extLst>
          </p:cNvPr>
          <p:cNvSpPr>
            <a:spLocks noGrp="1"/>
          </p:cNvSpPr>
          <p:nvPr>
            <p:ph type="title"/>
          </p:nvPr>
        </p:nvSpPr>
        <p:spPr>
          <a:xfrm>
            <a:off x="0" y="120650"/>
            <a:ext cx="12192000" cy="1001713"/>
          </a:xfrm>
        </p:spPr>
        <p:txBody>
          <a:bodyPr/>
          <a:lstStyle/>
          <a:p>
            <a:r>
              <a:rPr lang="en-US" altLang="en-US"/>
              <a:t>Hemostatic Dressings</a:t>
            </a:r>
          </a:p>
        </p:txBody>
      </p:sp>
      <p:sp>
        <p:nvSpPr>
          <p:cNvPr id="19458" name="Content Placeholder 2">
            <a:extLst>
              <a:ext uri="{FF2B5EF4-FFF2-40B4-BE49-F238E27FC236}">
                <a16:creationId xmlns:a16="http://schemas.microsoft.com/office/drawing/2014/main" id="{DD9D34D9-C066-45B3-843F-915F104797D1}"/>
              </a:ext>
            </a:extLst>
          </p:cNvPr>
          <p:cNvSpPr>
            <a:spLocks noGrp="1"/>
          </p:cNvSpPr>
          <p:nvPr>
            <p:ph sz="half" idx="1"/>
          </p:nvPr>
        </p:nvSpPr>
        <p:spPr>
          <a:xfrm>
            <a:off x="914400" y="1461052"/>
            <a:ext cx="4855464" cy="4729436"/>
          </a:xfrm>
        </p:spPr>
        <p:txBody>
          <a:bodyPr/>
          <a:lstStyle/>
          <a:p>
            <a:r>
              <a:rPr lang="en-US" altLang="en-US" dirty="0"/>
              <a:t>Apply a hemostatic dressing if:</a:t>
            </a:r>
          </a:p>
          <a:p>
            <a:pPr lvl="1"/>
            <a:r>
              <a:rPr lang="en-US" altLang="en-US" dirty="0"/>
              <a:t>Direct pressure is not effective in controlling bleeding.</a:t>
            </a:r>
          </a:p>
          <a:p>
            <a:pPr lvl="1"/>
            <a:r>
              <a:rPr lang="en-US" altLang="en-US" dirty="0"/>
              <a:t>A manufactured tourniquet is not available, is ineffective, or cannot be applied.</a:t>
            </a:r>
          </a:p>
          <a:p>
            <a:r>
              <a:rPr lang="en-US" altLang="en-US" dirty="0"/>
              <a:t>Apply a hemostatic dressing in combination with direct pressure followed by a pressure bandage.</a:t>
            </a:r>
          </a:p>
          <a:p>
            <a:r>
              <a:rPr lang="en-US" altLang="en-US" dirty="0"/>
              <a:t>If still bleeding, consider using an improvised tourniquet.  </a:t>
            </a:r>
          </a:p>
          <a:p>
            <a:endParaRPr lang="en-US" altLang="en-US" dirty="0"/>
          </a:p>
          <a:p>
            <a:endParaRPr lang="en-US" altLang="en-US" dirty="0"/>
          </a:p>
        </p:txBody>
      </p:sp>
      <p:pic>
        <p:nvPicPr>
          <p:cNvPr id="19459" name="Picture 3" descr="A photo shows a pack of gauze-style dressings and the cover in which they are packed.&#10;">
            <a:extLst>
              <a:ext uri="{FF2B5EF4-FFF2-40B4-BE49-F238E27FC236}">
                <a16:creationId xmlns:a16="http://schemas.microsoft.com/office/drawing/2014/main" id="{A04BF1B7-19DB-4747-B9FE-68F1668CBE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828800"/>
            <a:ext cx="36290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5902D856-187F-41CC-A927-A8326CDF1E6A}"/>
              </a:ext>
            </a:extLst>
          </p:cNvPr>
          <p:cNvSpPr txBox="1">
            <a:spLocks noChangeArrowheads="1"/>
          </p:cNvSpPr>
          <p:nvPr/>
        </p:nvSpPr>
        <p:spPr bwMode="auto">
          <a:xfrm>
            <a:off x="6781800" y="4876800"/>
            <a:ext cx="420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a:t>
            </a:r>
            <a:r>
              <a:rPr lang="en-US" altLang="en-US" sz="1800"/>
              <a:t> </a:t>
            </a:r>
            <a:r>
              <a:rPr lang="en-IN" altLang="en-US" sz="1800"/>
              <a:t>Hemostatic dressings are gauze-style dressings saturated with an agent that stops bleeding. </a:t>
            </a:r>
            <a:endParaRPr lang="en-US" altLang="en-US" sz="1800"/>
          </a:p>
        </p:txBody>
      </p:sp>
      <p:sp>
        <p:nvSpPr>
          <p:cNvPr id="19461" name="TextBox 6">
            <a:extLst>
              <a:ext uri="{FF2B5EF4-FFF2-40B4-BE49-F238E27FC236}">
                <a16:creationId xmlns:a16="http://schemas.microsoft.com/office/drawing/2014/main" id="{1E4EC0E4-00D5-4A2F-9135-81DD044374CE}"/>
              </a:ext>
            </a:extLst>
          </p:cNvPr>
          <p:cNvSpPr txBox="1">
            <a:spLocks noChangeArrowheads="1"/>
          </p:cNvSpPr>
          <p:nvPr/>
        </p:nvSpPr>
        <p:spPr bwMode="auto">
          <a:xfrm>
            <a:off x="6792913" y="57150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Courtesy of Z-Medica </a:t>
            </a:r>
            <a:endParaRPr lang="en-US" altLang="en-US" sz="1000" dirty="0"/>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2">
            <a:extLst>
              <a:ext uri="{FF2B5EF4-FFF2-40B4-BE49-F238E27FC236}">
                <a16:creationId xmlns:a16="http://schemas.microsoft.com/office/drawing/2014/main" id="{388A8D20-74C2-4E18-8F6A-E6B928655E5C}"/>
              </a:ext>
            </a:extLst>
          </p:cNvPr>
          <p:cNvSpPr>
            <a:spLocks noGrp="1"/>
          </p:cNvSpPr>
          <p:nvPr>
            <p:ph type="title"/>
          </p:nvPr>
        </p:nvSpPr>
        <p:spPr/>
        <p:txBody>
          <a:bodyPr/>
          <a:lstStyle/>
          <a:p>
            <a:pPr eaLnBrk="1" hangingPunct="1"/>
            <a:r>
              <a:rPr lang="en-US" altLang="en-US" dirty="0"/>
              <a:t>Chest Injuries: What to Do</a:t>
            </a:r>
            <a:endParaRPr lang="en-US" altLang="en-US" sz="2000" dirty="0"/>
          </a:p>
        </p:txBody>
      </p:sp>
      <p:sp>
        <p:nvSpPr>
          <p:cNvPr id="135170" name="Content Placeholder 2">
            <a:extLst>
              <a:ext uri="{FF2B5EF4-FFF2-40B4-BE49-F238E27FC236}">
                <a16:creationId xmlns:a16="http://schemas.microsoft.com/office/drawing/2014/main" id="{D54AE3BA-DE10-4D5A-A64F-28BC8B1DBEC2}"/>
              </a:ext>
            </a:extLst>
          </p:cNvPr>
          <p:cNvSpPr>
            <a:spLocks noGrp="1"/>
          </p:cNvSpPr>
          <p:nvPr>
            <p:ph sz="half" idx="1"/>
          </p:nvPr>
        </p:nvSpPr>
        <p:spPr>
          <a:xfrm>
            <a:off x="914400" y="1524000"/>
            <a:ext cx="8229600" cy="4038600"/>
          </a:xfrm>
        </p:spPr>
        <p:txBody>
          <a:bodyPr/>
          <a:lstStyle/>
          <a:p>
            <a:pPr eaLnBrk="1" hangingPunct="1"/>
            <a:r>
              <a:rPr lang="en-US" altLang="en-US" sz="2800" dirty="0"/>
              <a:t>For all chest injuries, look for and ask about: </a:t>
            </a:r>
          </a:p>
          <a:p>
            <a:pPr lvl="1" eaLnBrk="1" hangingPunct="1"/>
            <a:r>
              <a:rPr lang="en-US" altLang="en-US" sz="2400" dirty="0"/>
              <a:t>DOTS: Deformity, Open wound, Tenderness, Swelling</a:t>
            </a:r>
          </a:p>
          <a:p>
            <a:pPr lvl="1" eaLnBrk="1" hangingPunct="1"/>
            <a:r>
              <a:rPr lang="en-US" altLang="en-US" sz="2400" dirty="0"/>
              <a:t>Abnormal breathing rate and/or sounds (eg, gurling)</a:t>
            </a:r>
          </a:p>
          <a:p>
            <a:pPr lvl="1" eaLnBrk="1" hangingPunct="1"/>
            <a:r>
              <a:rPr lang="en-US" altLang="en-US" sz="2400" dirty="0"/>
              <a:t>Guarding (protecting an area during movement)</a:t>
            </a:r>
          </a:p>
        </p:txBody>
      </p:sp>
    </p:spTree>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17D6A9D5-A8FC-4692-8CF5-883E133C6C75}"/>
              </a:ext>
            </a:extLst>
          </p:cNvPr>
          <p:cNvSpPr>
            <a:spLocks noGrp="1"/>
          </p:cNvSpPr>
          <p:nvPr>
            <p:ph type="title"/>
          </p:nvPr>
        </p:nvSpPr>
        <p:spPr/>
        <p:txBody>
          <a:bodyPr/>
          <a:lstStyle/>
          <a:p>
            <a:pPr eaLnBrk="1" hangingPunct="1"/>
            <a:r>
              <a:rPr lang="en-US" altLang="en-US" dirty="0"/>
              <a:t>Rib Fracture: What to Look For</a:t>
            </a:r>
          </a:p>
        </p:txBody>
      </p:sp>
      <p:sp>
        <p:nvSpPr>
          <p:cNvPr id="137218" name="Content Placeholder 2">
            <a:extLst>
              <a:ext uri="{FF2B5EF4-FFF2-40B4-BE49-F238E27FC236}">
                <a16:creationId xmlns:a16="http://schemas.microsoft.com/office/drawing/2014/main" id="{3F5A804D-3615-49E1-B838-4EFC03E644D4}"/>
              </a:ext>
            </a:extLst>
          </p:cNvPr>
          <p:cNvSpPr>
            <a:spLocks noGrp="1"/>
          </p:cNvSpPr>
          <p:nvPr>
            <p:ph idx="1"/>
          </p:nvPr>
        </p:nvSpPr>
        <p:spPr>
          <a:xfrm>
            <a:off x="914400" y="1524000"/>
            <a:ext cx="10287000" cy="4699000"/>
          </a:xfrm>
        </p:spPr>
        <p:txBody>
          <a:bodyPr/>
          <a:lstStyle/>
          <a:p>
            <a:pPr eaLnBrk="1" hangingPunct="1"/>
            <a:r>
              <a:rPr lang="en-US" altLang="en-US" dirty="0"/>
              <a:t>Sharp pain when the person takes deep breaths, coughs, or moves </a:t>
            </a:r>
          </a:p>
          <a:p>
            <a:pPr eaLnBrk="1" hangingPunct="1"/>
            <a:r>
              <a:rPr lang="en-US" altLang="en-US" dirty="0"/>
              <a:t>Guarding (protecting an area during movement)</a:t>
            </a:r>
          </a:p>
          <a:p>
            <a:pPr eaLnBrk="1" hangingPunct="1"/>
            <a:r>
              <a:rPr lang="en-US" altLang="en-US" dirty="0"/>
              <a:t>Tenderness </a:t>
            </a:r>
          </a:p>
          <a:p>
            <a:pPr eaLnBrk="1" hangingPunct="1"/>
            <a:r>
              <a:rPr lang="en-US" altLang="en-US" dirty="0"/>
              <a:t>Shallow breathing due to pain that occurs from normal or deep breathing </a:t>
            </a:r>
          </a:p>
          <a:p>
            <a:pPr eaLnBrk="1" hangingPunct="1"/>
            <a:r>
              <a:rPr lang="en-US" altLang="en-US" dirty="0"/>
              <a:t>Bruising of skin over the injury (usually occurs along the side of the chest) </a:t>
            </a:r>
          </a:p>
          <a:p>
            <a:pPr eaLnBrk="1" hangingPunct="1"/>
            <a:endParaRPr lang="en-US" altLang="en-US" dirty="0"/>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17D6A9D5-A8FC-4692-8CF5-883E133C6C75}"/>
              </a:ext>
            </a:extLst>
          </p:cNvPr>
          <p:cNvSpPr>
            <a:spLocks noGrp="1"/>
          </p:cNvSpPr>
          <p:nvPr>
            <p:ph type="title"/>
          </p:nvPr>
        </p:nvSpPr>
        <p:spPr/>
        <p:txBody>
          <a:bodyPr/>
          <a:lstStyle/>
          <a:p>
            <a:pPr eaLnBrk="1" hangingPunct="1"/>
            <a:r>
              <a:rPr lang="en-US" altLang="en-US" dirty="0"/>
              <a:t>Rib Fracture: What to Do</a:t>
            </a:r>
          </a:p>
        </p:txBody>
      </p:sp>
      <p:sp>
        <p:nvSpPr>
          <p:cNvPr id="137218" name="Content Placeholder 2">
            <a:extLst>
              <a:ext uri="{FF2B5EF4-FFF2-40B4-BE49-F238E27FC236}">
                <a16:creationId xmlns:a16="http://schemas.microsoft.com/office/drawing/2014/main" id="{3F5A804D-3615-49E1-B838-4EFC03E644D4}"/>
              </a:ext>
            </a:extLst>
          </p:cNvPr>
          <p:cNvSpPr>
            <a:spLocks noGrp="1"/>
          </p:cNvSpPr>
          <p:nvPr>
            <p:ph idx="1"/>
          </p:nvPr>
        </p:nvSpPr>
        <p:spPr>
          <a:xfrm>
            <a:off x="914400" y="1524000"/>
            <a:ext cx="10287000" cy="4699000"/>
          </a:xfrm>
        </p:spPr>
        <p:txBody>
          <a:bodyPr/>
          <a:lstStyle/>
          <a:p>
            <a:pPr eaLnBrk="1" hangingPunct="1"/>
            <a:r>
              <a:rPr lang="en-US" altLang="en-US" dirty="0"/>
              <a:t>Help the person find a comfortable position.</a:t>
            </a:r>
          </a:p>
          <a:p>
            <a:pPr eaLnBrk="1" hangingPunct="1"/>
            <a:r>
              <a:rPr lang="en-US" altLang="en-US" dirty="0"/>
              <a:t>Stabilize the chest by:</a:t>
            </a:r>
          </a:p>
          <a:p>
            <a:pPr lvl="1" eaLnBrk="1" hangingPunct="1">
              <a:buFont typeface="Courier New" panose="02070309020205020404" pitchFamily="49" charset="0"/>
              <a:buChar char="o"/>
            </a:pPr>
            <a:r>
              <a:rPr lang="en-US" altLang="en-US" dirty="0"/>
              <a:t>Having the person hold a pillow or other similarly soft material against the area, or</a:t>
            </a:r>
          </a:p>
          <a:p>
            <a:pPr lvl="1" eaLnBrk="1" hangingPunct="1">
              <a:buFont typeface="Courier New" panose="02070309020205020404" pitchFamily="49" charset="0"/>
              <a:buChar char="o"/>
            </a:pPr>
            <a:r>
              <a:rPr lang="en-US" altLang="en-US" dirty="0"/>
              <a:t>Placing arm on the injured side in a sling and binder swathe, if necessary, for pain control.</a:t>
            </a:r>
          </a:p>
          <a:p>
            <a:pPr eaLnBrk="1" hangingPunct="1"/>
            <a:r>
              <a:rPr lang="en-US" altLang="en-US" b="1" dirty="0"/>
              <a:t>DO NOT</a:t>
            </a:r>
            <a:r>
              <a:rPr lang="en-US" altLang="en-US" dirty="0"/>
              <a:t> apply tight bandages around the chest.  </a:t>
            </a:r>
          </a:p>
          <a:p>
            <a:pPr eaLnBrk="1" hangingPunct="1"/>
            <a:r>
              <a:rPr lang="en-US" altLang="en-US" dirty="0"/>
              <a:t>Give pain medication.  </a:t>
            </a:r>
          </a:p>
          <a:p>
            <a:pPr eaLnBrk="1" hangingPunct="1"/>
            <a:r>
              <a:rPr lang="en-US" altLang="en-US" dirty="0"/>
              <a:t>Take the person to a hospital emergency department or call 9-1-1.</a:t>
            </a:r>
          </a:p>
        </p:txBody>
      </p:sp>
    </p:spTree>
    <p:extLst>
      <p:ext uri="{BB962C8B-B14F-4D97-AF65-F5344CB8AC3E}">
        <p14:creationId xmlns:p14="http://schemas.microsoft.com/office/powerpoint/2010/main" val="2208522664"/>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C345EF49-1DA3-4358-9505-F2F4DC25423D}"/>
              </a:ext>
            </a:extLst>
          </p:cNvPr>
          <p:cNvSpPr>
            <a:spLocks noGrp="1"/>
          </p:cNvSpPr>
          <p:nvPr>
            <p:ph type="title"/>
          </p:nvPr>
        </p:nvSpPr>
        <p:spPr>
          <a:xfrm>
            <a:off x="0" y="120650"/>
            <a:ext cx="12192000" cy="1001713"/>
          </a:xfrm>
        </p:spPr>
        <p:txBody>
          <a:bodyPr/>
          <a:lstStyle/>
          <a:p>
            <a:r>
              <a:rPr lang="en-US" altLang="en-US" dirty="0"/>
              <a:t>Penetrating Object in Chest</a:t>
            </a:r>
          </a:p>
        </p:txBody>
      </p:sp>
      <p:sp>
        <p:nvSpPr>
          <p:cNvPr id="138242" name="Content Placeholder 2">
            <a:extLst>
              <a:ext uri="{FF2B5EF4-FFF2-40B4-BE49-F238E27FC236}">
                <a16:creationId xmlns:a16="http://schemas.microsoft.com/office/drawing/2014/main" id="{7AAD94A8-B87F-49E7-8645-B2A2F2C5BFBB}"/>
              </a:ext>
            </a:extLst>
          </p:cNvPr>
          <p:cNvSpPr>
            <a:spLocks noGrp="1"/>
          </p:cNvSpPr>
          <p:nvPr>
            <p:ph sz="half" idx="1"/>
          </p:nvPr>
        </p:nvSpPr>
        <p:spPr>
          <a:xfrm>
            <a:off x="914400" y="1461052"/>
            <a:ext cx="4855464" cy="4729436"/>
          </a:xfrm>
        </p:spPr>
        <p:txBody>
          <a:bodyPr/>
          <a:lstStyle/>
          <a:p>
            <a:r>
              <a:rPr lang="en-US" altLang="en-US" dirty="0"/>
              <a:t>What to look for:</a:t>
            </a:r>
          </a:p>
          <a:p>
            <a:pPr lvl="1"/>
            <a:r>
              <a:rPr lang="en-US" altLang="en-US" dirty="0"/>
              <a:t>Impaled object (usually easy to see)</a:t>
            </a:r>
          </a:p>
        </p:txBody>
      </p:sp>
      <p:sp>
        <p:nvSpPr>
          <p:cNvPr id="4" name="Content Placeholder 3">
            <a:extLst>
              <a:ext uri="{FF2B5EF4-FFF2-40B4-BE49-F238E27FC236}">
                <a16:creationId xmlns:a16="http://schemas.microsoft.com/office/drawing/2014/main" id="{7F2C3016-9FC1-4831-BEC8-E808CFA41EA4}"/>
              </a:ext>
            </a:extLst>
          </p:cNvPr>
          <p:cNvSpPr>
            <a:spLocks noGrp="1"/>
          </p:cNvSpPr>
          <p:nvPr>
            <p:ph sz="half" idx="2"/>
          </p:nvPr>
        </p:nvSpPr>
        <p:spPr/>
        <p:txBody>
          <a:bodyPr/>
          <a:lstStyle/>
          <a:p>
            <a:r>
              <a:rPr lang="en-US" dirty="0"/>
              <a:t>What to do:</a:t>
            </a:r>
          </a:p>
          <a:p>
            <a:pPr lvl="1"/>
            <a:r>
              <a:rPr lang="en-US" dirty="0"/>
              <a:t>Stabilize the object in place with bulky dressings or clothes.</a:t>
            </a:r>
          </a:p>
          <a:p>
            <a:pPr lvl="1"/>
            <a:r>
              <a:rPr lang="en-US" b="1" dirty="0"/>
              <a:t>DO NOT </a:t>
            </a:r>
            <a:r>
              <a:rPr lang="en-US" dirty="0"/>
              <a:t>try to remove the object.  </a:t>
            </a:r>
          </a:p>
          <a:p>
            <a:pPr lvl="1"/>
            <a:r>
              <a:rPr lang="en-US" dirty="0"/>
              <a:t>Call 9-1-1.</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C345EF49-1DA3-4358-9505-F2F4DC25423D}"/>
              </a:ext>
            </a:extLst>
          </p:cNvPr>
          <p:cNvSpPr>
            <a:spLocks noGrp="1"/>
          </p:cNvSpPr>
          <p:nvPr>
            <p:ph type="title"/>
          </p:nvPr>
        </p:nvSpPr>
        <p:spPr>
          <a:xfrm>
            <a:off x="0" y="120650"/>
            <a:ext cx="12192000" cy="1001713"/>
          </a:xfrm>
        </p:spPr>
        <p:txBody>
          <a:bodyPr/>
          <a:lstStyle/>
          <a:p>
            <a:r>
              <a:rPr lang="en-US" altLang="en-US" dirty="0"/>
              <a:t>Open Chest Wound</a:t>
            </a:r>
          </a:p>
        </p:txBody>
      </p:sp>
      <p:sp>
        <p:nvSpPr>
          <p:cNvPr id="138242" name="Content Placeholder 2">
            <a:extLst>
              <a:ext uri="{FF2B5EF4-FFF2-40B4-BE49-F238E27FC236}">
                <a16:creationId xmlns:a16="http://schemas.microsoft.com/office/drawing/2014/main" id="{7AAD94A8-B87F-49E7-8645-B2A2F2C5BFBB}"/>
              </a:ext>
            </a:extLst>
          </p:cNvPr>
          <p:cNvSpPr>
            <a:spLocks noGrp="1"/>
          </p:cNvSpPr>
          <p:nvPr>
            <p:ph sz="half" idx="1"/>
          </p:nvPr>
        </p:nvSpPr>
        <p:spPr>
          <a:xfrm>
            <a:off x="914400" y="1461052"/>
            <a:ext cx="4855464" cy="4729436"/>
          </a:xfrm>
        </p:spPr>
        <p:txBody>
          <a:bodyPr/>
          <a:lstStyle/>
          <a:p>
            <a:r>
              <a:rPr lang="en-US" altLang="en-US" dirty="0"/>
              <a:t>What to look for:</a:t>
            </a:r>
          </a:p>
          <a:p>
            <a:pPr lvl="1"/>
            <a:r>
              <a:rPr lang="en-US" altLang="en-US" dirty="0"/>
              <a:t>Blood bubbling out of a chest wound during exhalation </a:t>
            </a:r>
          </a:p>
          <a:p>
            <a:pPr lvl="1"/>
            <a:r>
              <a:rPr lang="en-US" altLang="en-US" dirty="0"/>
              <a:t>Sucking sound heard during inhalations </a:t>
            </a:r>
          </a:p>
        </p:txBody>
      </p:sp>
      <p:sp>
        <p:nvSpPr>
          <p:cNvPr id="4" name="Content Placeholder 3">
            <a:extLst>
              <a:ext uri="{FF2B5EF4-FFF2-40B4-BE49-F238E27FC236}">
                <a16:creationId xmlns:a16="http://schemas.microsoft.com/office/drawing/2014/main" id="{7F2C3016-9FC1-4831-BEC8-E808CFA41EA4}"/>
              </a:ext>
            </a:extLst>
          </p:cNvPr>
          <p:cNvSpPr>
            <a:spLocks noGrp="1"/>
          </p:cNvSpPr>
          <p:nvPr>
            <p:ph sz="half" idx="2"/>
          </p:nvPr>
        </p:nvSpPr>
        <p:spPr>
          <a:xfrm>
            <a:off x="6415368" y="1461052"/>
            <a:ext cx="5167032" cy="4729436"/>
          </a:xfrm>
        </p:spPr>
        <p:txBody>
          <a:bodyPr/>
          <a:lstStyle/>
          <a:p>
            <a:r>
              <a:rPr lang="en-US" dirty="0"/>
              <a:t>What to do:</a:t>
            </a:r>
          </a:p>
          <a:p>
            <a:pPr lvl="1"/>
            <a:r>
              <a:rPr lang="en-US" dirty="0"/>
              <a:t>If bleeding does not occur, leave the wound exposed to air without a dressing or any airtight material.</a:t>
            </a:r>
          </a:p>
          <a:p>
            <a:pPr lvl="1"/>
            <a:r>
              <a:rPr lang="en-US" dirty="0"/>
              <a:t>If bleeding occurs, apply direct pressure with a dry gauze dressing to control bleeding.</a:t>
            </a:r>
          </a:p>
          <a:p>
            <a:pPr lvl="2"/>
            <a:r>
              <a:rPr lang="en-US" dirty="0"/>
              <a:t>If the dressing becomes blood-soaked, replace it to avoid trapping air in the chest, which can result in death.</a:t>
            </a:r>
          </a:p>
          <a:p>
            <a:pPr lvl="1"/>
            <a:r>
              <a:rPr lang="en-US" dirty="0"/>
              <a:t>Call 9-1-1.</a:t>
            </a:r>
          </a:p>
        </p:txBody>
      </p:sp>
    </p:spTree>
    <p:extLst>
      <p:ext uri="{BB962C8B-B14F-4D97-AF65-F5344CB8AC3E}">
        <p14:creationId xmlns:p14="http://schemas.microsoft.com/office/powerpoint/2010/main" val="3951081850"/>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2">
            <a:extLst>
              <a:ext uri="{FF2B5EF4-FFF2-40B4-BE49-F238E27FC236}">
                <a16:creationId xmlns:a16="http://schemas.microsoft.com/office/drawing/2014/main" id="{C8B6396C-9517-41AE-BA8A-DF21705273D9}"/>
              </a:ext>
            </a:extLst>
          </p:cNvPr>
          <p:cNvSpPr>
            <a:spLocks noGrp="1"/>
          </p:cNvSpPr>
          <p:nvPr>
            <p:ph type="title"/>
          </p:nvPr>
        </p:nvSpPr>
        <p:spPr/>
        <p:txBody>
          <a:bodyPr/>
          <a:lstStyle/>
          <a:p>
            <a:pPr eaLnBrk="1" hangingPunct="1"/>
            <a:r>
              <a:rPr lang="en-US" altLang="en-US" dirty="0"/>
              <a:t>Penetrating Object in Abdomen: What to Do</a:t>
            </a:r>
            <a:endParaRPr lang="en-US" altLang="en-US" sz="2000" dirty="0"/>
          </a:p>
        </p:txBody>
      </p:sp>
      <p:sp>
        <p:nvSpPr>
          <p:cNvPr id="142338" name="Content Placeholder 2">
            <a:extLst>
              <a:ext uri="{FF2B5EF4-FFF2-40B4-BE49-F238E27FC236}">
                <a16:creationId xmlns:a16="http://schemas.microsoft.com/office/drawing/2014/main" id="{25131F68-D1AA-4E04-AC65-FD0860118ECE}"/>
              </a:ext>
            </a:extLst>
          </p:cNvPr>
          <p:cNvSpPr>
            <a:spLocks noGrp="1"/>
          </p:cNvSpPr>
          <p:nvPr>
            <p:ph idx="1"/>
          </p:nvPr>
        </p:nvSpPr>
        <p:spPr/>
        <p:txBody>
          <a:bodyPr/>
          <a:lstStyle/>
          <a:p>
            <a:pPr eaLnBrk="1" hangingPunct="1"/>
            <a:r>
              <a:rPr lang="en-US" altLang="en-US" b="1" dirty="0"/>
              <a:t>DO NOT</a:t>
            </a:r>
            <a:r>
              <a:rPr lang="en-US" altLang="en-US" dirty="0"/>
              <a:t> remove a penetrating object.  </a:t>
            </a:r>
          </a:p>
          <a:p>
            <a:pPr eaLnBrk="1" hangingPunct="1"/>
            <a:r>
              <a:rPr lang="en-US" altLang="en-US" dirty="0"/>
              <a:t>Stabilize the object against movement by placing bulky dressing or packing around it. </a:t>
            </a:r>
          </a:p>
          <a:p>
            <a:pPr eaLnBrk="1" hangingPunct="1"/>
            <a:r>
              <a:rPr lang="en-US" altLang="en-US" dirty="0"/>
              <a:t>Call 9-1-1.</a:t>
            </a:r>
          </a:p>
        </p:txBody>
      </p:sp>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2">
            <a:extLst>
              <a:ext uri="{FF2B5EF4-FFF2-40B4-BE49-F238E27FC236}">
                <a16:creationId xmlns:a16="http://schemas.microsoft.com/office/drawing/2014/main" id="{B5DEA741-3335-4E08-AA24-E7CD055AD67D}"/>
              </a:ext>
            </a:extLst>
          </p:cNvPr>
          <p:cNvSpPr>
            <a:spLocks noGrp="1"/>
          </p:cNvSpPr>
          <p:nvPr>
            <p:ph type="title"/>
          </p:nvPr>
        </p:nvSpPr>
        <p:spPr>
          <a:xfrm>
            <a:off x="0" y="120650"/>
            <a:ext cx="12192000" cy="1001713"/>
          </a:xfrm>
        </p:spPr>
        <p:txBody>
          <a:bodyPr/>
          <a:lstStyle/>
          <a:p>
            <a:r>
              <a:rPr lang="en-US" altLang="en-US" dirty="0"/>
              <a:t>Protruding Organs: What to Do </a:t>
            </a:r>
            <a:r>
              <a:rPr lang="en-US" altLang="en-US" sz="2000" dirty="0"/>
              <a:t>(1 of 2)</a:t>
            </a:r>
          </a:p>
        </p:txBody>
      </p:sp>
      <p:sp>
        <p:nvSpPr>
          <p:cNvPr id="144386" name="Content Placeholder 2">
            <a:extLst>
              <a:ext uri="{FF2B5EF4-FFF2-40B4-BE49-F238E27FC236}">
                <a16:creationId xmlns:a16="http://schemas.microsoft.com/office/drawing/2014/main" id="{B8F9AA9A-5F97-4A99-9D8C-8EE401AA1C22}"/>
              </a:ext>
            </a:extLst>
          </p:cNvPr>
          <p:cNvSpPr>
            <a:spLocks noGrp="1"/>
          </p:cNvSpPr>
          <p:nvPr>
            <p:ph sz="half" idx="1"/>
          </p:nvPr>
        </p:nvSpPr>
        <p:spPr>
          <a:xfrm>
            <a:off x="914400" y="1461052"/>
            <a:ext cx="4855464" cy="4729436"/>
          </a:xfrm>
        </p:spPr>
        <p:txBody>
          <a:bodyPr/>
          <a:lstStyle/>
          <a:p>
            <a:r>
              <a:rPr lang="en-US" altLang="en-US" dirty="0"/>
              <a:t>Place the person on their back with legs pulled up toward their abdomen.</a:t>
            </a:r>
          </a:p>
          <a:p>
            <a:r>
              <a:rPr lang="en-US" altLang="en-US" b="1" dirty="0"/>
              <a:t>DO NOT </a:t>
            </a:r>
            <a:r>
              <a:rPr lang="en-US" altLang="en-US" dirty="0"/>
              <a:t>try to push protruding organs back into the abdomen.</a:t>
            </a:r>
          </a:p>
          <a:p>
            <a:r>
              <a:rPr lang="en-US" altLang="en-US" b="1" dirty="0"/>
              <a:t>DO NOT </a:t>
            </a:r>
            <a:r>
              <a:rPr lang="en-US" altLang="en-US" dirty="0"/>
              <a:t>touch organs.</a:t>
            </a:r>
          </a:p>
        </p:txBody>
      </p:sp>
      <p:pic>
        <p:nvPicPr>
          <p:cNvPr id="144387" name="Picture 2" descr="Photo A shows organs protruding out of the stomach area, covered by a hand, and blood around the spot.&#10;">
            <a:extLst>
              <a:ext uri="{FF2B5EF4-FFF2-40B4-BE49-F238E27FC236}">
                <a16:creationId xmlns:a16="http://schemas.microsoft.com/office/drawing/2014/main" id="{68F4B1A4-1288-47F4-BBA1-781A3E288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76400"/>
            <a:ext cx="3962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CDA022CC-5AA3-4002-841F-C65F17F3FE07}"/>
              </a:ext>
            </a:extLst>
          </p:cNvPr>
          <p:cNvSpPr txBox="1">
            <a:spLocks noChangeArrowheads="1"/>
          </p:cNvSpPr>
          <p:nvPr/>
        </p:nvSpPr>
        <p:spPr bwMode="auto">
          <a:xfrm>
            <a:off x="7010400" y="50292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4-15A</a:t>
            </a:r>
            <a:r>
              <a:rPr lang="en-IN" altLang="en-US" sz="1800"/>
              <a:t> Protruding organs.</a:t>
            </a:r>
            <a:endParaRPr lang="en-US" altLang="en-US" sz="1800"/>
          </a:p>
        </p:txBody>
      </p:sp>
      <p:sp>
        <p:nvSpPr>
          <p:cNvPr id="144389" name="TextBox 7">
            <a:extLst>
              <a:ext uri="{FF2B5EF4-FFF2-40B4-BE49-F238E27FC236}">
                <a16:creationId xmlns:a16="http://schemas.microsoft.com/office/drawing/2014/main" id="{D2910B9C-1E5B-41AA-9133-2E2DAF701C11}"/>
              </a:ext>
            </a:extLst>
          </p:cNvPr>
          <p:cNvSpPr txBox="1">
            <a:spLocks noChangeArrowheads="1"/>
          </p:cNvSpPr>
          <p:nvPr/>
        </p:nvSpPr>
        <p:spPr bwMode="auto">
          <a:xfrm>
            <a:off x="7010400" y="5334000"/>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Courtesy of MIEMSS. </a:t>
            </a:r>
            <a:endParaRPr lang="en-US" altLang="en-US" sz="1000"/>
          </a:p>
        </p:txBody>
      </p:sp>
    </p:spTree>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2">
            <a:extLst>
              <a:ext uri="{FF2B5EF4-FFF2-40B4-BE49-F238E27FC236}">
                <a16:creationId xmlns:a16="http://schemas.microsoft.com/office/drawing/2014/main" id="{53F9026C-A7FA-4477-937D-8D38D1B91ADD}"/>
              </a:ext>
            </a:extLst>
          </p:cNvPr>
          <p:cNvSpPr>
            <a:spLocks noGrp="1"/>
          </p:cNvSpPr>
          <p:nvPr>
            <p:ph type="title"/>
          </p:nvPr>
        </p:nvSpPr>
        <p:spPr>
          <a:xfrm>
            <a:off x="0" y="120650"/>
            <a:ext cx="12192000" cy="1001713"/>
          </a:xfrm>
        </p:spPr>
        <p:txBody>
          <a:bodyPr/>
          <a:lstStyle/>
          <a:p>
            <a:r>
              <a:rPr lang="en-US" altLang="en-US" dirty="0"/>
              <a:t>Protruding Organs: What to Do </a:t>
            </a:r>
            <a:r>
              <a:rPr lang="en-US" altLang="en-US" sz="2000" dirty="0"/>
              <a:t>(2 of 2)</a:t>
            </a:r>
          </a:p>
        </p:txBody>
      </p:sp>
      <p:sp>
        <p:nvSpPr>
          <p:cNvPr id="146434" name="Content Placeholder 2">
            <a:extLst>
              <a:ext uri="{FF2B5EF4-FFF2-40B4-BE49-F238E27FC236}">
                <a16:creationId xmlns:a16="http://schemas.microsoft.com/office/drawing/2014/main" id="{2CDD792A-0C13-43E9-B559-14E434EB5AA4}"/>
              </a:ext>
            </a:extLst>
          </p:cNvPr>
          <p:cNvSpPr>
            <a:spLocks noGrp="1"/>
          </p:cNvSpPr>
          <p:nvPr>
            <p:ph sz="half" idx="1"/>
          </p:nvPr>
        </p:nvSpPr>
        <p:spPr>
          <a:xfrm>
            <a:off x="914400" y="1461052"/>
            <a:ext cx="4855464" cy="4729436"/>
          </a:xfrm>
        </p:spPr>
        <p:txBody>
          <a:bodyPr/>
          <a:lstStyle/>
          <a:p>
            <a:r>
              <a:rPr lang="en-US" altLang="en-US" dirty="0"/>
              <a:t>Cover with a moist, clean dressing.</a:t>
            </a:r>
          </a:p>
          <a:p>
            <a:r>
              <a:rPr lang="en-US" altLang="en-US" dirty="0"/>
              <a:t>Loosely tape the dressing in place.</a:t>
            </a:r>
          </a:p>
          <a:p>
            <a:r>
              <a:rPr lang="en-US" altLang="en-US" b="1" dirty="0"/>
              <a:t>DO NOT </a:t>
            </a:r>
            <a:r>
              <a:rPr lang="en-US" altLang="en-US" dirty="0"/>
              <a:t>apply any material that clings or disintegrates when wet.</a:t>
            </a:r>
          </a:p>
          <a:p>
            <a:r>
              <a:rPr lang="en-US" altLang="en-US" dirty="0"/>
              <a:t>Call 9-1-1.</a:t>
            </a:r>
          </a:p>
        </p:txBody>
      </p:sp>
      <p:pic>
        <p:nvPicPr>
          <p:cNvPr id="146435" name="Picture 3" descr="Photo B shows a person with gloves covering the stomach area with dressing, with a trickle of blood flowing out.&#10;">
            <a:extLst>
              <a:ext uri="{FF2B5EF4-FFF2-40B4-BE49-F238E27FC236}">
                <a16:creationId xmlns:a16="http://schemas.microsoft.com/office/drawing/2014/main" id="{239656F0-3D24-4E1C-8D1A-440D67701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643063"/>
            <a:ext cx="41148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6">
            <a:extLst>
              <a:ext uri="{FF2B5EF4-FFF2-40B4-BE49-F238E27FC236}">
                <a16:creationId xmlns:a16="http://schemas.microsoft.com/office/drawing/2014/main" id="{B077E87E-0260-4543-9ACB-C05D50058908}"/>
              </a:ext>
            </a:extLst>
          </p:cNvPr>
          <p:cNvSpPr txBox="1">
            <a:spLocks noChangeArrowheads="1"/>
          </p:cNvSpPr>
          <p:nvPr/>
        </p:nvSpPr>
        <p:spPr bwMode="auto">
          <a:xfrm>
            <a:off x="6705600" y="4648200"/>
            <a:ext cx="426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4-15B</a:t>
            </a:r>
            <a:r>
              <a:rPr lang="en-US" altLang="en-US" sz="1800"/>
              <a:t> </a:t>
            </a:r>
            <a:r>
              <a:rPr lang="en-IN" altLang="en-US" sz="1800"/>
              <a:t>Cover protruding organs with a moist, clean dressing. </a:t>
            </a:r>
            <a:endParaRPr lang="en-US" altLang="en-US" sz="1800"/>
          </a:p>
        </p:txBody>
      </p:sp>
      <p:sp>
        <p:nvSpPr>
          <p:cNvPr id="146437" name="TextBox 7">
            <a:extLst>
              <a:ext uri="{FF2B5EF4-FFF2-40B4-BE49-F238E27FC236}">
                <a16:creationId xmlns:a16="http://schemas.microsoft.com/office/drawing/2014/main" id="{DF033C25-90CF-46A2-894B-8C7654A3942F}"/>
              </a:ext>
            </a:extLst>
          </p:cNvPr>
          <p:cNvSpPr txBox="1">
            <a:spLocks noChangeArrowheads="1"/>
          </p:cNvSpPr>
          <p:nvPr/>
        </p:nvSpPr>
        <p:spPr bwMode="auto">
          <a:xfrm>
            <a:off x="6705600" y="5218113"/>
            <a:ext cx="3048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Courtesy of MIEMSS. </a:t>
            </a:r>
            <a:endParaRPr lang="en-US" altLang="en-US" sz="1000"/>
          </a:p>
        </p:txBody>
      </p:sp>
    </p:spTree>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2">
            <a:extLst>
              <a:ext uri="{FF2B5EF4-FFF2-40B4-BE49-F238E27FC236}">
                <a16:creationId xmlns:a16="http://schemas.microsoft.com/office/drawing/2014/main" id="{71A375CF-62DD-4615-B19A-9B76402FE258}"/>
              </a:ext>
            </a:extLst>
          </p:cNvPr>
          <p:cNvSpPr>
            <a:spLocks noGrp="1"/>
          </p:cNvSpPr>
          <p:nvPr>
            <p:ph type="title"/>
          </p:nvPr>
        </p:nvSpPr>
        <p:spPr/>
        <p:txBody>
          <a:bodyPr/>
          <a:lstStyle/>
          <a:p>
            <a:pPr eaLnBrk="1" hangingPunct="1"/>
            <a:r>
              <a:rPr lang="en-US" altLang="en-US" dirty="0"/>
              <a:t>Internal Injuries from Hard Blow to Abdomen</a:t>
            </a:r>
          </a:p>
        </p:txBody>
      </p:sp>
      <p:sp>
        <p:nvSpPr>
          <p:cNvPr id="148482" name="Content Placeholder 2">
            <a:extLst>
              <a:ext uri="{FF2B5EF4-FFF2-40B4-BE49-F238E27FC236}">
                <a16:creationId xmlns:a16="http://schemas.microsoft.com/office/drawing/2014/main" id="{5EE93DCF-83CC-4F13-91A3-D37F9CDFBAB1}"/>
              </a:ext>
            </a:extLst>
          </p:cNvPr>
          <p:cNvSpPr>
            <a:spLocks noGrp="1"/>
          </p:cNvSpPr>
          <p:nvPr>
            <p:ph sz="half" idx="1"/>
          </p:nvPr>
        </p:nvSpPr>
        <p:spPr/>
        <p:txBody>
          <a:bodyPr/>
          <a:lstStyle/>
          <a:p>
            <a:pPr eaLnBrk="1" hangingPunct="1"/>
            <a:r>
              <a:rPr lang="en-US" altLang="en-US" dirty="0"/>
              <a:t>What to look for:</a:t>
            </a:r>
          </a:p>
          <a:p>
            <a:pPr lvl="1" eaLnBrk="1" hangingPunct="1"/>
            <a:r>
              <a:rPr lang="en-US" altLang="en-US" dirty="0"/>
              <a:t>Pain that gradually increases and may become severe</a:t>
            </a:r>
          </a:p>
          <a:p>
            <a:pPr lvl="1" eaLnBrk="1" hangingPunct="1"/>
            <a:r>
              <a:rPr lang="en-US" altLang="en-US" dirty="0"/>
              <a:t>Pain that markedly increases with slight movements</a:t>
            </a:r>
          </a:p>
          <a:p>
            <a:pPr lvl="1" eaLnBrk="1" hangingPunct="1"/>
            <a:endParaRPr lang="en-US" altLang="en-US" dirty="0"/>
          </a:p>
        </p:txBody>
      </p:sp>
      <p:sp>
        <p:nvSpPr>
          <p:cNvPr id="2" name="Content Placeholder 1">
            <a:extLst>
              <a:ext uri="{FF2B5EF4-FFF2-40B4-BE49-F238E27FC236}">
                <a16:creationId xmlns:a16="http://schemas.microsoft.com/office/drawing/2014/main" id="{32BDDE52-26B0-41BB-BDA2-D5F4586DAB11}"/>
              </a:ext>
            </a:extLst>
          </p:cNvPr>
          <p:cNvSpPr>
            <a:spLocks noGrp="1"/>
          </p:cNvSpPr>
          <p:nvPr>
            <p:ph sz="half" idx="2"/>
          </p:nvPr>
        </p:nvSpPr>
        <p:spPr/>
        <p:txBody>
          <a:bodyPr/>
          <a:lstStyle/>
          <a:p>
            <a:r>
              <a:rPr lang="en-US" dirty="0"/>
              <a:t>What to do:</a:t>
            </a:r>
          </a:p>
          <a:p>
            <a:pPr lvl="1"/>
            <a:r>
              <a:rPr lang="en-US" dirty="0"/>
              <a:t>Place the person onto one side with legs bent and expect vomiting.</a:t>
            </a:r>
          </a:p>
          <a:p>
            <a:pPr lvl="1"/>
            <a:r>
              <a:rPr lang="en-US" dirty="0"/>
              <a:t>Seek professional medical care if any signs of possible internal injuries occur.</a:t>
            </a:r>
          </a:p>
        </p:txBody>
      </p:sp>
    </p:spTree>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B06-9460-4904-8010-A6255D351385}"/>
              </a:ext>
            </a:extLst>
          </p:cNvPr>
          <p:cNvSpPr>
            <a:spLocks noGrp="1"/>
          </p:cNvSpPr>
          <p:nvPr>
            <p:ph type="title"/>
          </p:nvPr>
        </p:nvSpPr>
        <p:spPr/>
        <p:txBody>
          <a:bodyPr/>
          <a:lstStyle/>
          <a:p>
            <a:r>
              <a:rPr lang="en-US" dirty="0"/>
              <a:t>Bone, Joint, and Muscle Injuries</a:t>
            </a:r>
          </a:p>
        </p:txBody>
      </p:sp>
      <p:sp>
        <p:nvSpPr>
          <p:cNvPr id="3" name="Content Placeholder 2">
            <a:extLst>
              <a:ext uri="{FF2B5EF4-FFF2-40B4-BE49-F238E27FC236}">
                <a16:creationId xmlns:a16="http://schemas.microsoft.com/office/drawing/2014/main" id="{175F73F5-6799-4E4E-B9A7-6A3501980350}"/>
              </a:ext>
            </a:extLst>
          </p:cNvPr>
          <p:cNvSpPr>
            <a:spLocks noGrp="1"/>
          </p:cNvSpPr>
          <p:nvPr>
            <p:ph idx="1"/>
          </p:nvPr>
        </p:nvSpPr>
        <p:spPr/>
        <p:txBody>
          <a:bodyPr/>
          <a:lstStyle/>
          <a:p>
            <a:r>
              <a:rPr lang="en-US" dirty="0"/>
              <a:t>For bone, joint, and muscle injuries, use the RICE procedure:</a:t>
            </a:r>
          </a:p>
          <a:p>
            <a:pPr lvl="1"/>
            <a:r>
              <a:rPr lang="en-US" dirty="0"/>
              <a:t>R = Rest</a:t>
            </a:r>
          </a:p>
          <a:p>
            <a:pPr lvl="1"/>
            <a:r>
              <a:rPr lang="en-US" dirty="0"/>
              <a:t>I = Ice</a:t>
            </a:r>
          </a:p>
          <a:p>
            <a:pPr lvl="1"/>
            <a:r>
              <a:rPr lang="en-US" dirty="0"/>
              <a:t>C = Compression</a:t>
            </a:r>
          </a:p>
          <a:p>
            <a:pPr lvl="1"/>
            <a:r>
              <a:rPr lang="en-US" dirty="0"/>
              <a:t>E = Elevation</a:t>
            </a:r>
          </a:p>
          <a:p>
            <a:endParaRPr lang="en-US" dirty="0"/>
          </a:p>
        </p:txBody>
      </p:sp>
    </p:spTree>
    <p:extLst>
      <p:ext uri="{BB962C8B-B14F-4D97-AF65-F5344CB8AC3E}">
        <p14:creationId xmlns:p14="http://schemas.microsoft.com/office/powerpoint/2010/main" val="213671679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(1 of 5) </a:t>
            </a:r>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r>
              <a:rPr lang="en-US" sz="2400" dirty="0"/>
              <a:t>If direct pressure fails to control bleeding on an arm or a leg, apply a manufactured tourniquet about 2 inches (5 cm) above the wound.</a:t>
            </a:r>
          </a:p>
          <a:p>
            <a:pPr lvl="1"/>
            <a:r>
              <a:rPr lang="en-US" b="1" dirty="0"/>
              <a:t>DO NOT </a:t>
            </a:r>
            <a:r>
              <a:rPr lang="en-US" dirty="0"/>
              <a:t>apply anywhere other than an arm or leg</a:t>
            </a:r>
          </a:p>
          <a:p>
            <a:pPr lvl="1"/>
            <a:r>
              <a:rPr lang="en-US" b="1" dirty="0"/>
              <a:t>DO NOT </a:t>
            </a:r>
            <a:r>
              <a:rPr lang="en-US" dirty="0"/>
              <a:t>apply over a joint</a:t>
            </a:r>
          </a:p>
          <a:p>
            <a:pPr lvl="2"/>
            <a:r>
              <a:rPr lang="en-US" dirty="0"/>
              <a:t>If applying a tourniquet 2 to 3 inches above the wound places it over a joint, place the tourniquet even higher.</a:t>
            </a:r>
          </a:p>
          <a:p>
            <a:pPr lvl="2"/>
            <a:endParaRPr lang="en-US" dirty="0"/>
          </a:p>
        </p:txBody>
      </p:sp>
      <p:pic>
        <p:nvPicPr>
          <p:cNvPr id="6" name="Picture 5">
            <a:extLst>
              <a:ext uri="{FF2B5EF4-FFF2-40B4-BE49-F238E27FC236}">
                <a16:creationId xmlns:a16="http://schemas.microsoft.com/office/drawing/2014/main" id="{2095AA9B-FEFA-4904-9A76-2971E79967F3}"/>
              </a:ext>
            </a:extLst>
          </p:cNvPr>
          <p:cNvPicPr>
            <a:picLocks noChangeAspect="1"/>
          </p:cNvPicPr>
          <p:nvPr/>
        </p:nvPicPr>
        <p:blipFill>
          <a:blip r:embed="rId2"/>
          <a:stretch>
            <a:fillRect/>
          </a:stretch>
        </p:blipFill>
        <p:spPr>
          <a:xfrm>
            <a:off x="7162800" y="1461052"/>
            <a:ext cx="3765346" cy="3145536"/>
          </a:xfrm>
          <a:prstGeom prst="rect">
            <a:avLst/>
          </a:prstGeom>
        </p:spPr>
      </p:pic>
      <p:sp>
        <p:nvSpPr>
          <p:cNvPr id="7" name="TextBox 4">
            <a:extLst>
              <a:ext uri="{FF2B5EF4-FFF2-40B4-BE49-F238E27FC236}">
                <a16:creationId xmlns:a16="http://schemas.microsoft.com/office/drawing/2014/main" id="{48FA00D7-8B82-4488-A4C8-9265E9438533}"/>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1.</a:t>
            </a:r>
            <a:endParaRPr lang="en-US" altLang="en-US" sz="1800" dirty="0"/>
          </a:p>
        </p:txBody>
      </p:sp>
      <p:sp>
        <p:nvSpPr>
          <p:cNvPr id="8" name="TextBox 5">
            <a:extLst>
              <a:ext uri="{FF2B5EF4-FFF2-40B4-BE49-F238E27FC236}">
                <a16:creationId xmlns:a16="http://schemas.microsoft.com/office/drawing/2014/main" id="{99F9BDEB-2058-457A-9937-A444E0AE9CE0}"/>
              </a:ext>
            </a:extLst>
          </p:cNvPr>
          <p:cNvSpPr txBox="1">
            <a:spLocks noChangeArrowheads="1"/>
          </p:cNvSpPr>
          <p:nvPr/>
        </p:nvSpPr>
        <p:spPr bwMode="auto">
          <a:xfrm>
            <a:off x="7070558" y="5548825"/>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653951054"/>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B06-9460-4904-8010-A6255D351385}"/>
              </a:ext>
            </a:extLst>
          </p:cNvPr>
          <p:cNvSpPr>
            <a:spLocks noGrp="1"/>
          </p:cNvSpPr>
          <p:nvPr>
            <p:ph type="title"/>
          </p:nvPr>
        </p:nvSpPr>
        <p:spPr/>
        <p:txBody>
          <a:bodyPr/>
          <a:lstStyle/>
          <a:p>
            <a:r>
              <a:rPr lang="en-US" dirty="0"/>
              <a:t>Fractures: What to Look For</a:t>
            </a:r>
          </a:p>
        </p:txBody>
      </p:sp>
      <p:sp>
        <p:nvSpPr>
          <p:cNvPr id="3" name="Content Placeholder 2">
            <a:extLst>
              <a:ext uri="{FF2B5EF4-FFF2-40B4-BE49-F238E27FC236}">
                <a16:creationId xmlns:a16="http://schemas.microsoft.com/office/drawing/2014/main" id="{175F73F5-6799-4E4E-B9A7-6A3501980350}"/>
              </a:ext>
            </a:extLst>
          </p:cNvPr>
          <p:cNvSpPr>
            <a:spLocks noGrp="1"/>
          </p:cNvSpPr>
          <p:nvPr>
            <p:ph sz="half" idx="1"/>
          </p:nvPr>
        </p:nvSpPr>
        <p:spPr/>
        <p:txBody>
          <a:bodyPr/>
          <a:lstStyle/>
          <a:p>
            <a:r>
              <a:rPr lang="en-US" dirty="0"/>
              <a:t>Look for and ask about DOTS:</a:t>
            </a:r>
          </a:p>
          <a:p>
            <a:pPr lvl="1"/>
            <a:r>
              <a:rPr lang="en-US" dirty="0"/>
              <a:t>D = Deformity (Compare the injured part with the uninjured part on the other side)</a:t>
            </a:r>
          </a:p>
          <a:p>
            <a:pPr lvl="1"/>
            <a:r>
              <a:rPr lang="en-US" dirty="0"/>
              <a:t>O = Open wound</a:t>
            </a:r>
          </a:p>
          <a:p>
            <a:pPr lvl="1"/>
            <a:r>
              <a:rPr lang="en-US" dirty="0"/>
              <a:t>T = Tenderness and pain</a:t>
            </a:r>
          </a:p>
          <a:p>
            <a:pPr lvl="1"/>
            <a:r>
              <a:rPr lang="en-US" dirty="0"/>
              <a:t>S = Swelling that happens quickly</a:t>
            </a:r>
          </a:p>
        </p:txBody>
      </p:sp>
      <p:pic>
        <p:nvPicPr>
          <p:cNvPr id="5" name="Picture 3" descr="Photo A shows the broken forearm of a person, twisted out of shape.&#10;">
            <a:extLst>
              <a:ext uri="{FF2B5EF4-FFF2-40B4-BE49-F238E27FC236}">
                <a16:creationId xmlns:a16="http://schemas.microsoft.com/office/drawing/2014/main" id="{65E5D8B3-3E2F-4E7D-8213-5C96FA1CD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524000"/>
            <a:ext cx="3606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D80CDD33-9F99-4AC3-94E9-46DB722AA0A4}"/>
              </a:ext>
            </a:extLst>
          </p:cNvPr>
          <p:cNvSpPr txBox="1">
            <a:spLocks noChangeArrowheads="1"/>
          </p:cNvSpPr>
          <p:nvPr/>
        </p:nvSpPr>
        <p:spPr bwMode="auto">
          <a:xfrm>
            <a:off x="7239000" y="535622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4-16A</a:t>
            </a:r>
            <a:r>
              <a:rPr lang="en-US" altLang="en-US" sz="1800" dirty="0"/>
              <a:t> </a:t>
            </a:r>
            <a:r>
              <a:rPr lang="en-IN" altLang="en-US" sz="1800" dirty="0"/>
              <a:t>Closed forearm fracture.</a:t>
            </a:r>
            <a:endParaRPr lang="en-US" altLang="en-US" sz="1800" dirty="0"/>
          </a:p>
        </p:txBody>
      </p:sp>
      <p:sp>
        <p:nvSpPr>
          <p:cNvPr id="7" name="TextBox 7">
            <a:extLst>
              <a:ext uri="{FF2B5EF4-FFF2-40B4-BE49-F238E27FC236}">
                <a16:creationId xmlns:a16="http://schemas.microsoft.com/office/drawing/2014/main" id="{9C4B8BE4-FC4C-41B1-BD00-7D2EECBCAEF8}"/>
              </a:ext>
            </a:extLst>
          </p:cNvPr>
          <p:cNvSpPr txBox="1">
            <a:spLocks noChangeArrowheads="1"/>
          </p:cNvSpPr>
          <p:nvPr/>
        </p:nvSpPr>
        <p:spPr bwMode="auto">
          <a:xfrm>
            <a:off x="7239000" y="5641975"/>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E. M. Singletary, M.D. Used with permission. </a:t>
            </a:r>
            <a:endParaRPr lang="en-US" altLang="en-US" sz="1000"/>
          </a:p>
        </p:txBody>
      </p:sp>
    </p:spTree>
    <p:extLst>
      <p:ext uri="{BB962C8B-B14F-4D97-AF65-F5344CB8AC3E}">
        <p14:creationId xmlns:p14="http://schemas.microsoft.com/office/powerpoint/2010/main" val="2560725954"/>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4">
            <a:extLst>
              <a:ext uri="{FF2B5EF4-FFF2-40B4-BE49-F238E27FC236}">
                <a16:creationId xmlns:a16="http://schemas.microsoft.com/office/drawing/2014/main" id="{76E0A013-4AA7-4771-9E42-2922035606C9}"/>
              </a:ext>
            </a:extLst>
          </p:cNvPr>
          <p:cNvSpPr>
            <a:spLocks noGrp="1"/>
          </p:cNvSpPr>
          <p:nvPr>
            <p:ph type="title"/>
          </p:nvPr>
        </p:nvSpPr>
        <p:spPr/>
        <p:txBody>
          <a:bodyPr/>
          <a:lstStyle/>
          <a:p>
            <a:r>
              <a:rPr lang="en-US" altLang="en-US" dirty="0"/>
              <a:t>Fractures: What to Do </a:t>
            </a:r>
            <a:r>
              <a:rPr lang="en-US" altLang="en-US" sz="2000" dirty="0"/>
              <a:t>(1 of 2)</a:t>
            </a:r>
          </a:p>
        </p:txBody>
      </p:sp>
      <p:sp>
        <p:nvSpPr>
          <p:cNvPr id="3075" name="Content Placeholder 2">
            <a:extLst>
              <a:ext uri="{FF2B5EF4-FFF2-40B4-BE49-F238E27FC236}">
                <a16:creationId xmlns:a16="http://schemas.microsoft.com/office/drawing/2014/main" id="{9898F795-06CA-450E-B937-1E076E315696}"/>
              </a:ext>
            </a:extLst>
          </p:cNvPr>
          <p:cNvSpPr>
            <a:spLocks noGrp="1"/>
          </p:cNvSpPr>
          <p:nvPr>
            <p:ph idx="1"/>
          </p:nvPr>
        </p:nvSpPr>
        <p:spPr/>
        <p:txBody>
          <a:bodyPr rtlCol="0">
            <a:normAutofit/>
          </a:bodyPr>
          <a:lstStyle/>
          <a:p>
            <a:r>
              <a:rPr lang="en-US" altLang="en-US" dirty="0"/>
              <a:t>The part can be held when transporting a short distance to a medical facility or until EMS arrives.</a:t>
            </a:r>
          </a:p>
          <a:p>
            <a:r>
              <a:rPr lang="en-US" altLang="en-US" dirty="0"/>
              <a:t>If EMS is delayed or if you are transporting the person a long distance:</a:t>
            </a:r>
          </a:p>
          <a:p>
            <a:pPr lvl="1"/>
            <a:r>
              <a:rPr lang="en-US" altLang="en-US" dirty="0"/>
              <a:t>Use the RICE procedure.</a:t>
            </a:r>
          </a:p>
          <a:p>
            <a:pPr lvl="1"/>
            <a:r>
              <a:rPr lang="en-US" altLang="en-US" dirty="0"/>
              <a:t>Use a splint to stabilize the part against movement.</a:t>
            </a:r>
          </a:p>
        </p:txBody>
      </p:sp>
    </p:spTree>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4">
            <a:extLst>
              <a:ext uri="{FF2B5EF4-FFF2-40B4-BE49-F238E27FC236}">
                <a16:creationId xmlns:a16="http://schemas.microsoft.com/office/drawing/2014/main" id="{25A599E7-A1B4-4A36-898C-6DC6F74C865F}"/>
              </a:ext>
            </a:extLst>
          </p:cNvPr>
          <p:cNvSpPr>
            <a:spLocks noGrp="1"/>
          </p:cNvSpPr>
          <p:nvPr>
            <p:ph type="title"/>
          </p:nvPr>
        </p:nvSpPr>
        <p:spPr/>
        <p:txBody>
          <a:bodyPr/>
          <a:lstStyle/>
          <a:p>
            <a:pPr eaLnBrk="1" hangingPunct="1"/>
            <a:r>
              <a:rPr lang="en-US" altLang="en-US" dirty="0"/>
              <a:t>Fractures: What to Do </a:t>
            </a:r>
            <a:r>
              <a:rPr lang="en-US" altLang="en-US" sz="2000" dirty="0"/>
              <a:t>(2 of 2)</a:t>
            </a:r>
          </a:p>
        </p:txBody>
      </p:sp>
      <p:sp>
        <p:nvSpPr>
          <p:cNvPr id="154626" name="Content Placeholder 2">
            <a:extLst>
              <a:ext uri="{FF2B5EF4-FFF2-40B4-BE49-F238E27FC236}">
                <a16:creationId xmlns:a16="http://schemas.microsoft.com/office/drawing/2014/main" id="{34BD2652-FB5C-49DD-998C-867156B73120}"/>
              </a:ext>
            </a:extLst>
          </p:cNvPr>
          <p:cNvSpPr>
            <a:spLocks noGrp="1"/>
          </p:cNvSpPr>
          <p:nvPr>
            <p:ph sz="half" idx="1"/>
          </p:nvPr>
        </p:nvSpPr>
        <p:spPr>
          <a:xfrm>
            <a:off x="914400" y="1524000"/>
            <a:ext cx="9753600" cy="5181600"/>
          </a:xfrm>
        </p:spPr>
        <p:txBody>
          <a:bodyPr/>
          <a:lstStyle/>
          <a:p>
            <a:pPr eaLnBrk="1" hangingPunct="1"/>
            <a:r>
              <a:rPr lang="en-US" altLang="en-US" sz="2600" b="1" dirty="0">
                <a:ea typeface="ＭＳ Ｐゴシック" panose="020B0600070205080204" pitchFamily="34" charset="-128"/>
              </a:rPr>
              <a:t>DO NOT </a:t>
            </a:r>
            <a:r>
              <a:rPr lang="en-US" altLang="en-US" sz="2600" dirty="0">
                <a:ea typeface="ＭＳ Ｐゴシック" panose="020B0600070205080204" pitchFamily="34" charset="-128"/>
              </a:rPr>
              <a:t>move or try to straighten an injured extremity (an exception may be made in wilderness or remote locations).</a:t>
            </a:r>
          </a:p>
          <a:p>
            <a:pPr eaLnBrk="1" hangingPunct="1"/>
            <a:r>
              <a:rPr lang="en-US" altLang="en-US" sz="2600" dirty="0"/>
              <a:t>Call 9-1-1 for a blue or extremely pale extremity, open wound, or suspected femur (thigh) or pelvic bone fractures.</a:t>
            </a:r>
          </a:p>
          <a:p>
            <a:pPr eaLnBrk="1" hangingPunct="1"/>
            <a:r>
              <a:rPr lang="en-US" altLang="en-US" sz="2600" dirty="0"/>
              <a:t>If bleeding from an open wound is at the injured area:</a:t>
            </a:r>
          </a:p>
          <a:p>
            <a:pPr lvl="1" eaLnBrk="1" hangingPunct="1"/>
            <a:r>
              <a:rPr lang="en-US" altLang="en-US" sz="2400" dirty="0">
                <a:ea typeface="ＭＳ Ｐゴシック" panose="020B0600070205080204" pitchFamily="34" charset="-128"/>
              </a:rPr>
              <a:t>Control bleeding by applying pressure on the wound edges.</a:t>
            </a:r>
          </a:p>
          <a:p>
            <a:pPr lvl="1" eaLnBrk="1" hangingPunct="1"/>
            <a:r>
              <a:rPr lang="en-US" altLang="en-US" sz="2400" dirty="0">
                <a:ea typeface="ＭＳ Ｐゴシック" panose="020B0600070205080204" pitchFamily="34" charset="-128"/>
              </a:rPr>
              <a:t>Cover the exposed bone with a sterile dressing.</a:t>
            </a:r>
          </a:p>
          <a:p>
            <a:pPr lvl="2" eaLnBrk="1" hangingPunct="1"/>
            <a:r>
              <a:rPr lang="en-US" altLang="en-US" sz="2200" b="1" dirty="0">
                <a:ea typeface="ＭＳ Ｐゴシック" panose="020B0600070205080204" pitchFamily="34" charset="-128"/>
              </a:rPr>
              <a:t>DO NOT </a:t>
            </a:r>
            <a:r>
              <a:rPr lang="en-US" altLang="en-US" sz="2200" dirty="0">
                <a:ea typeface="ＭＳ Ｐゴシック" panose="020B0600070205080204" pitchFamily="34" charset="-128"/>
              </a:rPr>
              <a:t>push on the bone.</a:t>
            </a:r>
          </a:p>
        </p:txBody>
      </p:sp>
    </p:spTree>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DCFC-3915-4CEC-BB17-0F8796F75791}"/>
              </a:ext>
            </a:extLst>
          </p:cNvPr>
          <p:cNvSpPr>
            <a:spLocks noGrp="1"/>
          </p:cNvSpPr>
          <p:nvPr>
            <p:ph type="title"/>
          </p:nvPr>
        </p:nvSpPr>
        <p:spPr/>
        <p:txBody>
          <a:bodyPr/>
          <a:lstStyle/>
          <a:p>
            <a:r>
              <a:rPr lang="en-US" dirty="0"/>
              <a:t>Splinting </a:t>
            </a:r>
            <a:r>
              <a:rPr lang="en-US" sz="2000" dirty="0"/>
              <a:t>(1 of 2)</a:t>
            </a:r>
            <a:endParaRPr lang="en-US" dirty="0"/>
          </a:p>
        </p:txBody>
      </p:sp>
      <p:sp>
        <p:nvSpPr>
          <p:cNvPr id="3" name="Content Placeholder 2">
            <a:extLst>
              <a:ext uri="{FF2B5EF4-FFF2-40B4-BE49-F238E27FC236}">
                <a16:creationId xmlns:a16="http://schemas.microsoft.com/office/drawing/2014/main" id="{88ED1BFD-3D77-4EC7-BD7F-BC8265C5B871}"/>
              </a:ext>
            </a:extLst>
          </p:cNvPr>
          <p:cNvSpPr>
            <a:spLocks noGrp="1"/>
          </p:cNvSpPr>
          <p:nvPr>
            <p:ph idx="1"/>
          </p:nvPr>
        </p:nvSpPr>
        <p:spPr/>
        <p:txBody>
          <a:bodyPr/>
          <a:lstStyle/>
          <a:p>
            <a:r>
              <a:rPr lang="en-US" dirty="0"/>
              <a:t>All broken bones and dislocations should be stabilized before the person is moved.</a:t>
            </a:r>
          </a:p>
          <a:p>
            <a:r>
              <a:rPr lang="en-US" dirty="0"/>
              <a:t>A broken arm, in addition to being splinted, should be placed in an arm sling and binder.</a:t>
            </a:r>
          </a:p>
          <a:p>
            <a:r>
              <a:rPr lang="en-US" dirty="0"/>
              <a:t>To apply a splint:</a:t>
            </a:r>
          </a:p>
          <a:p>
            <a:pPr lvl="1"/>
            <a:r>
              <a:rPr lang="en-US" dirty="0"/>
              <a:t>Cover open wounds with a dry, sterile or clean dressing.</a:t>
            </a:r>
          </a:p>
          <a:p>
            <a:pPr lvl="1"/>
            <a:r>
              <a:rPr lang="en-US" dirty="0"/>
              <a:t>Ask the person to close their eyes and ask whether they feel you lightly squeezing their toes or fingers and ask the person to wiggle their toes or fingers unless injured.</a:t>
            </a:r>
          </a:p>
        </p:txBody>
      </p:sp>
    </p:spTree>
    <p:extLst>
      <p:ext uri="{BB962C8B-B14F-4D97-AF65-F5344CB8AC3E}">
        <p14:creationId xmlns:p14="http://schemas.microsoft.com/office/powerpoint/2010/main" val="705351235"/>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DCFC-3915-4CEC-BB17-0F8796F75791}"/>
              </a:ext>
            </a:extLst>
          </p:cNvPr>
          <p:cNvSpPr>
            <a:spLocks noGrp="1"/>
          </p:cNvSpPr>
          <p:nvPr>
            <p:ph type="title"/>
          </p:nvPr>
        </p:nvSpPr>
        <p:spPr/>
        <p:txBody>
          <a:bodyPr/>
          <a:lstStyle/>
          <a:p>
            <a:r>
              <a:rPr lang="en-US" dirty="0"/>
              <a:t>Splinting </a:t>
            </a:r>
            <a:r>
              <a:rPr lang="en-US" sz="2000" dirty="0"/>
              <a:t>(2 of 2)</a:t>
            </a:r>
          </a:p>
        </p:txBody>
      </p:sp>
      <p:sp>
        <p:nvSpPr>
          <p:cNvPr id="3" name="Content Placeholder 2">
            <a:extLst>
              <a:ext uri="{FF2B5EF4-FFF2-40B4-BE49-F238E27FC236}">
                <a16:creationId xmlns:a16="http://schemas.microsoft.com/office/drawing/2014/main" id="{88ED1BFD-3D77-4EC7-BD7F-BC8265C5B871}"/>
              </a:ext>
            </a:extLst>
          </p:cNvPr>
          <p:cNvSpPr>
            <a:spLocks noGrp="1"/>
          </p:cNvSpPr>
          <p:nvPr>
            <p:ph sz="half" idx="1"/>
          </p:nvPr>
        </p:nvSpPr>
        <p:spPr/>
        <p:txBody>
          <a:bodyPr/>
          <a:lstStyle/>
          <a:p>
            <a:r>
              <a:rPr lang="en-US" dirty="0"/>
              <a:t>To apply a splint (cont.)</a:t>
            </a:r>
          </a:p>
          <a:p>
            <a:pPr lvl="1"/>
            <a:r>
              <a:rPr lang="en-US" dirty="0"/>
              <a:t>Apply splints firmly, but not tightly enough to affect blood flow and pad splints with clothing or other material for comfort.</a:t>
            </a:r>
          </a:p>
          <a:p>
            <a:pPr lvl="1"/>
            <a:r>
              <a:rPr lang="en-US" b="1" dirty="0"/>
              <a:t>DO NOT </a:t>
            </a:r>
            <a:r>
              <a:rPr lang="en-US" dirty="0"/>
              <a:t>attempt to replace a dislocated joint.</a:t>
            </a:r>
          </a:p>
          <a:p>
            <a:pPr lvl="1"/>
            <a:r>
              <a:rPr lang="en-US" b="1" dirty="0"/>
              <a:t>DO NOT </a:t>
            </a:r>
            <a:r>
              <a:rPr lang="en-US" dirty="0"/>
              <a:t>move a person with a suspected spinal injury unless absolutely necessary.</a:t>
            </a:r>
          </a:p>
          <a:p>
            <a:pPr lvl="1"/>
            <a:endParaRPr lang="en-US" dirty="0"/>
          </a:p>
          <a:p>
            <a:pPr lvl="1"/>
            <a:endParaRPr lang="en-US" dirty="0"/>
          </a:p>
        </p:txBody>
      </p:sp>
      <p:pic>
        <p:nvPicPr>
          <p:cNvPr id="6" name="Picture 5">
            <a:extLst>
              <a:ext uri="{FF2B5EF4-FFF2-40B4-BE49-F238E27FC236}">
                <a16:creationId xmlns:a16="http://schemas.microsoft.com/office/drawing/2014/main" id="{FE19DB59-37B1-40B2-8D4E-9DB5F4C42A4B}"/>
              </a:ext>
            </a:extLst>
          </p:cNvPr>
          <p:cNvPicPr>
            <a:picLocks noChangeAspect="1"/>
          </p:cNvPicPr>
          <p:nvPr/>
        </p:nvPicPr>
        <p:blipFill>
          <a:blip r:embed="rId2"/>
          <a:stretch>
            <a:fillRect/>
          </a:stretch>
        </p:blipFill>
        <p:spPr>
          <a:xfrm>
            <a:off x="7924800" y="1319645"/>
            <a:ext cx="2400300" cy="3709555"/>
          </a:xfrm>
          <a:prstGeom prst="rect">
            <a:avLst/>
          </a:prstGeom>
        </p:spPr>
      </p:pic>
      <p:sp>
        <p:nvSpPr>
          <p:cNvPr id="10" name="TextBox 7">
            <a:extLst>
              <a:ext uri="{FF2B5EF4-FFF2-40B4-BE49-F238E27FC236}">
                <a16:creationId xmlns:a16="http://schemas.microsoft.com/office/drawing/2014/main" id="{26833179-AE42-44F3-AA62-65996219DDBF}"/>
              </a:ext>
            </a:extLst>
          </p:cNvPr>
          <p:cNvSpPr txBox="1">
            <a:spLocks noChangeArrowheads="1"/>
          </p:cNvSpPr>
          <p:nvPr/>
        </p:nvSpPr>
        <p:spPr bwMode="auto">
          <a:xfrm>
            <a:off x="6934200" y="6120245"/>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a:t>
            </a:r>
            <a:endParaRPr lang="en-US" altLang="en-US" sz="1000" dirty="0"/>
          </a:p>
        </p:txBody>
      </p:sp>
      <p:sp>
        <p:nvSpPr>
          <p:cNvPr id="11" name="TextBox 6">
            <a:extLst>
              <a:ext uri="{FF2B5EF4-FFF2-40B4-BE49-F238E27FC236}">
                <a16:creationId xmlns:a16="http://schemas.microsoft.com/office/drawing/2014/main" id="{37EFAC8D-8ED5-478E-A952-A7F8723EF922}"/>
              </a:ext>
            </a:extLst>
          </p:cNvPr>
          <p:cNvSpPr txBox="1">
            <a:spLocks noChangeArrowheads="1"/>
          </p:cNvSpPr>
          <p:nvPr/>
        </p:nvSpPr>
        <p:spPr bwMode="auto">
          <a:xfrm>
            <a:off x="6934200" y="5100935"/>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4-17</a:t>
            </a:r>
            <a:r>
              <a:rPr lang="en-US" altLang="en-US" sz="1800" dirty="0"/>
              <a:t> Rigid splint (wood board) on the upper arm with sling, swathe, and padding between the arm and the chest.</a:t>
            </a:r>
          </a:p>
        </p:txBody>
      </p:sp>
    </p:spTree>
    <p:extLst>
      <p:ext uri="{BB962C8B-B14F-4D97-AF65-F5344CB8AC3E}">
        <p14:creationId xmlns:p14="http://schemas.microsoft.com/office/powerpoint/2010/main" val="3344681583"/>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BA7D-50C8-4D17-B142-2D19CB8BB746}"/>
              </a:ext>
            </a:extLst>
          </p:cNvPr>
          <p:cNvSpPr>
            <a:spLocks noGrp="1"/>
          </p:cNvSpPr>
          <p:nvPr>
            <p:ph type="title"/>
          </p:nvPr>
        </p:nvSpPr>
        <p:spPr/>
        <p:txBody>
          <a:bodyPr/>
          <a:lstStyle/>
          <a:p>
            <a:r>
              <a:rPr lang="en-US" dirty="0"/>
              <a:t>Dislocation: What to Look For</a:t>
            </a:r>
          </a:p>
        </p:txBody>
      </p:sp>
      <p:sp>
        <p:nvSpPr>
          <p:cNvPr id="3" name="Content Placeholder 2">
            <a:extLst>
              <a:ext uri="{FF2B5EF4-FFF2-40B4-BE49-F238E27FC236}">
                <a16:creationId xmlns:a16="http://schemas.microsoft.com/office/drawing/2014/main" id="{3457FB78-6F3C-44A9-8721-E704391B3A97}"/>
              </a:ext>
            </a:extLst>
          </p:cNvPr>
          <p:cNvSpPr>
            <a:spLocks noGrp="1"/>
          </p:cNvSpPr>
          <p:nvPr>
            <p:ph sz="half" idx="1"/>
          </p:nvPr>
        </p:nvSpPr>
        <p:spPr/>
        <p:txBody>
          <a:bodyPr/>
          <a:lstStyle/>
          <a:p>
            <a:r>
              <a:rPr lang="en-US" dirty="0"/>
              <a:t>Anterior shoulder</a:t>
            </a:r>
          </a:p>
          <a:p>
            <a:pPr lvl="1"/>
            <a:r>
              <a:rPr lang="en-US" dirty="0"/>
              <a:t>Inability to touch the opposite shoulder with the hand of the injured arm </a:t>
            </a:r>
          </a:p>
          <a:p>
            <a:pPr lvl="1"/>
            <a:r>
              <a:rPr lang="en-US" dirty="0"/>
              <a:t>Arm is held away from the body</a:t>
            </a:r>
          </a:p>
          <a:p>
            <a:pPr lvl="1"/>
            <a:r>
              <a:rPr lang="en-US" dirty="0"/>
              <a:t>Deformity compared to opposite shoulder </a:t>
            </a:r>
          </a:p>
          <a:p>
            <a:pPr lvl="1"/>
            <a:r>
              <a:rPr lang="en-US" dirty="0"/>
              <a:t>Extreme pain </a:t>
            </a:r>
          </a:p>
          <a:p>
            <a:endParaRPr lang="en-US" dirty="0"/>
          </a:p>
        </p:txBody>
      </p:sp>
      <p:sp>
        <p:nvSpPr>
          <p:cNvPr id="4" name="Content Placeholder 3">
            <a:extLst>
              <a:ext uri="{FF2B5EF4-FFF2-40B4-BE49-F238E27FC236}">
                <a16:creationId xmlns:a16="http://schemas.microsoft.com/office/drawing/2014/main" id="{D1EAA828-B023-4A7C-9DF2-0F65DC11C7D3}"/>
              </a:ext>
            </a:extLst>
          </p:cNvPr>
          <p:cNvSpPr>
            <a:spLocks noGrp="1"/>
          </p:cNvSpPr>
          <p:nvPr>
            <p:ph sz="half" idx="2"/>
          </p:nvPr>
        </p:nvSpPr>
        <p:spPr/>
        <p:txBody>
          <a:bodyPr/>
          <a:lstStyle/>
          <a:p>
            <a:r>
              <a:rPr lang="en-US" dirty="0"/>
              <a:t>Patella (kneecap) </a:t>
            </a:r>
          </a:p>
          <a:p>
            <a:pPr lvl="1"/>
            <a:r>
              <a:rPr lang="en-US" dirty="0"/>
              <a:t>The kneecap has moved to the outside of the knee joint (large bulge seen under the skin) </a:t>
            </a:r>
          </a:p>
          <a:p>
            <a:pPr lvl="1"/>
            <a:r>
              <a:rPr lang="en-US" dirty="0"/>
              <a:t>Deformity compared with opposite kneecap </a:t>
            </a:r>
          </a:p>
          <a:p>
            <a:r>
              <a:rPr lang="en-US" dirty="0"/>
              <a:t>Finger </a:t>
            </a:r>
          </a:p>
          <a:p>
            <a:pPr lvl="1"/>
            <a:r>
              <a:rPr lang="en-US" dirty="0"/>
              <a:t>Deformity compared with the finger on the opposite hand </a:t>
            </a:r>
          </a:p>
          <a:p>
            <a:pPr lvl="1"/>
            <a:r>
              <a:rPr lang="en-US" dirty="0"/>
              <a:t>Inability to use </a:t>
            </a:r>
          </a:p>
          <a:p>
            <a:endParaRPr lang="en-US" dirty="0"/>
          </a:p>
          <a:p>
            <a:endParaRPr lang="en-US" dirty="0"/>
          </a:p>
        </p:txBody>
      </p:sp>
    </p:spTree>
    <p:extLst>
      <p:ext uri="{BB962C8B-B14F-4D97-AF65-F5344CB8AC3E}">
        <p14:creationId xmlns:p14="http://schemas.microsoft.com/office/powerpoint/2010/main" val="3524011070"/>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EDE1EEC5-97C9-4AF1-95E4-C84F2908D9BB}"/>
              </a:ext>
            </a:extLst>
          </p:cNvPr>
          <p:cNvSpPr>
            <a:spLocks noGrp="1"/>
          </p:cNvSpPr>
          <p:nvPr>
            <p:ph type="title"/>
          </p:nvPr>
        </p:nvSpPr>
        <p:spPr/>
        <p:txBody>
          <a:bodyPr/>
          <a:lstStyle/>
          <a:p>
            <a:pPr eaLnBrk="1" hangingPunct="1"/>
            <a:r>
              <a:rPr lang="en-US" altLang="en-US" dirty="0"/>
              <a:t>Dislocation: What to Do </a:t>
            </a:r>
            <a:r>
              <a:rPr lang="en-US" altLang="en-US" sz="2000" dirty="0"/>
              <a:t>(1 of 2)</a:t>
            </a:r>
          </a:p>
        </p:txBody>
      </p:sp>
      <p:sp>
        <p:nvSpPr>
          <p:cNvPr id="158722" name="Content Placeholder 2">
            <a:extLst>
              <a:ext uri="{FF2B5EF4-FFF2-40B4-BE49-F238E27FC236}">
                <a16:creationId xmlns:a16="http://schemas.microsoft.com/office/drawing/2014/main" id="{A70B41C4-B4B3-4686-A21F-F297743EE8B7}"/>
              </a:ext>
            </a:extLst>
          </p:cNvPr>
          <p:cNvSpPr>
            <a:spLocks noGrp="1"/>
          </p:cNvSpPr>
          <p:nvPr>
            <p:ph sz="half" idx="1"/>
          </p:nvPr>
        </p:nvSpPr>
        <p:spPr>
          <a:xfrm>
            <a:off x="914400" y="1493838"/>
            <a:ext cx="5715000" cy="4602162"/>
          </a:xfrm>
        </p:spPr>
        <p:txBody>
          <a:bodyPr/>
          <a:lstStyle/>
          <a:p>
            <a:pPr eaLnBrk="1" hangingPunct="1"/>
            <a:r>
              <a:rPr lang="en-US" altLang="en-US" sz="2600" dirty="0"/>
              <a:t>Call 9-1-1 of seek professional medical care.</a:t>
            </a:r>
          </a:p>
          <a:p>
            <a:pPr eaLnBrk="1" hangingPunct="1"/>
            <a:r>
              <a:rPr lang="en-US" altLang="en-US" sz="2600" dirty="0"/>
              <a:t>The part can be held when transporting a short distance to a medical facility or until EMS arrives. </a:t>
            </a:r>
          </a:p>
          <a:p>
            <a:pPr eaLnBrk="1" hangingPunct="1"/>
            <a:r>
              <a:rPr lang="en-US" altLang="en-US" sz="2600" dirty="0"/>
              <a:t>If EMS is delayed or if you are transporting the person a long distance:</a:t>
            </a:r>
          </a:p>
          <a:p>
            <a:pPr lvl="1" eaLnBrk="1" hangingPunct="1"/>
            <a:r>
              <a:rPr lang="en-US" altLang="en-US" sz="2400" dirty="0"/>
              <a:t>Use the RICE procedure.</a:t>
            </a:r>
          </a:p>
          <a:p>
            <a:pPr lvl="1" eaLnBrk="1" hangingPunct="1"/>
            <a:r>
              <a:rPr lang="en-US" altLang="en-US" sz="2400" dirty="0"/>
              <a:t>Use a splint to stabilize the part against movement.</a:t>
            </a:r>
          </a:p>
          <a:p>
            <a:pPr eaLnBrk="1" hangingPunct="1">
              <a:lnSpc>
                <a:spcPct val="80000"/>
              </a:lnSpc>
              <a:buFontTx/>
              <a:buNone/>
            </a:pPr>
            <a:endParaRPr lang="en-US" altLang="en-US" dirty="0"/>
          </a:p>
        </p:txBody>
      </p:sp>
      <p:pic>
        <p:nvPicPr>
          <p:cNvPr id="158723" name="Picture 2" descr="A photo shows a dislocated finger.&#10;">
            <a:extLst>
              <a:ext uri="{FF2B5EF4-FFF2-40B4-BE49-F238E27FC236}">
                <a16:creationId xmlns:a16="http://schemas.microsoft.com/office/drawing/2014/main" id="{0B4C3BEA-9E28-4BD7-94CE-D06B471C6C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676400"/>
            <a:ext cx="4394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Box 6">
            <a:extLst>
              <a:ext uri="{FF2B5EF4-FFF2-40B4-BE49-F238E27FC236}">
                <a16:creationId xmlns:a16="http://schemas.microsoft.com/office/drawing/2014/main" id="{E4691D9A-3ED8-45C0-91E1-2D3FD31576A9}"/>
              </a:ext>
            </a:extLst>
          </p:cNvPr>
          <p:cNvSpPr txBox="1">
            <a:spLocks noChangeArrowheads="1"/>
          </p:cNvSpPr>
          <p:nvPr/>
        </p:nvSpPr>
        <p:spPr bwMode="auto">
          <a:xfrm>
            <a:off x="6858000" y="4125913"/>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4-24 </a:t>
            </a:r>
            <a:r>
              <a:rPr lang="en-IN" altLang="en-US" sz="1800"/>
              <a:t>Finger dislocation </a:t>
            </a:r>
            <a:endParaRPr lang="en-US" altLang="en-US" sz="1800"/>
          </a:p>
        </p:txBody>
      </p:sp>
      <p:sp>
        <p:nvSpPr>
          <p:cNvPr id="158725" name="TextBox 7">
            <a:extLst>
              <a:ext uri="{FF2B5EF4-FFF2-40B4-BE49-F238E27FC236}">
                <a16:creationId xmlns:a16="http://schemas.microsoft.com/office/drawing/2014/main" id="{7D0FE3B0-6FF5-4C6D-961A-4042DC2B5381}"/>
              </a:ext>
            </a:extLst>
          </p:cNvPr>
          <p:cNvSpPr txBox="1">
            <a:spLocks noChangeArrowheads="1"/>
          </p:cNvSpPr>
          <p:nvPr/>
        </p:nvSpPr>
        <p:spPr bwMode="auto">
          <a:xfrm>
            <a:off x="6858000" y="4402138"/>
            <a:ext cx="1828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9879C6A6-7842-4303-9EB4-18C5D505BF10}"/>
              </a:ext>
            </a:extLst>
          </p:cNvPr>
          <p:cNvSpPr>
            <a:spLocks noGrp="1"/>
          </p:cNvSpPr>
          <p:nvPr>
            <p:ph type="title"/>
          </p:nvPr>
        </p:nvSpPr>
        <p:spPr/>
        <p:txBody>
          <a:bodyPr/>
          <a:lstStyle/>
          <a:p>
            <a:pPr eaLnBrk="1" hangingPunct="1"/>
            <a:r>
              <a:rPr lang="en-US" altLang="en-US"/>
              <a:t>Dislocation: What to Do </a:t>
            </a:r>
            <a:r>
              <a:rPr lang="en-US" altLang="en-US" sz="2000"/>
              <a:t>(2 of 2)</a:t>
            </a:r>
            <a:endParaRPr lang="en-US" altLang="en-US" dirty="0"/>
          </a:p>
        </p:txBody>
      </p:sp>
      <p:sp>
        <p:nvSpPr>
          <p:cNvPr id="160770" name="Content Placeholder 2">
            <a:extLst>
              <a:ext uri="{FF2B5EF4-FFF2-40B4-BE49-F238E27FC236}">
                <a16:creationId xmlns:a16="http://schemas.microsoft.com/office/drawing/2014/main" id="{0FBCEC7F-B62A-4F0B-BAF6-71E00D66634D}"/>
              </a:ext>
            </a:extLst>
          </p:cNvPr>
          <p:cNvSpPr>
            <a:spLocks noGrp="1"/>
          </p:cNvSpPr>
          <p:nvPr>
            <p:ph idx="1"/>
          </p:nvPr>
        </p:nvSpPr>
        <p:spPr/>
        <p:txBody>
          <a:bodyPr/>
          <a:lstStyle/>
          <a:p>
            <a:pPr eaLnBrk="1" hangingPunct="1"/>
            <a:r>
              <a:rPr lang="en-US" altLang="en-US" b="1" dirty="0">
                <a:ea typeface="ＭＳ Ｐゴシック" panose="020B0600070205080204" pitchFamily="34" charset="-128"/>
              </a:rPr>
              <a:t>DO NOT </a:t>
            </a:r>
            <a:r>
              <a:rPr lang="en-US" altLang="en-US" dirty="0">
                <a:ea typeface="ＭＳ Ｐゴシック" panose="020B0600070205080204" pitchFamily="34" charset="-128"/>
              </a:rPr>
              <a:t>try to reduce or reset a dislocation.</a:t>
            </a:r>
          </a:p>
          <a:p>
            <a:pPr lvl="1" eaLnBrk="1" hangingPunct="1"/>
            <a:r>
              <a:rPr lang="en-US" altLang="en-US" dirty="0">
                <a:ea typeface="ＭＳ Ｐゴシック" panose="020B0600070205080204" pitchFamily="34" charset="-128"/>
              </a:rPr>
              <a:t>You may learn in a wilderness first aid course that the following three dislocations may be reset: anterior shoulder, kneecap, and fingers.</a:t>
            </a:r>
          </a:p>
          <a:p>
            <a:pPr eaLnBrk="1" hangingPunct="1"/>
            <a:r>
              <a:rPr lang="en-US" altLang="en-US" dirty="0">
                <a:ea typeface="ＭＳ Ｐゴシック" panose="020B0600070205080204" pitchFamily="34" charset="-128"/>
              </a:rPr>
              <a:t> If bleeding from an open wound is at the injured area:</a:t>
            </a:r>
          </a:p>
          <a:p>
            <a:pPr lvl="1" eaLnBrk="1" hangingPunct="1"/>
            <a:r>
              <a:rPr lang="en-US" altLang="en-US" dirty="0">
                <a:ea typeface="ＭＳ Ｐゴシック" panose="020B0600070205080204" pitchFamily="34" charset="-128"/>
              </a:rPr>
              <a:t>Control bleeding by applying pressure on the wound edges.</a:t>
            </a:r>
          </a:p>
          <a:p>
            <a:pPr lvl="1" eaLnBrk="1" hangingPunct="1"/>
            <a:r>
              <a:rPr lang="en-US" altLang="en-US" b="1" dirty="0">
                <a:ea typeface="ＭＳ Ｐゴシック" panose="020B0600070205080204" pitchFamily="34" charset="-128"/>
              </a:rPr>
              <a:t>DO NOT </a:t>
            </a:r>
            <a:r>
              <a:rPr lang="en-US" altLang="en-US" dirty="0">
                <a:ea typeface="ＭＳ Ｐゴシック" panose="020B0600070205080204" pitchFamily="34" charset="-128"/>
              </a:rPr>
              <a:t>push on the bone.</a:t>
            </a:r>
          </a:p>
        </p:txBody>
      </p:sp>
    </p:spTree>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28B74CAB-4557-454B-B58E-1864F3FC477C}"/>
              </a:ext>
            </a:extLst>
          </p:cNvPr>
          <p:cNvSpPr>
            <a:spLocks noGrp="1"/>
          </p:cNvSpPr>
          <p:nvPr>
            <p:ph type="title"/>
          </p:nvPr>
        </p:nvSpPr>
        <p:spPr/>
        <p:txBody>
          <a:bodyPr/>
          <a:lstStyle/>
          <a:p>
            <a:pPr eaLnBrk="1" hangingPunct="1"/>
            <a:r>
              <a:rPr lang="en-US" altLang="en-US" dirty="0"/>
              <a:t>Sprain</a:t>
            </a:r>
          </a:p>
        </p:txBody>
      </p:sp>
      <p:sp>
        <p:nvSpPr>
          <p:cNvPr id="162818" name="Content Placeholder 2">
            <a:extLst>
              <a:ext uri="{FF2B5EF4-FFF2-40B4-BE49-F238E27FC236}">
                <a16:creationId xmlns:a16="http://schemas.microsoft.com/office/drawing/2014/main" id="{20B4E639-4734-4685-BEC3-743E291CCED2}"/>
              </a:ext>
            </a:extLst>
          </p:cNvPr>
          <p:cNvSpPr>
            <a:spLocks noGrp="1"/>
          </p:cNvSpPr>
          <p:nvPr>
            <p:ph sz="half" idx="1"/>
          </p:nvPr>
        </p:nvSpPr>
        <p:spPr/>
        <p:txBody>
          <a:bodyPr/>
          <a:lstStyle/>
          <a:p>
            <a:pPr eaLnBrk="1" hangingPunct="1"/>
            <a:r>
              <a:rPr lang="en-US" altLang="en-US" sz="2800" dirty="0"/>
              <a:t>What to look for:</a:t>
            </a:r>
          </a:p>
          <a:p>
            <a:pPr lvl="1" eaLnBrk="1" hangingPunct="1"/>
            <a:r>
              <a:rPr lang="en-US" altLang="en-US" sz="2600" dirty="0"/>
              <a:t>Tenderness</a:t>
            </a:r>
          </a:p>
          <a:p>
            <a:pPr lvl="1" eaLnBrk="1" hangingPunct="1"/>
            <a:r>
              <a:rPr lang="en-US" altLang="en-US" sz="2600" dirty="0"/>
              <a:t>Pain</a:t>
            </a:r>
          </a:p>
          <a:p>
            <a:pPr lvl="1" eaLnBrk="1" hangingPunct="1"/>
            <a:r>
              <a:rPr lang="en-US" altLang="en-US" sz="2600" dirty="0"/>
              <a:t>Swelling</a:t>
            </a:r>
          </a:p>
          <a:p>
            <a:pPr eaLnBrk="1" hangingPunct="1"/>
            <a:r>
              <a:rPr lang="en-US" altLang="en-US" sz="2800" dirty="0"/>
              <a:t>What to do:</a:t>
            </a:r>
          </a:p>
          <a:p>
            <a:pPr lvl="1" eaLnBrk="1" hangingPunct="1"/>
            <a:r>
              <a:rPr lang="en-US" altLang="en-US" sz="2400" dirty="0"/>
              <a:t>Most sprains do not require professional medical care. If recuperation seems long, consult a physician.</a:t>
            </a:r>
          </a:p>
          <a:p>
            <a:pPr lvl="1" eaLnBrk="1" hangingPunct="1"/>
            <a:r>
              <a:rPr lang="en-US" altLang="en-US" sz="2400" dirty="0"/>
              <a:t>Use the RICE procedure.</a:t>
            </a:r>
          </a:p>
        </p:txBody>
      </p:sp>
      <p:pic>
        <p:nvPicPr>
          <p:cNvPr id="162819" name="Picture 2" descr="A photo shows a swollen, sprained ankle.&#10;">
            <a:extLst>
              <a:ext uri="{FF2B5EF4-FFF2-40B4-BE49-F238E27FC236}">
                <a16:creationId xmlns:a16="http://schemas.microsoft.com/office/drawing/2014/main" id="{335B085B-E4B4-4200-9B42-6E85094AB0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1676400"/>
            <a:ext cx="44592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Box 6">
            <a:extLst>
              <a:ext uri="{FF2B5EF4-FFF2-40B4-BE49-F238E27FC236}">
                <a16:creationId xmlns:a16="http://schemas.microsoft.com/office/drawing/2014/main" id="{EEC282DD-C94A-432C-A28E-C7A7B431D728}"/>
              </a:ext>
            </a:extLst>
          </p:cNvPr>
          <p:cNvSpPr txBox="1">
            <a:spLocks noChangeArrowheads="1"/>
          </p:cNvSpPr>
          <p:nvPr/>
        </p:nvSpPr>
        <p:spPr bwMode="auto">
          <a:xfrm>
            <a:off x="6553200" y="4583113"/>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4-25 </a:t>
            </a:r>
            <a:r>
              <a:rPr lang="en-IN" altLang="en-US" sz="1800"/>
              <a:t>Sprained ankle </a:t>
            </a:r>
            <a:endParaRPr lang="en-US" altLang="en-US" sz="1800"/>
          </a:p>
        </p:txBody>
      </p:sp>
      <p:sp>
        <p:nvSpPr>
          <p:cNvPr id="162821" name="TextBox 7">
            <a:extLst>
              <a:ext uri="{FF2B5EF4-FFF2-40B4-BE49-F238E27FC236}">
                <a16:creationId xmlns:a16="http://schemas.microsoft.com/office/drawing/2014/main" id="{62D42A3B-B55D-470F-A49C-11AC41DF8C9E}"/>
              </a:ext>
            </a:extLst>
          </p:cNvPr>
          <p:cNvSpPr txBox="1">
            <a:spLocks noChangeArrowheads="1"/>
          </p:cNvSpPr>
          <p:nvPr/>
        </p:nvSpPr>
        <p:spPr bwMode="auto">
          <a:xfrm>
            <a:off x="6553200" y="4859338"/>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FAF2-FD85-4550-AC36-CAA0D2E13CE5}"/>
              </a:ext>
            </a:extLst>
          </p:cNvPr>
          <p:cNvSpPr>
            <a:spLocks noGrp="1"/>
          </p:cNvSpPr>
          <p:nvPr>
            <p:ph type="title"/>
          </p:nvPr>
        </p:nvSpPr>
        <p:spPr/>
        <p:txBody>
          <a:bodyPr/>
          <a:lstStyle/>
          <a:p>
            <a:r>
              <a:rPr lang="en-US" dirty="0"/>
              <a:t>Muscle Cramp: What to Look For</a:t>
            </a:r>
          </a:p>
        </p:txBody>
      </p:sp>
      <p:sp>
        <p:nvSpPr>
          <p:cNvPr id="3" name="Content Placeholder 2">
            <a:extLst>
              <a:ext uri="{FF2B5EF4-FFF2-40B4-BE49-F238E27FC236}">
                <a16:creationId xmlns:a16="http://schemas.microsoft.com/office/drawing/2014/main" id="{29BF0814-1717-44F1-B1B9-C57E1001CC5D}"/>
              </a:ext>
            </a:extLst>
          </p:cNvPr>
          <p:cNvSpPr>
            <a:spLocks noGrp="1"/>
          </p:cNvSpPr>
          <p:nvPr>
            <p:ph idx="1"/>
          </p:nvPr>
        </p:nvSpPr>
        <p:spPr/>
        <p:txBody>
          <a:bodyPr/>
          <a:lstStyle/>
          <a:p>
            <a:r>
              <a:rPr lang="en-US" dirty="0"/>
              <a:t>Sudden muscle pain</a:t>
            </a:r>
          </a:p>
          <a:p>
            <a:r>
              <a:rPr lang="en-US" dirty="0"/>
              <a:t>A muscle, often the calf muscle, that feels hard because of muscle contraction</a:t>
            </a:r>
          </a:p>
          <a:p>
            <a:r>
              <a:rPr lang="en-US" dirty="0"/>
              <a:t>Residual discomfort, which may last for a few hours</a:t>
            </a:r>
          </a:p>
          <a:p>
            <a:endParaRPr lang="en-US" dirty="0"/>
          </a:p>
        </p:txBody>
      </p:sp>
    </p:spTree>
    <p:extLst>
      <p:ext uri="{BB962C8B-B14F-4D97-AF65-F5344CB8AC3E}">
        <p14:creationId xmlns:p14="http://schemas.microsoft.com/office/powerpoint/2010/main" val="3890913351"/>
      </p:ext>
    </p:extLst>
  </p:cSld>
  <p:clrMapOvr>
    <a:masterClrMapping/>
  </p:clrMapOvr>
  <p:transition spd="med">
    <p:fade/>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5075</TotalTime>
  <Words>8255</Words>
  <Application>Microsoft Office PowerPoint</Application>
  <PresentationFormat>Widescreen</PresentationFormat>
  <Paragraphs>863</Paragraphs>
  <Slides>122</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122</vt:i4>
      </vt:variant>
    </vt:vector>
  </HeadingPairs>
  <TitlesOfParts>
    <vt:vector size="127" baseType="lpstr">
      <vt:lpstr>Arial</vt:lpstr>
      <vt:lpstr>Calibri</vt:lpstr>
      <vt:lpstr>Courier New</vt:lpstr>
      <vt:lpstr>Wingdings</vt:lpstr>
      <vt:lpstr>Educational subjects 16x9</vt:lpstr>
      <vt:lpstr>Injury Emergencies  Comprehensive Course</vt:lpstr>
      <vt:lpstr>Support Materials</vt:lpstr>
      <vt:lpstr>Bleeding Control: Bandages and Dressings</vt:lpstr>
      <vt:lpstr>Bleeding Control (1 of 4)</vt:lpstr>
      <vt:lpstr>Bleeding Control (2 of 4)</vt:lpstr>
      <vt:lpstr>Bleeding Control (3 of 4)</vt:lpstr>
      <vt:lpstr>Bleeding Control (4 of 4)</vt:lpstr>
      <vt:lpstr>Hemostatic Dressings</vt:lpstr>
      <vt:lpstr>Applying a Manufactured Tourniquet (1 of 5) </vt:lpstr>
      <vt:lpstr>Applying a Manufactured Tourniquet (2 of 5)</vt:lpstr>
      <vt:lpstr>Applying a Manufactured Tourniquet (3 of 5)</vt:lpstr>
      <vt:lpstr>Applying a Manufactured Tourniquet (4 of 5)</vt:lpstr>
      <vt:lpstr>Applying a Manufactured Tourniquet (5 of 5)</vt:lpstr>
      <vt:lpstr>Applying an Improvised Tourniquet (1 of 5)</vt:lpstr>
      <vt:lpstr>Applying an Improvised Tourniquet (2 of 5)</vt:lpstr>
      <vt:lpstr>Applying an Improvised Tourniquet (3 of 5)</vt:lpstr>
      <vt:lpstr>Applying an Improvised Tourniquet (4 of 5)</vt:lpstr>
      <vt:lpstr>Applying an Improvised Tourniquet (5 of 5)</vt:lpstr>
      <vt:lpstr>A Note on Tourniquets</vt:lpstr>
      <vt:lpstr>Common Tourniquet Mistakes</vt:lpstr>
      <vt:lpstr>Wound Care</vt:lpstr>
      <vt:lpstr>Shallow Wounds: What to Do (1 of 2)</vt:lpstr>
      <vt:lpstr>Shallow Wounds: What to Do (2 of 2)</vt:lpstr>
      <vt:lpstr>Severe Wounds: What to Do (1 of 2)</vt:lpstr>
      <vt:lpstr>Severe Wounds: What to Do (2 of 2)</vt:lpstr>
      <vt:lpstr>Infected Wounds: What to Look For </vt:lpstr>
      <vt:lpstr>Infected Wounds: What to Do</vt:lpstr>
      <vt:lpstr>Blisters: What to Do (1 of 4) </vt:lpstr>
      <vt:lpstr>Blisters: What to Do (2 of 4) </vt:lpstr>
      <vt:lpstr>Blisters: What to Do (3 of 4) </vt:lpstr>
      <vt:lpstr>Blisters: What to Do (4 of 4) </vt:lpstr>
      <vt:lpstr>Broken Nose: What to Do</vt:lpstr>
      <vt:lpstr>Nosebleed: What to Look For</vt:lpstr>
      <vt:lpstr>Nosebleed: What to Do (1 of 2)</vt:lpstr>
      <vt:lpstr>Nosebleed: What to Do (2 of 2)</vt:lpstr>
      <vt:lpstr>Foreign Object in Nose: What to Do</vt:lpstr>
      <vt:lpstr>Toothache: What to Do</vt:lpstr>
      <vt:lpstr>Broken Tooth: What to Do (1 of 2)</vt:lpstr>
      <vt:lpstr>Broken Tooth: What to Do (2 of 2)</vt:lpstr>
      <vt:lpstr>Knocked-Out (Avulsed) Tooth: What to Do (1 of 3)</vt:lpstr>
      <vt:lpstr>Knocked-Out (Avulsed) Tooth: What to Do (2 of 3)</vt:lpstr>
      <vt:lpstr>Knocked-Out (Avulsed) Tooth: What to Do (3 of 3)</vt:lpstr>
      <vt:lpstr>Infected or Abscessed Tooth: What to Do</vt:lpstr>
      <vt:lpstr>Cavity</vt:lpstr>
      <vt:lpstr>Bleeding From Mouth: What to Do</vt:lpstr>
      <vt:lpstr>Eye Injuries</vt:lpstr>
      <vt:lpstr>Blow to the Eye</vt:lpstr>
      <vt:lpstr>Loose Object in Eye: What to Look For</vt:lpstr>
      <vt:lpstr>Loose Object in Eye: What to Do</vt:lpstr>
      <vt:lpstr>Object Stuck in Eye: What to Do</vt:lpstr>
      <vt:lpstr>Cut on Eyeball: What to Do</vt:lpstr>
      <vt:lpstr>Chemical in Eye: What to Do (1 of 2)</vt:lpstr>
      <vt:lpstr>Chemical in Eye: What to Do (2 of 2)</vt:lpstr>
      <vt:lpstr>Chemical, Smoke, or Irritant in Eye: What to Do</vt:lpstr>
      <vt:lpstr>Burn on Eye Caused by Light: What to Do</vt:lpstr>
      <vt:lpstr>Object Stuck in Ear: What to Do (1 of 2)</vt:lpstr>
      <vt:lpstr>Object Stuck in Ear: What to Do (2 of 2)</vt:lpstr>
      <vt:lpstr>Head injury with Fluid Coming from Ear: What to Do</vt:lpstr>
      <vt:lpstr>Impaled (Embedded Objects)</vt:lpstr>
      <vt:lpstr>Sliver (Splinter): What to Do</vt:lpstr>
      <vt:lpstr>Large Impaled Object: What to Do (1 of 2)</vt:lpstr>
      <vt:lpstr>Large Impaled Object: What to Do (2 of 2)</vt:lpstr>
      <vt:lpstr>Amputations: What to Do (1 of 2)</vt:lpstr>
      <vt:lpstr>Amputations: What to Do (2 of 2)</vt:lpstr>
      <vt:lpstr>Avulsions: What to Do</vt:lpstr>
      <vt:lpstr>Head Injuries</vt:lpstr>
      <vt:lpstr>Scalp Wound: What to Do (1 of 2)</vt:lpstr>
      <vt:lpstr>Scalp Wound: What to Do (2 of 2)</vt:lpstr>
      <vt:lpstr>Skull Fracture: What to Look For</vt:lpstr>
      <vt:lpstr>Skull Fracture: What to Do (1 of 2)</vt:lpstr>
      <vt:lpstr>Skull Fracture: What to Do (2 of 2)</vt:lpstr>
      <vt:lpstr>Brain Injury (Concussion): What to Look For</vt:lpstr>
      <vt:lpstr>Brain Injury (Concussion): What to Do (1 of 3)</vt:lpstr>
      <vt:lpstr>Brain Injury (Concussion): What to Do (2 of 3)</vt:lpstr>
      <vt:lpstr>Brain Injury (Concussion): What to Do (3 of 3)</vt:lpstr>
      <vt:lpstr>Spinal Injuries: What to Look For</vt:lpstr>
      <vt:lpstr>Spinal Injuries: What to Do (1 of 3)</vt:lpstr>
      <vt:lpstr>Spinal Injuries: What to Do (2 of 3)</vt:lpstr>
      <vt:lpstr>Spinal Injuries: What to Do (3 of 3)</vt:lpstr>
      <vt:lpstr>Chest Injuries: What to Do</vt:lpstr>
      <vt:lpstr>Rib Fracture: What to Look For</vt:lpstr>
      <vt:lpstr>Rib Fracture: What to Do</vt:lpstr>
      <vt:lpstr>Penetrating Object in Chest</vt:lpstr>
      <vt:lpstr>Open Chest Wound</vt:lpstr>
      <vt:lpstr>Penetrating Object in Abdomen: What to Do</vt:lpstr>
      <vt:lpstr>Protruding Organs: What to Do (1 of 2)</vt:lpstr>
      <vt:lpstr>Protruding Organs: What to Do (2 of 2)</vt:lpstr>
      <vt:lpstr>Internal Injuries from Hard Blow to Abdomen</vt:lpstr>
      <vt:lpstr>Bone, Joint, and Muscle Injuries</vt:lpstr>
      <vt:lpstr>Fractures: What to Look For</vt:lpstr>
      <vt:lpstr>Fractures: What to Do (1 of 2)</vt:lpstr>
      <vt:lpstr>Fractures: What to Do (2 of 2)</vt:lpstr>
      <vt:lpstr>Splinting (1 of 2)</vt:lpstr>
      <vt:lpstr>Splinting (2 of 2)</vt:lpstr>
      <vt:lpstr>Dislocation: What to Look For</vt:lpstr>
      <vt:lpstr>Dislocation: What to Do (1 of 2)</vt:lpstr>
      <vt:lpstr>Dislocation: What to Do (2 of 2)</vt:lpstr>
      <vt:lpstr>Sprain</vt:lpstr>
      <vt:lpstr>Muscle Cramp: What to Look For</vt:lpstr>
      <vt:lpstr>Muscle Cramp: What to Do</vt:lpstr>
      <vt:lpstr>Muscle Bruise</vt:lpstr>
      <vt:lpstr>Muscle Strain</vt:lpstr>
      <vt:lpstr>Thermal Burns: What to Do (1 of 3)</vt:lpstr>
      <vt:lpstr>Thermal Burns: What to Do (2 of 3)</vt:lpstr>
      <vt:lpstr>Thermal Burns: What to Do (3 of 3)</vt:lpstr>
      <vt:lpstr>First-Degree Burns: What to Look For</vt:lpstr>
      <vt:lpstr>First-Degree Burns: What to Do (1 of 2)</vt:lpstr>
      <vt:lpstr>First-Degree Burns: What to Do (2 of 2)</vt:lpstr>
      <vt:lpstr>Second-Degree Burns: What to Look For</vt:lpstr>
      <vt:lpstr>Second-Degree Burns: What to Do (1 of 2)</vt:lpstr>
      <vt:lpstr>Second-Degree Burns: What to Do (2 of 2)</vt:lpstr>
      <vt:lpstr>Third-Degree Burns: What to Look For</vt:lpstr>
      <vt:lpstr>Third-Degree Burns: What to Do</vt:lpstr>
      <vt:lpstr>Electrical Burns When Still in Contact With Electricity: What to Do</vt:lpstr>
      <vt:lpstr>Electrical Burns: What to Look For</vt:lpstr>
      <vt:lpstr>Electrical Burns: What to Do</vt:lpstr>
      <vt:lpstr>Chemical Burns: What to Look For</vt:lpstr>
      <vt:lpstr>Chemical Burns: What to Do</vt:lpstr>
      <vt:lpstr>Shock</vt:lpstr>
      <vt:lpstr>Shock: What to Look For</vt:lpstr>
      <vt:lpstr>Shock: What to Do (1 of 2)</vt:lpstr>
      <vt:lpstr>Shock: What to Do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Injury Emergencies  Comprehensive Lecture</dc:title>
  <dc:creator>Emergency Care &amp; Safety Institute</dc:creator>
  <cp:lastModifiedBy>Ashley Procum</cp:lastModifiedBy>
  <cp:revision>359</cp:revision>
  <dcterms:created xsi:type="dcterms:W3CDTF">2016-02-08T23:52:02Z</dcterms:created>
  <dcterms:modified xsi:type="dcterms:W3CDTF">2021-04-20T03:23:24Z</dcterms:modified>
</cp:coreProperties>
</file>